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86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7" r:id="rId29"/>
    <p:sldId id="282" r:id="rId30"/>
    <p:sldId id="283" r:id="rId31"/>
    <p:sldId id="284" r:id="rId32"/>
    <p:sldId id="285" r:id="rId33"/>
  </p:sld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87" d="100"/>
          <a:sy n="87" d="100"/>
        </p:scale>
        <p:origin x="49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9969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67a4f8b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基础课07 函数的单调性与最值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fld id="{17C60879-9702-47D6-886F-8D3B3AA71369}" type="slidenum">
              <a:rPr lang="en-US" sz="1500" b="1" i="0" smtClean="0">
                <a:solidFill>
                  <a:srgbClr val="FFFFFF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xin?subject=math#pid=65adc1cd2c910eb6b8f5f421#tid=65af9bd9f16ac4000a054c23#sourcefrom=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3" name="MasterShapeName"/>
          <p:cNvSpPr/>
          <p:nvPr/>
        </p:nvSpPr>
        <p:spPr>
          <a:xfrm>
            <a:off x="5577840" y="5907024"/>
            <a:ext cx="1801368" cy="85953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5200" b="1" i="0" dirty="0">
                <a:solidFill>
                  <a:srgbClr val="42ADE2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数 学</a:t>
            </a:r>
            <a:endParaRPr lang="en-US" sz="52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fld id="{A189BF91-BF2A-4EE1-AC36-7467FC5DC81A}" type="slidenum">
              <a:rPr lang="en-US" sz="1500" b="1" i="0" smtClean="0">
                <a:solidFill>
                  <a:srgbClr val="FFFFFF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ck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67a4f8b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基础课07 函数的单调性与最值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fld id="{0CDE9C35-8EC8-42FD-8B1E-944AA3E288D7}" type="slidenum">
              <a:rPr lang="en-US" sz="1500" b="1" i="0" smtClean="0">
                <a:solidFill>
                  <a:srgbClr val="FFFFFF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slide" Target="slide26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slide" Target="slide21.xml"/><Relationship Id="rId5" Type="http://schemas.openxmlformats.org/officeDocument/2006/relationships/slide" Target="slide14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21_1#5b6206c4b?vbadefaultcenterpage=1&amp;parentnodeid=29eddb380&amp;color=0,0,0&amp;vbahtmlprocessed=1&amp;bbb=1"/>
              <p:cNvSpPr/>
              <p:nvPr/>
            </p:nvSpPr>
            <p:spPr>
              <a:xfrm>
                <a:off x="502920" y="1619930"/>
                <a:ext cx="11183112" cy="13762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71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6.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（2024·白沙调研）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设函数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&amp;−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𝑎𝑥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−1,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&lt;0,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−3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,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≥0</m:t>
                            </m:r>
                          </m:e>
                        </m:eqAr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≠1)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𝐑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上的减函数，</a:t>
                </a:r>
              </a:p>
              <a:p>
                <a:pPr marL="0" algn="l"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则实数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的取值范围是(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21_1#5b6206c4b?vbadefaultcenterpage=1&amp;parentnodeid=29eddb380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619930"/>
                <a:ext cx="11183112" cy="1376299"/>
              </a:xfrm>
              <a:prstGeom prst="rect">
                <a:avLst/>
              </a:prstGeom>
              <a:blipFill>
                <a:blip r:embed="rId3"/>
                <a:stretch>
                  <a:fillRect l="-1690" r="-2617" b="-1327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22_1#5b6206c4b.bracket?vbadefaultcenterpage=1&amp;parentnodeid=29eddb380&amp;color=0,0,0&amp;vbapositionanswer=6&amp;vbahtmlprocessed=1"/>
          <p:cNvSpPr/>
          <p:nvPr/>
        </p:nvSpPr>
        <p:spPr>
          <a:xfrm>
            <a:off x="3690112" y="2510200"/>
            <a:ext cx="441325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23_1#5b6206c4b.choices?vbadefaultcenterpage=1&amp;parentnodeid=29eddb380&amp;color=0,0,0&amp;vbahtmlprocessed=1&amp;bbb=1"/>
              <p:cNvSpPr/>
              <p:nvPr/>
            </p:nvSpPr>
            <p:spPr>
              <a:xfrm>
                <a:off x="502920" y="3000102"/>
                <a:ext cx="11183112" cy="71081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6100"/>
                  </a:lnSpc>
                  <a:tabLst>
                    <a:tab pos="2744978" algn="l"/>
                    <a:tab pos="5477256" algn="l"/>
                    <a:tab pos="8412734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1)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1)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]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23_1#5b6206c4b.choices?vbadefaultcenterpage=1&amp;parentnodeid=29eddb380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000102"/>
                <a:ext cx="11183112" cy="710819"/>
              </a:xfrm>
              <a:prstGeom prst="rect">
                <a:avLst/>
              </a:prstGeom>
              <a:blipFill>
                <a:blip r:embed="rId4"/>
                <a:stretch>
                  <a:fillRect l="-1690" b="-1453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24_1#5b6206c4b?vbadefaultcenterpage=1&amp;parentnodeid=29eddb380&amp;color=0,0,0&amp;vbahtmlprocessed=1&amp;bbb=1&amp;hasbroken=1"/>
              <p:cNvSpPr/>
              <p:nvPr/>
            </p:nvSpPr>
            <p:spPr>
              <a:xfrm>
                <a:off x="502920" y="3721017"/>
                <a:ext cx="11183112" cy="18034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71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−1,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&lt;0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−3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,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≥0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≠1)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𝐑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上的减函数，</a:t>
                </a:r>
              </a:p>
              <a:p>
                <a:pPr latinLnBrk="1">
                  <a:lnSpc>
                    <a:spcPts val="71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&amp;0&lt;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&lt;1,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Times New Roman" pitchFamily="34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  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−1≥1−3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,</m:t>
                            </m:r>
                          </m:e>
                        </m:eqAr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.故选A.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AS.24_1#5b6206c4b?vbadefaultcenterpage=1&amp;parentnodeid=29eddb380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721017"/>
                <a:ext cx="11183112" cy="1803400"/>
              </a:xfrm>
              <a:prstGeom prst="rect">
                <a:avLst/>
              </a:prstGeom>
              <a:blipFill>
                <a:blip r:embed="rId5"/>
                <a:stretch>
                  <a:fillRect l="-1690" b="-338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25_1#d913c69ea?vbadefaultcenterpage=1&amp;parentnodeid=29eddb380&amp;color=0,0,0&amp;vbahtmlprocessed=1&amp;bbb=1&amp;hasbroken=1"/>
              <p:cNvSpPr/>
              <p:nvPr/>
            </p:nvSpPr>
            <p:spPr>
              <a:xfrm>
                <a:off x="502920" y="1835386"/>
                <a:ext cx="11183112" cy="12619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71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7.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（2024·黄冈模考）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−2,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≥0,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+3,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&lt;0,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+3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</a:p>
              <a:p>
                <a:pPr latinLnBrk="1">
                  <a:lnSpc>
                    <a:spcPts val="3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的单调递增区间为(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25_1#d913c69ea?vbadefaultcenterpage=1&amp;parentnodeid=29eddb380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835386"/>
                <a:ext cx="11183112" cy="1261999"/>
              </a:xfrm>
              <a:prstGeom prst="rect">
                <a:avLst/>
              </a:prstGeom>
              <a:blipFill>
                <a:blip r:embed="rId3"/>
                <a:stretch>
                  <a:fillRect l="-1690" b="-14976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26_1#d913c69ea.bracket?vbadefaultcenterpage=1&amp;parentnodeid=29eddb380&amp;color=0,0,0&amp;vbapositionanswer=7&amp;vbahtmlprocessed=1"/>
          <p:cNvSpPr/>
          <p:nvPr/>
        </p:nvSpPr>
        <p:spPr>
          <a:xfrm>
            <a:off x="5250117" y="2721084"/>
            <a:ext cx="441325" cy="3643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30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D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27_1#d913c69ea.choices?vbadefaultcenterpage=1&amp;parentnodeid=29eddb380&amp;color=0,0,0&amp;vbahtmlprocessed=1&amp;bbb=1"/>
              <p:cNvSpPr/>
              <p:nvPr/>
            </p:nvSpPr>
            <p:spPr>
              <a:xfrm>
                <a:off x="502920" y="3109386"/>
                <a:ext cx="11183112" cy="71081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6100"/>
                  </a:lnSpc>
                  <a:tabLst>
                    <a:tab pos="2786253" algn="l"/>
                    <a:tab pos="5699506" algn="l"/>
                    <a:tab pos="8460359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+∞)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(−∞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8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)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+∞)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(−∞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27_1#d913c69ea.choices?vbadefaultcenterpage=1&amp;parentnodeid=29eddb380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109386"/>
                <a:ext cx="11183112" cy="710819"/>
              </a:xfrm>
              <a:prstGeom prst="rect">
                <a:avLst/>
              </a:prstGeom>
              <a:blipFill>
                <a:blip r:embed="rId4"/>
                <a:stretch>
                  <a:fillRect l="-1690" b="-1453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28_1#d913c69ea?vbadefaultcenterpage=1&amp;parentnodeid=29eddb380&amp;color=0,0,0&amp;vbahtmlprocessed=1&amp;bbb=1&amp;hasbroken=1"/>
              <p:cNvSpPr/>
              <p:nvPr/>
            </p:nvSpPr>
            <p:spPr>
              <a:xfrm>
                <a:off x="502920" y="3830428"/>
                <a:ext cx="11183112" cy="14732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71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依题意得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+3=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𝑎</m:t>
                                    </m:r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+3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−2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&lt;0≤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+3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，可知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</a:p>
              <a:p>
                <a:pPr latinLnBrk="1">
                  <a:lnSpc>
                    <a:spcPts val="45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(−∞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上单调递增.故选D.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AS.28_1#d913c69ea?vbadefaultcenterpage=1&amp;parentnodeid=29eddb380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830428"/>
                <a:ext cx="11183112" cy="1473200"/>
              </a:xfrm>
              <a:prstGeom prst="rect">
                <a:avLst/>
              </a:prstGeom>
              <a:blipFill>
                <a:blip r:embed="rId5"/>
                <a:stretch>
                  <a:fillRect l="-1690" r="-600" b="-7438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29_1#0b5dedf5c?vbadefaultcenterpage=1&amp;parentnodeid=29eddb380&amp;color=0,0,0&amp;vbahtmlprocessed=1&amp;bbb=1"/>
              <p:cNvSpPr/>
              <p:nvPr/>
            </p:nvSpPr>
            <p:spPr>
              <a:xfrm>
                <a:off x="502920" y="2644566"/>
                <a:ext cx="11183112" cy="4745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42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8.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（2024·长春摸底）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满足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=3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+6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29_1#0b5dedf5c?vbadefaultcenterpage=1&amp;parentnodeid=29eddb380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644566"/>
                <a:ext cx="11183112" cy="474599"/>
              </a:xfrm>
              <a:prstGeom prst="rect">
                <a:avLst/>
              </a:prstGeom>
              <a:blipFill>
                <a:blip r:embed="rId3"/>
                <a:stretch>
                  <a:fillRect l="-1690" r="-872" b="-3846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30_1#0b5dedf5c.bracket?vbadefaultcenterpage=1&amp;parentnodeid=29eddb380&amp;color=0,0,0&amp;vbapositionanswer=8&amp;vbahtmlprocessed=1"/>
          <p:cNvSpPr/>
          <p:nvPr/>
        </p:nvSpPr>
        <p:spPr>
          <a:xfrm>
            <a:off x="10668254" y="2633136"/>
            <a:ext cx="423863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31_1#0b5dedf5c.choices?vbadefaultcenterpage=1&amp;parentnodeid=29eddb380&amp;color=0,0,0&amp;vbahtmlprocessed=1&amp;bbb=1"/>
              <p:cNvSpPr/>
              <p:nvPr/>
            </p:nvSpPr>
            <p:spPr>
              <a:xfrm>
                <a:off x="502920" y="3131485"/>
                <a:ext cx="11183112" cy="13462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5300"/>
                  </a:lnSpc>
                  <a:tabLst>
                    <a:tab pos="5699506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的最小值为2</a:t>
                </a:r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∀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𝐑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+4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</m:d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ts val="5300"/>
                  </a:lnSpc>
                  <a:tabLst>
                    <a:tab pos="5699506" algn="l"/>
                  </a:tabLst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的最大值为2</a:t>
                </a:r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∀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𝐑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+4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+5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</m:d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31_1#0b5dedf5c.choices?vbadefaultcenterpage=1&amp;parentnodeid=29eddb380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131485"/>
                <a:ext cx="11183112" cy="1346200"/>
              </a:xfrm>
              <a:prstGeom prst="rect">
                <a:avLst/>
              </a:prstGeom>
              <a:blipFill>
                <a:blip r:embed="rId4"/>
                <a:stretch>
                  <a:fillRect l="-1690" b="-452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AS.32_1#0b5dedf5c?vbadefaultcenterpage=1&amp;parentnodeid=29eddb380&amp;color=0,0,0&amp;vbahtmlprocessed=1&amp;bbb=1&amp;hasbroken=1"/>
              <p:cNvSpPr/>
              <p:nvPr/>
            </p:nvSpPr>
            <p:spPr>
              <a:xfrm>
                <a:off x="502920" y="1436923"/>
                <a:ext cx="11183112" cy="42926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∵2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=3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+6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=3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+6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+1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+1≥1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的最小值为1，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无最大值，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故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A，C错误.</a:t>
                </a:r>
                <a:endParaRPr lang="en-US" altLang="zh-CN" sz="2400" dirty="0"/>
              </a:p>
              <a:p>
                <a:pPr latinLnBrk="1">
                  <a:lnSpc>
                    <a:spcPts val="5000"/>
                  </a:lnSpc>
                </a:pPr>
                <a:r>
                  <a:rPr lang="en-US" altLang="zh-CN" sz="2400" b="0" i="0" kern="0">
                    <a:solidFill>
                      <a:srgbClr val="FFFFFF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+4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+3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∵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+1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+1≥1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latinLnBrk="1">
                  <a:lnSpc>
                    <a:spcPts val="53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∴1≤2−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𝐑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+4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</m:d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，故B正确.</a:t>
                </a:r>
                <a:endParaRPr lang="en-US" altLang="zh-CN" sz="2400" dirty="0"/>
              </a:p>
              <a:p>
                <a:pPr latinLnBrk="1">
                  <a:lnSpc>
                    <a:spcPts val="5000"/>
                  </a:lnSpc>
                </a:pPr>
                <a:r>
                  <a:rPr lang="en-US" altLang="zh-CN" sz="2400" b="0" i="0" kern="0">
                    <a:solidFill>
                      <a:srgbClr val="FFFFFF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+4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+5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∵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+1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+1≥1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latinLnBrk="1">
                  <a:lnSpc>
                    <a:spcPts val="53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∴2&lt;2+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≤3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𝐑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+4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+5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</m:d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，故D错误.故选B.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AS.32_1#0b5dedf5c?vbadefaultcenterpage=1&amp;parentnodeid=29eddb380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436923"/>
                <a:ext cx="11183112" cy="4292600"/>
              </a:xfrm>
              <a:prstGeom prst="rect">
                <a:avLst/>
              </a:prstGeom>
              <a:blipFill>
                <a:blip r:embed="rId3"/>
                <a:stretch>
                  <a:fillRect l="-1690" r="-2126" b="-142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efb70ca70?vbadefaultcenterpage=1&amp;parentnodeid=c7383e59b&amp;color=110,135,189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016" y="756000"/>
            <a:ext cx="2798064" cy="6309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C_5_BD.33_1#bbcc1270d?vbadefaultcenterpage=1&amp;parentnodeid=efb70ca70&amp;color=0,0,0&amp;vbahtmlprocessed=1&amp;bbb=1&amp;hasbroken=1"/>
              <p:cNvSpPr/>
              <p:nvPr/>
            </p:nvSpPr>
            <p:spPr>
              <a:xfrm>
                <a:off x="502920" y="1521048"/>
                <a:ext cx="11183112" cy="12619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62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9.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（多选题）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（2024·重庆调研）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𝑎𝑥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+2</m:t>
                        </m:r>
                      </m:den>
                    </m:f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∈</m:t>
                        </m:r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𝐑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，则下列说法正确的是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C_5_BD.33_1#bbcc1270d?vbadefaultcenterpage=1&amp;parentnodeid=efb70ca70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521048"/>
                <a:ext cx="11183112" cy="1261999"/>
              </a:xfrm>
              <a:prstGeom prst="rect">
                <a:avLst/>
              </a:prstGeom>
              <a:blipFill>
                <a:blip r:embed="rId4"/>
                <a:stretch>
                  <a:fillRect l="-1690" r="-1636" b="-14493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QC_5_AN.34_1#bbcc1270d.bracket?vbadefaultcenterpage=1&amp;parentnodeid=efb70ca70&amp;color=0,0,0&amp;vbapositionanswer=9&amp;vbahtmlprocessed=1&amp;bbb=1"/>
          <p:cNvSpPr/>
          <p:nvPr/>
        </p:nvSpPr>
        <p:spPr>
          <a:xfrm>
            <a:off x="820420" y="2297018"/>
            <a:ext cx="661988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AC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BD.35_1#bbcc1270d.choices?vbadefaultcenterpage=1&amp;parentnodeid=efb70ca70&amp;color=0,0,0&amp;vbahtmlprocessed=1&amp;bbb=1"/>
              <p:cNvSpPr/>
              <p:nvPr/>
            </p:nvSpPr>
            <p:spPr>
              <a:xfrm>
                <a:off x="502920" y="2788127"/>
                <a:ext cx="11183112" cy="21550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44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的定义域为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−∞,−2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∪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−2,+∞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  <a:p>
                <a:pPr marL="0"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[−1,0]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上的值域为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[2−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,1]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  <a:p>
                <a:pPr marL="0"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−∞,−2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上单调递减，则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  <a:p>
                <a:pPr marL="0"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&gt;1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在定义域上单调递增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BD.35_1#bbcc1270d.choices?vbadefaultcenterpage=1&amp;parentnodeid=efb70ca70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788127"/>
                <a:ext cx="11183112" cy="2155000"/>
              </a:xfrm>
              <a:prstGeom prst="rect">
                <a:avLst/>
              </a:prstGeom>
              <a:blipFill>
                <a:blip r:embed="rId5"/>
                <a:stretch>
                  <a:fillRect l="-1690" b="-847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AS.36_1#bbcc1270d?vbadefaultcenterpage=1&amp;parentnodeid=efb70ca70&amp;color=0,0,0&amp;vbahtmlprocessed=1&amp;bbb=1&amp;hasbroken=1"/>
              <p:cNvSpPr/>
              <p:nvPr/>
            </p:nvSpPr>
            <p:spPr>
              <a:xfrm>
                <a:off x="502920" y="1397109"/>
                <a:ext cx="11183112" cy="39116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对于A，由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+2≠0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≠−2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的定义域为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−∞,−2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∪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−2,+∞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故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A正确.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2−2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，由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∈[−1,0]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，可得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+2∈[1,2]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∈[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1]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[−1,0]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上的值域为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{1}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；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2−2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∈[1−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,2−2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]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2−2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∈[1,2−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]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[−1,0]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上的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值域为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[1,2−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；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AS.36_1#bbcc1270d?vbadefaultcenterpage=1&amp;parentnodeid=efb70ca70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397109"/>
                <a:ext cx="11183112" cy="3911600"/>
              </a:xfrm>
              <a:prstGeom prst="rect">
                <a:avLst/>
              </a:prstGeom>
              <a:blipFill>
                <a:blip r:embed="rId3"/>
                <a:stretch>
                  <a:fillRect l="-1690" r="-654" b="-311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AS.36_1#bbcc1270d?vbadefaultcenterpage=1&amp;parentnodeid=efb70ca70&amp;color=0,0,0&amp;vbahtmlprocessed=1&amp;bbb=1&amp;hasbroken=1">
                <a:extLst>
                  <a:ext uri="{FF2B5EF4-FFF2-40B4-BE49-F238E27FC236}">
                    <a16:creationId xmlns:a16="http://schemas.microsoft.com/office/drawing/2014/main" id="{AC374674-D8D8-C244-B87D-15BFA8792D1F}"/>
                  </a:ext>
                </a:extLst>
              </p:cNvPr>
              <p:cNvSpPr/>
              <p:nvPr/>
            </p:nvSpPr>
            <p:spPr>
              <a:xfrm>
                <a:off x="502920" y="756000"/>
                <a:ext cx="11183112" cy="56348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6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2−2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∈[2−2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,1−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]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2−2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∈[2−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,1]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[−1,0]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上的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值域为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[2−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,1]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故当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[−1,0]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上的值域为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{1}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；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[−1,0]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上的值域为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[1,2−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；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[−1,0]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上的值域为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[2−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,1]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.故B错误.</a:t>
                </a:r>
                <a:endParaRPr lang="en-US" altLang="zh-CN" sz="2400" dirty="0"/>
              </a:p>
              <a:p>
                <a:pPr latinLnBrk="1">
                  <a:lnSpc>
                    <a:spcPts val="6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2−2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−∞,−2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上单调递减，则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2−2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，故C正确.</a:t>
                </a:r>
                <a:endParaRPr lang="en-US" altLang="zh-CN" sz="2400" dirty="0"/>
              </a:p>
              <a:p>
                <a:pPr latinLnBrk="1">
                  <a:lnSpc>
                    <a:spcPts val="6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2−2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−∞,−2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和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−2,+∞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单调递增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，故D错误.故选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AC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AS.36_1#bbcc1270d?vbadefaultcenterpage=1&amp;parentnodeid=efb70ca70&amp;color=0,0,0&amp;vbahtmlprocessed=1&amp;bbb=1&amp;hasbroken=1">
                <a:extLst>
                  <a:ext uri="{FF2B5EF4-FFF2-40B4-BE49-F238E27FC236}">
                    <a16:creationId xmlns:a16="http://schemas.microsoft.com/office/drawing/2014/main" id="{AC374674-D8D8-C244-B87D-15BFA8792D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756000"/>
                <a:ext cx="11183112" cy="5634800"/>
              </a:xfrm>
              <a:prstGeom prst="rect">
                <a:avLst/>
              </a:prstGeom>
              <a:blipFill>
                <a:blip r:embed="rId2"/>
                <a:stretch>
                  <a:fillRect l="-1690" r="-3980" b="-324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2733714"/>
      </p:ext>
    </p:extLst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37_1#bf14eb49a?vbadefaultcenterpage=1&amp;parentnodeid=efb70ca70&amp;color=0,0,0&amp;vbahtmlprocessed=1&amp;bbb=1&amp;hasbroken=1"/>
              <p:cNvSpPr/>
              <p:nvPr/>
            </p:nvSpPr>
            <p:spPr>
              <a:xfrm>
                <a:off x="502920" y="1989183"/>
                <a:ext cx="11183112" cy="1662303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10.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（多选题）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（2024·襄阳模拟）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记函数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的定义域的交集为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𝐼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.若存在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𝐼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，使得对任意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𝐼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，不等式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]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≥0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恒成立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，则称</a:t>
                </a:r>
              </a:p>
              <a:p>
                <a:pPr latinLnBrk="1">
                  <a:lnSpc>
                    <a:spcPts val="4700"/>
                  </a:lnSpc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构成“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函数对”.下列所给的两个函数能构成“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函数对”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的是(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37_1#bf14eb49a?vbadefaultcenterpage=1&amp;parentnodeid=efb70ca70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989183"/>
                <a:ext cx="11183112" cy="1662303"/>
              </a:xfrm>
              <a:prstGeom prst="rect">
                <a:avLst/>
              </a:prstGeom>
              <a:blipFill>
                <a:blip r:embed="rId3"/>
                <a:stretch>
                  <a:fillRect l="-1690" b="-989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38_1#bf14eb49a.bracket?vbadefaultcenterpage=1&amp;parentnodeid=efb70ca70&amp;color=0,0,0&amp;vbapositionanswer=10&amp;vbahtmlprocessed=1&amp;bbb=1"/>
          <p:cNvSpPr/>
          <p:nvPr/>
        </p:nvSpPr>
        <p:spPr>
          <a:xfrm>
            <a:off x="10277285" y="3090020"/>
            <a:ext cx="661988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AC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39_1#bf14eb49a.choices?vbadefaultcenterpage=1&amp;parentnodeid=efb70ca70&amp;color=0,0,0&amp;vbahtmlprocessed=1&amp;bbb=1"/>
              <p:cNvSpPr/>
              <p:nvPr/>
            </p:nvSpPr>
            <p:spPr>
              <a:xfrm>
                <a:off x="502920" y="3653391"/>
                <a:ext cx="11183112" cy="1498092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6200"/>
                  </a:lnSpc>
                  <a:tabLst>
                    <a:tab pos="5699506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e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e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ts val="6100"/>
                  </a:lnSpc>
                  <a:tabLst>
                    <a:tab pos="5699506" algn="l"/>
                  </a:tabLst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=3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39_1#bf14eb49a.choices?vbadefaultcenterpage=1&amp;parentnodeid=efb70ca70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653391"/>
                <a:ext cx="11183112" cy="1498092"/>
              </a:xfrm>
              <a:prstGeom prst="rect">
                <a:avLst/>
              </a:prstGeom>
              <a:blipFill>
                <a:blip r:embed="rId4"/>
                <a:stretch>
                  <a:fillRect l="-1690" b="-6911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AS.40_1#bf14eb49a?vbadefaultcenterpage=1&amp;parentnodeid=efb70ca70&amp;color=0,0,0&amp;vbahtmlprocessed=1&amp;bbb=1&amp;hasbroken=1"/>
              <p:cNvSpPr/>
              <p:nvPr/>
            </p:nvSpPr>
            <p:spPr>
              <a:xfrm>
                <a:off x="502920" y="1155238"/>
                <a:ext cx="11183112" cy="43861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由题意得，存在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𝐼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𝐼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0,+∞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上单调递增，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0,+∞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上单调递减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0,+∞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上有交点，符合题意；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B，满足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，不符合题意；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C，因为在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−∞,1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1,+∞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，所以存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符合题意.</a:t>
                </a:r>
                <a:endParaRPr lang="en-US" altLang="zh-CN" sz="2400" dirty="0"/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𝐹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存在两个变号的零点，不符合题意.故选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AC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AS.40_1#bf14eb49a?vbadefaultcenterpage=1&amp;parentnodeid=efb70ca70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155238"/>
                <a:ext cx="11183112" cy="4386199"/>
              </a:xfrm>
              <a:prstGeom prst="rect">
                <a:avLst/>
              </a:prstGeom>
              <a:blipFill>
                <a:blip r:embed="rId3"/>
                <a:stretch>
                  <a:fillRect l="-1690" r="-55" b="-417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5_BD.41_1#3e32d6590?vbadefaultcenterpage=1&amp;parentnodeid=efb70ca70&amp;color=0,0,0&amp;vbahtmlprocessed=1&amp;bbb=1"/>
              <p:cNvSpPr/>
              <p:nvPr/>
            </p:nvSpPr>
            <p:spPr>
              <a:xfrm>
                <a:off x="502920" y="2359991"/>
                <a:ext cx="11183112" cy="13762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71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11.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（2024·洛阳摸底）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&amp;−3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+3,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&lt;0,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Times New Roman" pitchFamily="34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  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+3,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≥0,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则不等式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−4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b="0" i="0" kern="0" spc="-99900">
                  <a:solidFill>
                    <a:srgbClr val="FFFFFF"/>
                  </a:solidFill>
                  <a:latin typeface="Times New Roman" pitchFamily="34" charset="0"/>
                  <a:ea typeface="微软雅黑" pitchFamily="34" charset="-122"/>
                  <a:cs typeface="Times New Roman" pitchFamily="34" charset="-120"/>
                </a:endParaRPr>
              </a:p>
              <a:p>
                <a:pPr marL="0" algn="l"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的解集为</a:t>
                </a:r>
                <a:r>
                  <a:rPr lang="en-US" altLang="zh-CN" sz="240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________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5_BD.41_1#3e32d6590?vbadefaultcenterpage=1&amp;parentnodeid=efb70ca70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359991"/>
                <a:ext cx="11183112" cy="1376299"/>
              </a:xfrm>
              <a:prstGeom prst="rect">
                <a:avLst/>
              </a:prstGeom>
              <a:blipFill>
                <a:blip r:embed="rId3"/>
                <a:stretch>
                  <a:fillRect l="-1690" b="-1371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5_AN.42_1#3e32d6590.blank?vbadefaultcenterpage=1&amp;parentnodeid=efb70ca70&amp;color=0,0,0&amp;vbapositionanswer=11&amp;vbahtmlprocessed=1&amp;bbb=1"/>
              <p:cNvSpPr/>
              <p:nvPr/>
            </p:nvSpPr>
            <p:spPr>
              <a:xfrm>
                <a:off x="1747520" y="3322396"/>
                <a:ext cx="1175322" cy="353441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3000"/>
                  </a:lnSpc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2,+∞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3" name="QB_5_AN.42_1#3e32d6590.blank?vbadefaultcenterpage=1&amp;parentnodeid=efb70ca70&amp;color=0,0,0&amp;vbapositionanswer=11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7520" y="3322396"/>
                <a:ext cx="1175322" cy="353441"/>
              </a:xfrm>
              <a:prstGeom prst="rect">
                <a:avLst/>
              </a:prstGeom>
              <a:blipFill>
                <a:blip r:embed="rId4"/>
                <a:stretch>
                  <a:fillRect b="-1206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5_AS.43_1#3e32d6590?vbadefaultcenterpage=1&amp;parentnodeid=efb70ca70&amp;color=0,0,0&amp;vbahtmlprocessed=1&amp;bbb=1&amp;hasbroken=1"/>
              <p:cNvSpPr/>
              <p:nvPr/>
            </p:nvSpPr>
            <p:spPr>
              <a:xfrm>
                <a:off x="502920" y="3740163"/>
                <a:ext cx="11183112" cy="10374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根据题目所给的函数解析式，可知函数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−∞,+∞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上单调递减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，由</a:t>
                </a:r>
              </a:p>
              <a:p>
                <a:pPr latinLnBrk="1">
                  <a:lnSpc>
                    <a:spcPts val="42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−4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&lt;3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−4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B_5_AS.43_1#3e32d6590?vbadefaultcenterpage=1&amp;parentnodeid=efb70ca70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740163"/>
                <a:ext cx="11183112" cy="1037400"/>
              </a:xfrm>
              <a:prstGeom prst="rect">
                <a:avLst/>
              </a:prstGeom>
              <a:blipFill>
                <a:blip r:embed="rId5"/>
                <a:stretch>
                  <a:fillRect l="-1690" b="-1705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5_BD.44_1#22e289092?vbadefaultcenterpage=1&amp;parentnodeid=efb70ca70&amp;color=0,0,0&amp;vbahtmlprocessed=1&amp;bbb=1&amp;hasbroken=1"/>
              <p:cNvSpPr/>
              <p:nvPr/>
            </p:nvSpPr>
            <p:spPr>
              <a:xfrm>
                <a:off x="502920" y="767126"/>
                <a:ext cx="11183112" cy="1312228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8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12.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（双空题）（改编）已知函数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240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___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（填“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”或“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”）；</a:t>
                </a:r>
              </a:p>
              <a:p>
                <a:pPr latinLnBrk="1">
                  <a:lnSpc>
                    <a:spcPts val="60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若函数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+5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1,+∞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上是减函数，则实数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的取值范围是</a:t>
                </a:r>
                <a:r>
                  <a:rPr lang="en-US" altLang="zh-CN" sz="240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_______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5_BD.44_1#22e289092?vbadefaultcenterpage=1&amp;parentnodeid=efb70ca70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767126"/>
                <a:ext cx="11183112" cy="1312228"/>
              </a:xfrm>
              <a:prstGeom prst="rect">
                <a:avLst/>
              </a:prstGeom>
              <a:blipFill>
                <a:blip r:embed="rId3"/>
                <a:stretch>
                  <a:fillRect l="-1690" r="-2890" b="-790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5_AN.45_1#22e289092.blank?vbadefaultcenterpage=1&amp;parentnodeid=efb70ca70&amp;color=0,0,0&amp;vbapositionanswer=12&amp;vbahtmlprocessed=1&amp;bbb=1"/>
              <p:cNvSpPr/>
              <p:nvPr/>
            </p:nvSpPr>
            <p:spPr>
              <a:xfrm>
                <a:off x="7973060" y="798303"/>
                <a:ext cx="384175" cy="353441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3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3" name="QB_5_AN.45_1#22e289092.blank?vbadefaultcenterpage=1&amp;parentnodeid=efb70ca70&amp;color=0,0,0&amp;vbapositionanswer=12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3060" y="798303"/>
                <a:ext cx="384175" cy="353441"/>
              </a:xfrm>
              <a:prstGeom prst="rect">
                <a:avLst/>
              </a:prstGeom>
              <a:blipFill>
                <a:blip r:embed="rId4"/>
                <a:stretch>
                  <a:fillRect l="-6349" r="-3175" b="-1034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5_AN.46_1#22e289092.blank?vbadefaultcenterpage=1&amp;parentnodeid=efb70ca70&amp;color=0,0,0&amp;vbapositionanswer=13&amp;vbahtmlprocessed=1&amp;bbb=1"/>
              <p:cNvSpPr/>
              <p:nvPr/>
            </p:nvSpPr>
            <p:spPr>
              <a:xfrm>
                <a:off x="9275890" y="1581639"/>
                <a:ext cx="1014413" cy="35394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3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(−2,4]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4" name="QB_5_AN.46_1#22e289092.blank?vbadefaultcenterpage=1&amp;parentnodeid=efb70ca70&amp;color=0,0,0&amp;vbapositionanswer=13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5890" y="1581639"/>
                <a:ext cx="1014413" cy="353949"/>
              </a:xfrm>
              <a:prstGeom prst="rect">
                <a:avLst/>
              </a:prstGeom>
              <a:blipFill>
                <a:blip r:embed="rId5"/>
                <a:stretch>
                  <a:fillRect l="-7229" r="-6627" b="-38983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B_5_AS.47_1#22e289092?vbadefaultcenterpage=1&amp;parentnodeid=efb70ca70&amp;color=0,0,0&amp;vbahtmlprocessed=1&amp;bbb=1&amp;hasbroken=1"/>
              <p:cNvSpPr/>
              <p:nvPr/>
            </p:nvSpPr>
            <p:spPr>
              <a:xfrm>
                <a:off x="502920" y="2089576"/>
                <a:ext cx="11183112" cy="40346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62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0,+∞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上单调递减，</a:t>
                </a:r>
                <a:endParaRPr lang="en-US" altLang="zh-CN" sz="2400" dirty="0"/>
              </a:p>
              <a:p>
                <a:pPr latinLnBrk="1">
                  <a:lnSpc>
                    <a:spcPts val="4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6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+5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的定义域为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−∞,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−3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∪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−3,+∞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6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又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+3+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，且函数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+5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1,+∞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上是减函数，</a:t>
                </a:r>
              </a:p>
              <a:p>
                <a:pPr latinLnBrk="1">
                  <a:lnSpc>
                    <a:spcPts val="71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1,+∞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上是减函数，所以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+2&gt;0,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Times New Roman" pitchFamily="34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  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−3≤1,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≤4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，即实数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</a:t>
                </a:r>
              </a:p>
              <a:p>
                <a:pPr latinLnBrk="1">
                  <a:lnSpc>
                    <a:spcPts val="3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取值范围是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(−2,4]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B_5_AS.47_1#22e289092?vbadefaultcenterpage=1&amp;parentnodeid=efb70ca70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089576"/>
                <a:ext cx="11183112" cy="4034600"/>
              </a:xfrm>
              <a:prstGeom prst="rect">
                <a:avLst/>
              </a:prstGeom>
              <a:blipFill>
                <a:blip r:embed="rId6"/>
                <a:stretch>
                  <a:fillRect l="-1690" r="-1472" b="-4381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  <p:bldP spid="5" grpId="0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3ac0b33a9?vbadefaultcenterpage=1&amp;parentnodeid=c7383e59b&amp;color=110,135,189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016" y="756000"/>
            <a:ext cx="2798064" cy="6309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5_BD.48_1#ee76fb986?vbadefaultcenterpage=1&amp;parentnodeid=3ac0b33a9&amp;color=0,0,0&amp;vbahtmlprocessed=1&amp;bbb=1&amp;hasbroken=1"/>
              <p:cNvSpPr/>
              <p:nvPr/>
            </p:nvSpPr>
            <p:spPr>
              <a:xfrm>
                <a:off x="502920" y="1521048"/>
                <a:ext cx="11183112" cy="180174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71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13.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（双空题）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（2024·北京模拟）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设函数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,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≥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Times New Roman" pitchFamily="34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  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+2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,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&lt;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.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</a:p>
              <a:p>
                <a:pPr latinLnBrk="1">
                  <a:lnSpc>
                    <a:spcPts val="38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的单调递增区间为</a:t>
                </a:r>
                <a:r>
                  <a:rPr lang="en-US" altLang="zh-CN" sz="240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_______________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；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∃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𝐑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≠0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，使得</a:t>
                </a:r>
              </a:p>
              <a:p>
                <a:pPr latinLnBrk="1">
                  <a:lnSpc>
                    <a:spcPts val="36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1+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1−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成立，则实数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的取值范围为</a:t>
                </a:r>
                <a:r>
                  <a:rPr lang="en-US" altLang="zh-CN" sz="240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________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B_5_BD.48_1#ee76fb986?vbadefaultcenterpage=1&amp;parentnodeid=3ac0b33a9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521048"/>
                <a:ext cx="11183112" cy="1801749"/>
              </a:xfrm>
              <a:prstGeom prst="rect">
                <a:avLst/>
              </a:prstGeom>
              <a:blipFill>
                <a:blip r:embed="rId4"/>
                <a:stretch>
                  <a:fillRect l="-1690" b="-1016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5_AN.49_1#ee76fb986.blank?vbadefaultcenterpage=1&amp;parentnodeid=3ac0b33a9&amp;color=0,0,0&amp;vbapositionanswer=14&amp;vbahtmlprocessed=1&amp;bbb=1"/>
              <p:cNvSpPr/>
              <p:nvPr/>
            </p:nvSpPr>
            <p:spPr>
              <a:xfrm>
                <a:off x="3580765" y="2436337"/>
                <a:ext cx="2232025" cy="347663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29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(−∞,1]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[2,+∞)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4" name="QB_5_AN.49_1#ee76fb986.blank?vbadefaultcenterpage=1&amp;parentnodeid=3ac0b33a9&amp;color=0,0,0&amp;vbapositionanswer=14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0765" y="2436337"/>
                <a:ext cx="2232025" cy="347663"/>
              </a:xfrm>
              <a:prstGeom prst="rect">
                <a:avLst/>
              </a:prstGeom>
              <a:blipFill>
                <a:blip r:embed="rId5"/>
                <a:stretch>
                  <a:fillRect l="-2997" t="-33333" r="-2725" b="-5263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B_5_AN.50_1#ee76fb986.blank?vbadefaultcenterpage=1&amp;parentnodeid=3ac0b33a9&amp;color=0,0,0&amp;vbapositionanswer=15&amp;vbahtmlprocessed=1&amp;bbb=1"/>
              <p:cNvSpPr/>
              <p:nvPr/>
            </p:nvSpPr>
            <p:spPr>
              <a:xfrm>
                <a:off x="7023799" y="2904268"/>
                <a:ext cx="1175322" cy="353441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3000"/>
                  </a:lnSpc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1,+∞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5" name="QB_5_AN.50_1#ee76fb986.blank?vbadefaultcenterpage=1&amp;parentnodeid=3ac0b33a9&amp;color=0,0,0&amp;vbapositionanswer=15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3799" y="2904268"/>
                <a:ext cx="1175322" cy="353441"/>
              </a:xfrm>
              <a:prstGeom prst="rect">
                <a:avLst/>
              </a:prstGeom>
              <a:blipFill>
                <a:blip r:embed="rId6"/>
                <a:stretch>
                  <a:fillRect b="-1206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QB_5_AS.51_1#ee76fb986?hastextimagelayout=1&amp;vbadefaultcenterpage=1&amp;parentnodeid=3ac0b33a9&amp;color=0,0,0&amp;vbahtmlprocessed=1&amp;hassurround=1" descr="preencoded.png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331556" y="3476848"/>
            <a:ext cx="4186487" cy="2079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QB_5_AS.51_2#ee76fb986?hastextimagelayout=1&amp;vbadefaultcenterpage=1&amp;parentnodeid=3ac0b33a9&amp;color=0,0,0&amp;vbahtmlprocessed=1&amp;bbb=1&amp;hasbroken=1"/>
              <p:cNvSpPr/>
              <p:nvPr/>
            </p:nvSpPr>
            <p:spPr>
              <a:xfrm>
                <a:off x="502920" y="3324067"/>
                <a:ext cx="6858000" cy="2107375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65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,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≥2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&amp;−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+2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,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&lt;2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，函数</a:t>
                </a:r>
              </a:p>
              <a:p>
                <a:pPr latinLnBrk="1">
                  <a:lnSpc>
                    <a:spcPts val="29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的图象如图1所示，</a:t>
                </a:r>
                <a:endParaRPr lang="en-US" altLang="zh-CN" sz="2400" dirty="0"/>
              </a:p>
              <a:p>
                <a:pPr latinLnBrk="1">
                  <a:lnSpc>
                    <a:spcPts val="3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由图象可得函数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的单调递增区间为</a:t>
                </a:r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zh-CN" altLang="en-US" sz="2400" b="0" i="0" dirty="0">
                  <a:solidFill>
                    <a:srgbClr val="FF0000"/>
                  </a:solidFill>
                  <a:latin typeface="Cambria Math" panose="02040503050406030204" pitchFamily="18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ts val="37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(−∞,1]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[2,+∞)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7" name="QB_5_AS.51_2#ee76fb986?hastextimagelayout=1&amp;vbadefaultcenterpage=1&amp;parentnodeid=3ac0b33a9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324067"/>
                <a:ext cx="6858000" cy="2107375"/>
              </a:xfrm>
              <a:prstGeom prst="rect">
                <a:avLst/>
              </a:prstGeom>
              <a:blipFill>
                <a:blip r:embed="rId8"/>
                <a:stretch>
                  <a:fillRect l="-2756" b="-8671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QB_5_AS.51_3#ee76fb986?vbadefaultcenterpage=1&amp;parentnodeid=3ac0b33a9&amp;color=0,0,0&amp;vbahtmlprocessed=1&amp;bbb=1&amp;hasbroken=1"/>
              <p:cNvSpPr/>
              <p:nvPr/>
            </p:nvSpPr>
            <p:spPr>
              <a:xfrm>
                <a:off x="502920" y="5581810"/>
                <a:ext cx="11183112" cy="913575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38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𝐑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≠0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，使得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成立，即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的图象上存在两点关</a:t>
                </a:r>
              </a:p>
              <a:p>
                <a:pPr latinLnBrk="1">
                  <a:lnSpc>
                    <a:spcPts val="37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于直线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对称，如图2所示，则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＞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，即实数a的取值范围为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（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1,+∞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）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8" name="QB_5_AS.51_3#ee76fb986?vbadefaultcenterpage=1&amp;parentnodeid=3ac0b33a9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5581810"/>
                <a:ext cx="11183112" cy="913575"/>
              </a:xfrm>
              <a:prstGeom prst="rect">
                <a:avLst/>
              </a:prstGeom>
              <a:blipFill>
                <a:blip r:embed="rId9"/>
                <a:stretch>
                  <a:fillRect l="-1690" t="-3333" r="-164" b="-19333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build="p" animBg="1"/>
      <p:bldP spid="7" grpId="0" build="p" animBg="1"/>
      <p:bldP spid="8" grpId="0" build="p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5_BD.52_1#69fde4ac5?segpoint=1&amp;vbadefaultcenterpage=1&amp;parentnodeid=3ac0b33a9&amp;color=0,0,0&amp;vbahtmlprocessed=1&amp;bbb=1&amp;hasbroken=1"/>
              <p:cNvSpPr/>
              <p:nvPr/>
            </p:nvSpPr>
            <p:spPr>
              <a:xfrm>
                <a:off x="502920" y="2107070"/>
                <a:ext cx="11183112" cy="27940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14.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的定义域为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𝐷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，若存在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,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]⊆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𝐷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，使得函数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,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上是单调函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数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,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]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上的值域为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[2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,2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]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，则称区间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,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]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的“倍值区间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”.下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列函数中存在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“倍值区间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”的是</a:t>
                </a:r>
                <a:r>
                  <a:rPr lang="en-US" altLang="zh-CN" sz="240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______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.（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填所有符合题意的序号）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≥0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；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②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sup>
                    </m:sSup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∈</m:t>
                        </m:r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𝐑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；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③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den>
                    </m:f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≥0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；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④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∈</m:t>
                        </m:r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𝐑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5_BD.52_1#69fde4ac5?segpoint=1&amp;vbadefaultcenterpage=1&amp;parentnodeid=3ac0b33a9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107070"/>
                <a:ext cx="11183112" cy="2794000"/>
              </a:xfrm>
              <a:prstGeom prst="rect">
                <a:avLst/>
              </a:prstGeom>
              <a:blipFill>
                <a:blip r:embed="rId3"/>
                <a:stretch>
                  <a:fillRect l="-1690" r="-872" b="-371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B_5_AN.53_1#69fde4ac5.blank?vbadefaultcenterpage=1&amp;parentnodeid=3ac0b33a9&amp;color=0,0,0&amp;vbapositionanswer=16&amp;vbahtmlprocessed=1&amp;bbb=1"/>
          <p:cNvSpPr/>
          <p:nvPr/>
        </p:nvSpPr>
        <p:spPr>
          <a:xfrm>
            <a:off x="4481195" y="3196731"/>
            <a:ext cx="830263" cy="4787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①③</a:t>
            </a:r>
            <a:endParaRPr lang="en-US" altLang="zh-CN" sz="2400" dirty="0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QB_5_AS.54_1#69fde4ac5?hastextimagelayout=1&amp;vbadefaultcenterpage=1&amp;parentnodeid=3ac0b33a9&amp;color=0,0,0&amp;vbahtmlprocessed=1&amp;hassurround=1&amp;hassurround=1" descr="preencoded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695944" y="890030"/>
            <a:ext cx="2971800" cy="2642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5_AS.54_2#69fde4ac5?hastextimagelayout=2&amp;vbadefaultcenterpage=1&amp;parentnodeid=3ac0b33a9&amp;color=0,0,0&amp;vbahtmlprocessed=1&amp;bbb=1&amp;hasbroken=1&amp;hassurround=1"/>
              <p:cNvSpPr/>
              <p:nvPr/>
            </p:nvSpPr>
            <p:spPr>
              <a:xfrm>
                <a:off x="502920" y="844310"/>
                <a:ext cx="8083296" cy="27265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32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①函数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≥0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为增函数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，若函数</a:t>
                </a:r>
              </a:p>
              <a:p>
                <a:pPr latinLnBrk="1">
                  <a:lnSpc>
                    <a:spcPts val="83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≥0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存在“倍值区间”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,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]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𝑎</m:t>
                                </m:r>
                              </m:e>
                            </m:d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=2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𝑏</m:t>
                                </m:r>
                              </m:e>
                            </m:d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=2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𝑏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 </a:t>
                </a:r>
              </a:p>
              <a:p>
                <a:pPr latinLnBrk="1">
                  <a:lnSpc>
                    <a:spcPts val="71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解得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=0,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Times New Roman" pitchFamily="34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  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𝑏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=2,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≥0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存在“倍值区间”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[0,2]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latinLnBrk="1">
                  <a:lnSpc>
                    <a:spcPts val="3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故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①存在“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倍值区间”.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B_5_AS.54_2#69fde4ac5?hastextimagelayout=2&amp;vbadefaultcenterpage=1&amp;parentnodeid=3ac0b33a9&amp;color=0,0,0&amp;vbahtmlprocessed=1&amp;bbb=1&amp;hasbroken=1&amp;hassurroun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844310"/>
                <a:ext cx="8083296" cy="2726500"/>
              </a:xfrm>
              <a:prstGeom prst="rect">
                <a:avLst/>
              </a:prstGeom>
              <a:blipFill>
                <a:blip r:embed="rId4"/>
                <a:stretch>
                  <a:fillRect l="-2338" t="-3132" r="-4374" b="-6488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5_AS.54_3#69fde4ac5?vbadefaultcenterpage=1&amp;parentnodeid=3ac0b33a9&amp;color=0,0,0&amp;vbahtmlprocessed=1&amp;bbb=1"/>
              <p:cNvSpPr/>
              <p:nvPr/>
            </p:nvSpPr>
            <p:spPr>
              <a:xfrm>
                <a:off x="502920" y="5790261"/>
                <a:ext cx="11183112" cy="4745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2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由图可知，两函数图象无交点，即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无解，故②不存在“倍值区间”.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B_5_AS.54_3#69fde4ac5?vbadefaultcenterpage=1&amp;parentnodeid=3ac0b33a9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5790261"/>
                <a:ext cx="11183112" cy="474599"/>
              </a:xfrm>
              <a:prstGeom prst="rect">
                <a:avLst/>
              </a:prstGeom>
              <a:blipFill>
                <a:blip r:embed="rId5"/>
                <a:stretch>
                  <a:fillRect b="-3846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B_5_AS.54_2#69fde4ac5?hastextimagelayout=2&amp;vbadefaultcenterpage=1&amp;parentnodeid=3ac0b33a9&amp;color=0,0,0&amp;vbahtmlprocessed=1&amp;bbb=1&amp;hasbroken=1&amp;hassurround=1">
                <a:extLst>
                  <a:ext uri="{FF2B5EF4-FFF2-40B4-BE49-F238E27FC236}">
                    <a16:creationId xmlns:a16="http://schemas.microsoft.com/office/drawing/2014/main" id="{10B15BB7-C1E3-4D88-46F1-B64B72209781}"/>
                  </a:ext>
                </a:extLst>
              </p:cNvPr>
              <p:cNvSpPr/>
              <p:nvPr/>
            </p:nvSpPr>
            <p:spPr>
              <a:xfrm>
                <a:off x="503995" y="3651518"/>
                <a:ext cx="11184010" cy="20874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②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sup>
                    </m:sSup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∈</m:t>
                        </m:r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𝐑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为增函数，若函数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sup>
                    </m:sSup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∈</m:t>
                        </m:r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𝐑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存在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“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倍值区间”</a:t>
                </a:r>
              </a:p>
              <a:p>
                <a:pPr algn="l" latinLnBrk="1">
                  <a:lnSpc>
                    <a:spcPts val="83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,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]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𝑎</m:t>
                                </m:r>
                              </m:e>
                            </m:d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3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𝑎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=2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Times New Roman" pitchFamily="34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  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𝑏</m:t>
                                </m:r>
                              </m:e>
                            </m:d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3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𝑏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=2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𝑏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.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作出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h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𝐻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的图象如图所示，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B_5_AS.54_2#69fde4ac5?hastextimagelayout=2&amp;vbadefaultcenterpage=1&amp;parentnodeid=3ac0b33a9&amp;color=0,0,0&amp;vbahtmlprocessed=1&amp;bbb=1&amp;hasbroken=1&amp;hassurround=1">
                <a:extLst>
                  <a:ext uri="{FF2B5EF4-FFF2-40B4-BE49-F238E27FC236}">
                    <a16:creationId xmlns:a16="http://schemas.microsoft.com/office/drawing/2014/main" id="{10B15BB7-C1E3-4D88-46F1-B64B722097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995" y="3651518"/>
                <a:ext cx="11184010" cy="2087499"/>
              </a:xfrm>
              <a:prstGeom prst="rect">
                <a:avLst/>
              </a:prstGeom>
              <a:blipFill>
                <a:blip r:embed="rId6"/>
                <a:stretch>
                  <a:fillRect l="-1690" b="-906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  <p:bldP spid="5" grpId="0" build="p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5_AS.54_4#69fde4ac5?vbadefaultcenterpage=1&amp;parentnodeid=3ac0b33a9&amp;color=0,0,0&amp;vbahtmlprocessed=1&amp;bbb=1&amp;hasbroken=1"/>
              <p:cNvSpPr/>
              <p:nvPr/>
            </p:nvSpPr>
            <p:spPr>
              <a:xfrm>
                <a:off x="502920" y="1242359"/>
                <a:ext cx="11183112" cy="4406202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58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③当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；当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den>
                        </m:f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，因为对勾函数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单调递减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上单调递增.</a:t>
                </a:r>
                <a:endParaRPr lang="en-US" altLang="zh-CN" sz="2400" dirty="0"/>
              </a:p>
              <a:p>
                <a:pPr latinLnBrk="1">
                  <a:lnSpc>
                    <a:spcPts val="11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若函数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1+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[0,1]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上存在“倍值区间”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,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]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𝑎</m:t>
                                </m:r>
                              </m:e>
                            </m:d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4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𝑎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=2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Times New Roman" pitchFamily="34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  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𝑏</m:t>
                                </m:r>
                              </m:e>
                            </m:d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4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𝑏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=2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𝑏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解得</a:t>
                </a:r>
              </a:p>
              <a:p>
                <a:pPr latinLnBrk="1">
                  <a:lnSpc>
                    <a:spcPts val="7100"/>
                  </a:lnSpc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=0,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Times New Roman" pitchFamily="34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  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𝑏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=1,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ts val="61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1+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存在“倍值区间”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[0,1]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，故③存在“倍值区间”.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5_AS.54_4#69fde4ac5?vbadefaultcenterpage=1&amp;parentnodeid=3ac0b33a9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242359"/>
                <a:ext cx="11183112" cy="4406202"/>
              </a:xfrm>
              <a:prstGeom prst="rect">
                <a:avLst/>
              </a:prstGeom>
              <a:blipFill>
                <a:blip r:embed="rId3"/>
                <a:stretch>
                  <a:fillRect l="-1690" r="-1200" b="-2213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5_AS.54_5#69fde4ac5?vbadefaultcenterpage=1&amp;parentnodeid=3ac0b33a9&amp;color=0,0,0&amp;vbahtmlprocessed=1&amp;bbb=1&amp;hasbroken=1"/>
              <p:cNvSpPr/>
              <p:nvPr/>
            </p:nvSpPr>
            <p:spPr>
              <a:xfrm>
                <a:off x="502920" y="1202259"/>
                <a:ext cx="11183112" cy="47036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71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④因为函数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=∣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∣=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,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≥0,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Times New Roman" pitchFamily="34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  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,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&lt;0,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[0,+∞)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上单调递增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，在</a:t>
                </a:r>
                <a:r>
                  <a:rPr lang="en-US" altLang="zh-CN" sz="100" b="0" i="0" kern="0" spc="-9990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zh-CN" altLang="en-US" sz="2400" b="0" i="0" dirty="0">
                  <a:solidFill>
                    <a:srgbClr val="FF0000"/>
                  </a:solidFill>
                  <a:latin typeface="Cambria Math" panose="02040503050406030204" pitchFamily="18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ts val="32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(−∞,0]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上单调递减.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[0,+∞)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上存在“倍值区间”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,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71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𝑎</m:t>
                                </m:r>
                              </m:e>
                            </m:d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=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=2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Times New Roman" pitchFamily="34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  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𝑏</m:t>
                                </m:r>
                              </m:e>
                            </m:d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=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𝑏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=2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𝑏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，与区间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,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矛盾，故舍去；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(−∞,0]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上存在“倍值区间”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,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71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𝑎</m:t>
                                </m:r>
                              </m:e>
                            </m:d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=−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=2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𝑏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Times New Roman" pitchFamily="34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  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𝑏</m:t>
                                </m:r>
                              </m:e>
                            </m:d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=−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𝑏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=2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，与区间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,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矛盾，故舍去.</a:t>
                </a:r>
                <a:endParaRPr lang="en-US" altLang="zh-CN" sz="2400" dirty="0"/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故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④不存在“倍值区间”.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5_AS.54_5#69fde4ac5?vbadefaultcenterpage=1&amp;parentnodeid=3ac0b33a9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202259"/>
                <a:ext cx="11183112" cy="4703699"/>
              </a:xfrm>
              <a:prstGeom prst="rect">
                <a:avLst/>
              </a:prstGeom>
              <a:blipFill>
                <a:blip r:embed="rId3"/>
                <a:stretch>
                  <a:fillRect l="-1690" b="-3886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299029f44?vbadefaultcenterpage=1&amp;parentnodeid=c7383e59b&amp;color=110,135,189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016" y="756000"/>
            <a:ext cx="2798064" cy="6309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5_BD.55_1#121c6b728?vbadefaultcenterpage=1&amp;parentnodeid=299029f44&amp;color=0,0,0&amp;vbahtmlprocessed=1&amp;bbb=1&amp;hasbroken=1"/>
              <p:cNvSpPr/>
              <p:nvPr/>
            </p:nvSpPr>
            <p:spPr>
              <a:xfrm>
                <a:off x="502920" y="1521048"/>
                <a:ext cx="11183112" cy="17826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59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15.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（双空题）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（2024·云南模拟）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+4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den>
                        </m:f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den>
                    </m:f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&gt;0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b="0" i="0" kern="0" spc="-99900">
                  <a:solidFill>
                    <a:srgbClr val="FFFFFF"/>
                  </a:solidFill>
                  <a:latin typeface="Times New Roman" pitchFamily="34" charset="0"/>
                  <a:ea typeface="微软雅黑" pitchFamily="34" charset="-122"/>
                  <a:cs typeface="Times New Roman" pitchFamily="34" charset="-120"/>
                </a:endParaRPr>
              </a:p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∈[1,+∞)</m:t>
                    </m:r>
                  </m:oMath>
                </a14:m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上单调递</a:t>
                </a:r>
                <a:r>
                  <a:rPr lang="en-US" altLang="zh-CN" sz="240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；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∈(0,1]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是减函数,当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∈[1,+∞)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b="0" i="0" kern="0" spc="-99900">
                  <a:solidFill>
                    <a:srgbClr val="FFFFFF"/>
                  </a:solidFill>
                  <a:latin typeface="Times New Roman" pitchFamily="34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是增函数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的值为</a:t>
                </a:r>
                <a:r>
                  <a:rPr lang="en-US" altLang="zh-CN" sz="240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B_5_BD.55_1#121c6b728?vbadefaultcenterpage=1&amp;parentnodeid=299029f44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521048"/>
                <a:ext cx="11183112" cy="1782699"/>
              </a:xfrm>
              <a:prstGeom prst="rect">
                <a:avLst/>
              </a:prstGeom>
              <a:blipFill>
                <a:blip r:embed="rId4"/>
                <a:stretch>
                  <a:fillRect l="-1690" b="-1027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QB_5_AN.56_1#121c6b728.blank?vbadefaultcenterpage=1&amp;parentnodeid=299029f44&amp;color=0,0,0&amp;vbapositionanswer=17&amp;vbahtmlprocessed=1"/>
          <p:cNvSpPr/>
          <p:nvPr/>
        </p:nvSpPr>
        <p:spPr>
          <a:xfrm>
            <a:off x="3608769" y="2242408"/>
            <a:ext cx="525463" cy="4787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增</a:t>
            </a:r>
            <a:endParaRPr lang="en-US" altLang="zh-CN" sz="2400" dirty="0"/>
          </a:p>
        </p:txBody>
      </p:sp>
      <p:sp>
        <p:nvSpPr>
          <p:cNvPr id="5" name="QB_5_AN.57_1#121c6b728.blank?vbadefaultcenterpage=1&amp;parentnodeid=299029f44&amp;color=0,0,0&amp;vbapositionanswer=18&amp;vbahtmlprocessed=1"/>
          <p:cNvSpPr/>
          <p:nvPr/>
        </p:nvSpPr>
        <p:spPr>
          <a:xfrm>
            <a:off x="3474212" y="2779618"/>
            <a:ext cx="373063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1</a:t>
            </a:r>
            <a:endParaRPr lang="en-US" altLang="zh-CN" sz="2400" dirty="0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build="p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5_AS.58_1#121c6b728?vbadefaultcenterpage=1&amp;parentnodeid=299029f44&amp;color=0,0,0&amp;vbahtmlprocessed=1&amp;bbb=1&amp;hasbroken=1"/>
              <p:cNvSpPr/>
              <p:nvPr/>
            </p:nvSpPr>
            <p:spPr>
              <a:xfrm>
                <a:off x="502920" y="793541"/>
                <a:ext cx="11183112" cy="53213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62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+4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3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1≤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</a:p>
              <a:p>
                <a:pPr latinLnBrk="1">
                  <a:lnSpc>
                    <a:spcPts val="51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9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0&lt;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1−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[1,+∞)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上单调递增.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∈(0,1]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是减函数知，设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0&lt;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</a:p>
              <a:p>
                <a:pPr latinLnBrk="1">
                  <a:lnSpc>
                    <a:spcPts val="49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恒成立，而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−1&lt;0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恒成立，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显然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，因此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；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∈[1,+∞)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是增函数知，设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1≤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</a:p>
              <a:p>
                <a:pPr latinLnBrk="1">
                  <a:lnSpc>
                    <a:spcPct val="150000"/>
                  </a:lnSpc>
                </a:pPr>
                <a:endParaRPr lang="en-US" altLang="zh-CN" sz="2400" dirty="0"/>
              </a:p>
            </p:txBody>
          </p:sp>
        </mc:Choice>
        <mc:Fallback xmlns="">
          <p:sp>
            <p:nvSpPr>
              <p:cNvPr id="2" name="QB_5_AS.58_1#121c6b728?vbadefaultcenterpage=1&amp;parentnodeid=299029f44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793541"/>
                <a:ext cx="11183112" cy="5321300"/>
              </a:xfrm>
              <a:prstGeom prst="rect">
                <a:avLst/>
              </a:prstGeom>
              <a:blipFill>
                <a:blip r:embed="rId3"/>
                <a:stretch>
                  <a:fillRect l="-1690" r="-981" b="-2291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5_AS.58_1#121c6b728?vbadefaultcenterpage=1&amp;parentnodeid=299029f44&amp;color=0,0,0&amp;vbahtmlprocessed=1&amp;bbb=1&amp;hasbroken=1">
                <a:extLst>
                  <a:ext uri="{FF2B5EF4-FFF2-40B4-BE49-F238E27FC236}">
                    <a16:creationId xmlns:a16="http://schemas.microsoft.com/office/drawing/2014/main" id="{D543C534-98A0-685A-A0F7-FB3308BA220E}"/>
                  </a:ext>
                </a:extLst>
              </p:cNvPr>
              <p:cNvSpPr/>
              <p:nvPr/>
            </p:nvSpPr>
            <p:spPr>
              <a:xfrm>
                <a:off x="502920" y="2904567"/>
                <a:ext cx="11183112" cy="1100138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9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恒成立，则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−1&gt;0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恒成立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，显然</a:t>
                </a:r>
              </a:p>
              <a:p>
                <a:pPr latinLnBrk="1">
                  <a:lnSpc>
                    <a:spcPts val="42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，因此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≥1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5_AS.58_1#121c6b728?vbadefaultcenterpage=1&amp;parentnodeid=299029f44&amp;color=0,0,0&amp;vbahtmlprocessed=1&amp;bbb=1&amp;hasbroken=1">
                <a:extLst>
                  <a:ext uri="{FF2B5EF4-FFF2-40B4-BE49-F238E27FC236}">
                    <a16:creationId xmlns:a16="http://schemas.microsoft.com/office/drawing/2014/main" id="{D543C534-98A0-685A-A0F7-FB3308BA22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904567"/>
                <a:ext cx="11183112" cy="1100138"/>
              </a:xfrm>
              <a:prstGeom prst="rect">
                <a:avLst/>
              </a:prstGeom>
              <a:blipFill>
                <a:blip r:embed="rId2"/>
                <a:stretch>
                  <a:fillRect l="-709" b="-1657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297552"/>
      </p:ext>
    </p:extLst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O_5_BD.59_1#a29a9067c?segpoint=1&amp;vbadefaultcenterpage=1&amp;parentnodeid=299029f44&amp;color=0,0,0&amp;vbahtmlprocessed=1&amp;bbb=1&amp;hasbroken=1"/>
              <p:cNvSpPr/>
              <p:nvPr/>
            </p:nvSpPr>
            <p:spPr>
              <a:xfrm>
                <a:off x="502920" y="756000"/>
                <a:ext cx="11183112" cy="27138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16.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（2024·辽宁模拟）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布劳威尔不动点定理是拓扑学里一个非常重要的不动点定理，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它得名于荷兰数学家鲁伊兹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·布劳威尔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，简单地讲就是对于满足一定条件的连续实函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，存在一个点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，使得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，那么我们称该函数为“不动点函数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”，而称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为该函数的一个“不动点”.现新定义：若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满足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“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次不动点”.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O_5_BD.59_1#a29a9067c?segpoint=1&amp;vbadefaultcenterpage=1&amp;parentnodeid=299029f44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756000"/>
                <a:ext cx="11183112" cy="2713800"/>
              </a:xfrm>
              <a:prstGeom prst="rect">
                <a:avLst/>
              </a:prstGeom>
              <a:blipFill>
                <a:blip r:embed="rId3"/>
                <a:stretch>
                  <a:fillRect l="-1690" r="-1418" b="-674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QO_5_BD.59_2#a29a9067c?segpoint=1&amp;vbadefaultcenterpage=1&amp;parentnodeid=299029f44&amp;color=0,0,0&amp;vbahtmlprocessed=1&amp;bbb=1&amp;hasbroken=1"/>
              <p:cNvSpPr/>
              <p:nvPr/>
            </p:nvSpPr>
            <p:spPr>
              <a:xfrm>
                <a:off x="502920" y="3448908"/>
                <a:ext cx="11183112" cy="10374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（1）判断函数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是否是“不动点函数”.若是，求出其“不动点”；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若不是，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请说明理由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O_5_BD.59_2#a29a9067c?segpoint=1&amp;vbadefaultcenterpage=1&amp;parentnodeid=299029f44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448908"/>
                <a:ext cx="11183112" cy="1037400"/>
              </a:xfrm>
              <a:prstGeom prst="rect">
                <a:avLst/>
              </a:prstGeom>
              <a:blipFill>
                <a:blip r:embed="rId4"/>
                <a:stretch>
                  <a:fillRect l="-1690" r="-1254" b="-1705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O_5_BD.59_3#a29a9067c?segpoint=1&amp;vbadefaultcenterpage=1&amp;parentnodeid=299029f44&amp;color=0,0,0&amp;vbahtmlprocessed=1&amp;bbb=1"/>
              <p:cNvSpPr/>
              <p:nvPr/>
            </p:nvSpPr>
            <p:spPr>
              <a:xfrm>
                <a:off x="502920" y="4489038"/>
                <a:ext cx="11183112" cy="736283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63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（2）已知函数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的“次不动点”，求实数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的值.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O_5_BD.59_3#a29a9067c?segpoint=1&amp;vbadefaultcenterpage=1&amp;parentnodeid=299029f44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4489038"/>
                <a:ext cx="11183112" cy="736283"/>
              </a:xfrm>
              <a:prstGeom prst="rect">
                <a:avLst/>
              </a:prstGeom>
              <a:blipFill>
                <a:blip r:embed="rId5"/>
                <a:stretch>
                  <a:fillRect l="-1690" b="-13223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O_5_BD.59_4#a29a9067c?segpoint=1&amp;vbadefaultcenterpage=1&amp;parentnodeid=299029f44&amp;color=0,0,0&amp;vbahtmlprocessed=1&amp;bbb=1&amp;hasbroken=1"/>
              <p:cNvSpPr/>
              <p:nvPr/>
            </p:nvSpPr>
            <p:spPr>
              <a:xfrm>
                <a:off x="502920" y="5225638"/>
                <a:ext cx="11183112" cy="10628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6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（3）若函数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h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log</m:t>
                        </m:r>
                      </m:e>
                      <m:sub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den>
                        </m:f>
                      </m:sub>
                    </m:sSub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4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⋅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[0,1]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上仅有一个“不动点”和一个“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次不动点”，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求实数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的取值范围.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O_5_BD.59_4#a29a9067c?segpoint=1&amp;vbadefaultcenterpage=1&amp;parentnodeid=299029f44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5225638"/>
                <a:ext cx="11183112" cy="1062800"/>
              </a:xfrm>
              <a:prstGeom prst="rect">
                <a:avLst/>
              </a:prstGeom>
              <a:blipFill>
                <a:blip r:embed="rId6"/>
                <a:stretch>
                  <a:fillRect l="-1690" t="-3429" r="-1581" b="-16571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2_BD#67a4f8bee.fixed?vbadefaultcenterpage=1&amp;parentnodeid=fbc3c6399&amp;color=1,68,141&amp;vbahtmlprocessed=1&amp;bbb=1"/>
          <p:cNvSpPr/>
          <p:nvPr/>
        </p:nvSpPr>
        <p:spPr>
          <a:xfrm>
            <a:off x="621792" y="1078992"/>
            <a:ext cx="10981944" cy="115214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algn="ctr" latinLnBrk="1">
              <a:lnSpc>
                <a:spcPts val="5000"/>
              </a:lnSpc>
            </a:pPr>
            <a:r>
              <a:rPr lang="en-US" altLang="zh-CN" sz="4000" b="1" i="0" dirty="0">
                <a:solidFill>
                  <a:srgbClr val="01448D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基础课07</a:t>
            </a:r>
            <a:r>
              <a:rPr lang="en-US" altLang="zh-CN" sz="4000" b="1" i="0" dirty="0">
                <a:solidFill>
                  <a:srgbClr val="01448D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 </a:t>
            </a:r>
            <a:r>
              <a:rPr lang="en-US" altLang="zh-CN" sz="4000" b="1" i="0" dirty="0">
                <a:solidFill>
                  <a:srgbClr val="01448D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函数的单调性与最值</a:t>
            </a:r>
            <a:endParaRPr lang="en-US" altLang="zh-CN" sz="4000" dirty="0"/>
          </a:p>
        </p:txBody>
      </p:sp>
      <p:pic>
        <p:nvPicPr>
          <p:cNvPr id="3" name="C_0#67a4f8bee?linknodeid=29eddb380&amp;catalogrefid=29eddb380&amp;parentnodeid=fbc3c6399&amp;vbahtmlprocessed=1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2642616"/>
            <a:ext cx="502920" cy="502920"/>
          </a:xfrm>
          <a:prstGeom prst="rect">
            <a:avLst/>
          </a:prstGeom>
        </p:spPr>
      </p:pic>
      <p:sp>
        <p:nvSpPr>
          <p:cNvPr id="4" name="C_0#67a4f8bee?linknodeid=29eddb380&amp;catalogrefid=29eddb380&amp;parentnodeid=fbc3c6399&amp;vbahtmlprocessed=1&amp;bbb=1">
            <a:hlinkClick r:id="rId3" action="ppaction://hlinksldjump"/>
          </p:cNvPr>
          <p:cNvSpPr/>
          <p:nvPr/>
        </p:nvSpPr>
        <p:spPr>
          <a:xfrm>
            <a:off x="4645152" y="2615184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基础巩固练</a:t>
            </a:r>
            <a:endParaRPr lang="en-US" altLang="zh-CN" sz="3050" dirty="0"/>
          </a:p>
        </p:txBody>
      </p:sp>
      <p:pic>
        <p:nvPicPr>
          <p:cNvPr id="5" name="C_0#67a4f8bee?linknodeid=efb70ca70&amp;catalogrefid=efb70ca70&amp;parentnodeid=fbc3c6399&amp;vbahtmlprocessed=1" descr="preencoded.png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3483864"/>
            <a:ext cx="502920" cy="502920"/>
          </a:xfrm>
          <a:prstGeom prst="rect">
            <a:avLst/>
          </a:prstGeom>
        </p:spPr>
      </p:pic>
      <p:sp>
        <p:nvSpPr>
          <p:cNvPr id="6" name="C_0#67a4f8bee?linknodeid=efb70ca70&amp;catalogrefid=efb70ca70&amp;parentnodeid=fbc3c6399&amp;vbahtmlprocessed=1&amp;bbb=1">
            <a:hlinkClick r:id="rId5" action="ppaction://hlinksldjump"/>
          </p:cNvPr>
          <p:cNvSpPr/>
          <p:nvPr/>
        </p:nvSpPr>
        <p:spPr>
          <a:xfrm>
            <a:off x="4645152" y="3456432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综合提升练</a:t>
            </a:r>
            <a:endParaRPr lang="en-US" altLang="zh-CN" sz="3050" dirty="0"/>
          </a:p>
        </p:txBody>
      </p:sp>
      <p:pic>
        <p:nvPicPr>
          <p:cNvPr id="7" name="C_0#67a4f8bee?linknodeid=3ac0b33a9&amp;catalogrefid=3ac0b33a9&amp;parentnodeid=fbc3c6399&amp;vbahtmlprocessed=1" descr="preencoded.png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4334256"/>
            <a:ext cx="502920" cy="502920"/>
          </a:xfrm>
          <a:prstGeom prst="rect">
            <a:avLst/>
          </a:prstGeom>
        </p:spPr>
      </p:pic>
      <p:sp>
        <p:nvSpPr>
          <p:cNvPr id="8" name="C_0#67a4f8bee?linknodeid=3ac0b33a9&amp;catalogrefid=3ac0b33a9&amp;parentnodeid=fbc3c6399&amp;vbahtmlprocessed=1&amp;bbb=1">
            <a:hlinkClick r:id="rId6" action="ppaction://hlinksldjump"/>
          </p:cNvPr>
          <p:cNvSpPr/>
          <p:nvPr/>
        </p:nvSpPr>
        <p:spPr>
          <a:xfrm>
            <a:off x="4645152" y="4306824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应用情境练</a:t>
            </a:r>
            <a:endParaRPr lang="en-US" altLang="zh-CN" sz="3050" dirty="0"/>
          </a:p>
        </p:txBody>
      </p:sp>
      <p:pic>
        <p:nvPicPr>
          <p:cNvPr id="9" name="C_0#67a4f8bee?linknodeid=299029f44&amp;catalogrefid=299029f44&amp;parentnodeid=fbc3c6399&amp;vbahtmlprocessed=1" descr="preencoded.png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5175504"/>
            <a:ext cx="502920" cy="502920"/>
          </a:xfrm>
          <a:prstGeom prst="rect">
            <a:avLst/>
          </a:prstGeom>
        </p:spPr>
      </p:pic>
      <p:sp>
        <p:nvSpPr>
          <p:cNvPr id="10" name="C_0#67a4f8bee?linknodeid=299029f44&amp;catalogrefid=299029f44&amp;parentnodeid=fbc3c6399&amp;vbahtmlprocessed=1&amp;bbb=1">
            <a:hlinkClick r:id="rId7" action="ppaction://hlinksldjump"/>
          </p:cNvPr>
          <p:cNvSpPr/>
          <p:nvPr/>
        </p:nvSpPr>
        <p:spPr>
          <a:xfrm>
            <a:off x="4645152" y="5148072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创新拓展练</a:t>
            </a:r>
            <a:endParaRPr lang="en-US" altLang="zh-CN" sz="3050" dirty="0"/>
          </a:p>
        </p:txBody>
      </p:sp>
      <p:pic>
        <p:nvPicPr>
          <p:cNvPr id="11" name="C_1#67a4f8bee?linknodeid=29eddb380&amp;catalogrefid=29eddb380&amp;vbahtmlprocessed=1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2642616"/>
            <a:ext cx="502920" cy="502920"/>
          </a:xfrm>
          <a:prstGeom prst="rect">
            <a:avLst/>
          </a:prstGeom>
        </p:spPr>
      </p:pic>
      <p:sp>
        <p:nvSpPr>
          <p:cNvPr id="12" name="C_1#67a4f8bee?linknodeid=29eddb380&amp;catalogrefid=29eddb380&amp;vbahtmlprocessed=1&amp;bbb=1">
            <a:hlinkClick r:id="rId3" action="ppaction://hlinksldjump"/>
          </p:cNvPr>
          <p:cNvSpPr/>
          <p:nvPr/>
        </p:nvSpPr>
        <p:spPr>
          <a:xfrm>
            <a:off x="4645152" y="2615184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基础巩固练</a:t>
            </a:r>
            <a:endParaRPr lang="en-US" altLang="zh-CN" sz="3050" dirty="0"/>
          </a:p>
        </p:txBody>
      </p:sp>
      <p:pic>
        <p:nvPicPr>
          <p:cNvPr id="13" name="C_1#67a4f8bee?linknodeid=efb70ca70&amp;catalogrefid=efb70ca70&amp;vbahtmlprocessed=1" descr="preencoded.png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3483864"/>
            <a:ext cx="502920" cy="502920"/>
          </a:xfrm>
          <a:prstGeom prst="rect">
            <a:avLst/>
          </a:prstGeom>
        </p:spPr>
      </p:pic>
      <p:sp>
        <p:nvSpPr>
          <p:cNvPr id="14" name="C_1#67a4f8bee?linknodeid=efb70ca70&amp;catalogrefid=efb70ca70&amp;vbahtmlprocessed=1&amp;bbb=1">
            <a:hlinkClick r:id="rId5" action="ppaction://hlinksldjump"/>
          </p:cNvPr>
          <p:cNvSpPr/>
          <p:nvPr/>
        </p:nvSpPr>
        <p:spPr>
          <a:xfrm>
            <a:off x="4645152" y="3456432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综合提升练</a:t>
            </a:r>
            <a:endParaRPr lang="en-US" altLang="zh-CN" sz="3050" dirty="0"/>
          </a:p>
        </p:txBody>
      </p:sp>
      <p:pic>
        <p:nvPicPr>
          <p:cNvPr id="15" name="C_1#67a4f8bee?linknodeid=3ac0b33a9&amp;catalogrefid=3ac0b33a9&amp;vbahtmlprocessed=1" descr="preencoded.png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4334256"/>
            <a:ext cx="502920" cy="502920"/>
          </a:xfrm>
          <a:prstGeom prst="rect">
            <a:avLst/>
          </a:prstGeom>
        </p:spPr>
      </p:pic>
      <p:sp>
        <p:nvSpPr>
          <p:cNvPr id="16" name="C_1#67a4f8bee?linknodeid=3ac0b33a9&amp;catalogrefid=3ac0b33a9&amp;vbahtmlprocessed=1&amp;bbb=1">
            <a:hlinkClick r:id="rId6" action="ppaction://hlinksldjump"/>
          </p:cNvPr>
          <p:cNvSpPr/>
          <p:nvPr/>
        </p:nvSpPr>
        <p:spPr>
          <a:xfrm>
            <a:off x="4645152" y="4306824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应用情境练</a:t>
            </a:r>
            <a:endParaRPr lang="en-US" altLang="zh-CN" sz="3050" dirty="0"/>
          </a:p>
        </p:txBody>
      </p:sp>
      <p:pic>
        <p:nvPicPr>
          <p:cNvPr id="17" name="C_1#67a4f8bee?linknodeid=299029f44&amp;catalogrefid=299029f44&amp;vbahtmlprocessed=1" descr="preencoded.png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5175504"/>
            <a:ext cx="502920" cy="502920"/>
          </a:xfrm>
          <a:prstGeom prst="rect">
            <a:avLst/>
          </a:prstGeom>
        </p:spPr>
      </p:pic>
      <p:sp>
        <p:nvSpPr>
          <p:cNvPr id="18" name="C_1#67a4f8bee?linknodeid=299029f44&amp;catalogrefid=299029f44&amp;vbahtmlprocessed=1&amp;bbb=1">
            <a:hlinkClick r:id="rId7" action="ppaction://hlinksldjump"/>
          </p:cNvPr>
          <p:cNvSpPr/>
          <p:nvPr/>
        </p:nvSpPr>
        <p:spPr>
          <a:xfrm>
            <a:off x="4645152" y="5148072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创新拓展练</a:t>
            </a:r>
            <a:endParaRPr lang="en-US" altLang="zh-CN" sz="3050" dirty="0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O_5_AS.60_1#a29a9067c?vbadefaultcenterpage=1&amp;parentnodeid=299029f44&amp;color=0,0,0&amp;vbahtmlprocessed=1&amp;bbb=1&amp;hasbroken=1"/>
              <p:cNvSpPr/>
              <p:nvPr/>
            </p:nvSpPr>
            <p:spPr>
              <a:xfrm>
                <a:off x="502920" y="1948892"/>
                <a:ext cx="11183112" cy="28448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（1）依题意，设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的“不动点”，则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，解得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或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是“不动点函数”，不动点是2和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2）因为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的“次不动点”，依题意有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，显然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O_5_AS.60_1#a29a9067c?vbadefaultcenterpage=1&amp;parentnodeid=299029f44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948892"/>
                <a:ext cx="11183112" cy="2844800"/>
              </a:xfrm>
              <a:prstGeom prst="rect">
                <a:avLst/>
              </a:prstGeom>
              <a:blipFill>
                <a:blip r:embed="rId3"/>
                <a:stretch>
                  <a:fillRect l="-1690" b="-3433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O_5_AS.60_2#a29a9067c?vbadefaultcenterpage=1&amp;parentnodeid=299029f44&amp;color=0,0,0&amp;vbahtmlprocessed=1&amp;bbb=1&amp;hasbroken=1"/>
              <p:cNvSpPr/>
              <p:nvPr/>
            </p:nvSpPr>
            <p:spPr>
              <a:xfrm>
                <a:off x="502920" y="756000"/>
                <a:ext cx="11183112" cy="572604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55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（3）设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分别是函数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h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log</m:t>
                        </m:r>
                      </m:e>
                      <m:sub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den>
                        </m:f>
                      </m:sub>
                    </m:sSub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4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⋅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[0,1]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上的“不动点”和“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次不动点”，</a:t>
                </a:r>
              </a:p>
              <a:p>
                <a:pPr latinLnBrk="1">
                  <a:lnSpc>
                    <a:spcPts val="3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唯一，</a:t>
                </a:r>
                <a:endParaRPr lang="en-US" altLang="zh-CN" sz="2400" dirty="0"/>
              </a:p>
              <a:p>
                <a:pPr latinLnBrk="1">
                  <a:lnSpc>
                    <a:spcPts val="47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h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𝑚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log</m:t>
                        </m:r>
                      </m:e>
                      <m:sub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den>
                        </m:f>
                      </m:sub>
                    </m:sSub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4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𝑚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⋅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𝑚</m:t>
                            </m:r>
                          </m:sup>
                        </m:sSup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𝑚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𝑚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，整理得</a:t>
                </a:r>
              </a:p>
              <a:p>
                <a:pPr latinLnBrk="1">
                  <a:lnSpc>
                    <a:spcPts val="41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𝑚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4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𝑚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53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𝜑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𝑚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𝑚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4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𝑚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，显然函数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𝜑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[0,1]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上单调递增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</a:p>
              <a:p>
                <a:pPr latinLnBrk="1">
                  <a:lnSpc>
                    <a:spcPts val="53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𝜑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𝑚</m:t>
                            </m:r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min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𝜑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𝜑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𝑚</m:t>
                            </m:r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max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𝜑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7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0≤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7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55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h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log</m:t>
                        </m:r>
                      </m:e>
                      <m:sub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den>
                        </m:f>
                      </m:sub>
                    </m:sSub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4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⋅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，整理得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3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𝑢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，显然函数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𝑢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[0,1]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上单调递增，则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𝑢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min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𝑢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latinLnBrk="1">
                  <a:lnSpc>
                    <a:spcPts val="38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𝑢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max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𝑢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0≤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36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综上所述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,实数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的取值范围为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[0,1]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O_5_AS.60_2#a29a9067c?vbadefaultcenterpage=1&amp;parentnodeid=299029f44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756000"/>
                <a:ext cx="11183112" cy="5726049"/>
              </a:xfrm>
              <a:prstGeom prst="rect">
                <a:avLst/>
              </a:prstGeom>
              <a:blipFill>
                <a:blip r:embed="rId3"/>
                <a:stretch>
                  <a:fillRect l="-1690" r="-2944" b="-3301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3_BD#c7383e59b.fixed?vbadefaultcenterpage=1&amp;parentnodeid=67a4f8bee&amp;color=0,0,0&amp;vbahtmlprocessed=1&amp;bbb=1"/>
          <p:cNvSpPr/>
          <p:nvPr/>
        </p:nvSpPr>
        <p:spPr>
          <a:xfrm>
            <a:off x="283464" y="2779776"/>
            <a:ext cx="11594592" cy="722376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algn="ctr" latinLnBrk="1">
              <a:lnSpc>
                <a:spcPts val="5400"/>
              </a:lnSpc>
            </a:pPr>
            <a:r>
              <a:rPr lang="en-US" altLang="zh-CN" sz="4400" b="1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课时评价·提能</a:t>
            </a:r>
            <a:endParaRPr lang="en-US" altLang="zh-CN" sz="4400" dirty="0"/>
          </a:p>
        </p:txBody>
      </p:sp>
      <p:pic>
        <p:nvPicPr>
          <p:cNvPr id="3" name="C_3#c7383e59b.fixed?vbadefaultcenterpage=1&amp;parentnodeid=67a4f8bee&amp;color=0,0,0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3575304"/>
            <a:ext cx="9756648" cy="82296"/>
          </a:xfrm>
          <a:prstGeom prst="rect">
            <a:avLst/>
          </a:prstGeom>
        </p:spPr>
      </p:pic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_4_BD#29eddb380?vbadefaultcenterpage=1&amp;parentnodeid=c7383e59b&amp;color=110,135,189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016" y="1367378"/>
            <a:ext cx="2798064" cy="6309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1_1#54fdaafee?vbadefaultcenterpage=1&amp;parentnodeid=29eddb380&amp;color=0,0,0&amp;vbahtmlprocessed=1&amp;bbb=1"/>
              <p:cNvSpPr/>
              <p:nvPr/>
            </p:nvSpPr>
            <p:spPr>
              <a:xfrm>
                <a:off x="502920" y="2129378"/>
                <a:ext cx="11183112" cy="4745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42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下列函数中，在区间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0,+∞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上单调递增的是(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1_1#54fdaafee?vbadefaultcenterpage=1&amp;parentnodeid=29eddb380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129378"/>
                <a:ext cx="11183112" cy="474599"/>
              </a:xfrm>
              <a:prstGeom prst="rect">
                <a:avLst/>
              </a:prstGeom>
              <a:blipFill>
                <a:blip r:embed="rId4"/>
                <a:stretch>
                  <a:fillRect l="-1690" b="-3974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QC_5_AN.2_1#54fdaafee.bracket?vbadefaultcenterpage=1&amp;parentnodeid=29eddb380&amp;color=0,0,0&amp;vbapositionanswer=1&amp;vbahtmlprocessed=1"/>
          <p:cNvSpPr/>
          <p:nvPr/>
        </p:nvSpPr>
        <p:spPr>
          <a:xfrm>
            <a:off x="6907467" y="2117948"/>
            <a:ext cx="423863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QC_5_BD.3_1#54fdaafee.choices?vbadefaultcenterpage=1&amp;parentnodeid=29eddb380&amp;color=0,0,0&amp;vbahtmlprocessed=1&amp;bbb=1"/>
              <p:cNvSpPr/>
              <p:nvPr/>
            </p:nvSpPr>
            <p:spPr>
              <a:xfrm>
                <a:off x="502920" y="2669191"/>
                <a:ext cx="11183112" cy="467805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200"/>
                  </a:lnSpc>
                  <a:tabLst>
                    <a:tab pos="3078353" algn="l"/>
                    <a:tab pos="5597906" algn="l"/>
                    <a:tab pos="8269859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6" name="QC_5_BD.3_1#54fdaafee.choices?vbadefaultcenterpage=1&amp;parentnodeid=29eddb380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669191"/>
                <a:ext cx="11183112" cy="467805"/>
              </a:xfrm>
              <a:prstGeom prst="rect">
                <a:avLst/>
              </a:prstGeom>
              <a:blipFill>
                <a:blip r:embed="rId5"/>
                <a:stretch>
                  <a:fillRect l="-1690" b="-4026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QC_5_AS.4_1#54fdaafee?vbadefaultcenterpage=1&amp;parentnodeid=29eddb380&amp;color=0,0,0&amp;vbahtmlprocessed=1&amp;bbb=1&amp;hasbroken=1"/>
              <p:cNvSpPr/>
              <p:nvPr/>
            </p:nvSpPr>
            <p:spPr>
              <a:xfrm>
                <a:off x="502920" y="3147918"/>
                <a:ext cx="11183112" cy="27097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对于A，函数图象的对称轴为直线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，则函数在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)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上单调递减，在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+∞)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b="0" i="0" kern="0" spc="-99900">
                  <a:solidFill>
                    <a:srgbClr val="FFFFFF"/>
                  </a:solidFill>
                  <a:latin typeface="Times New Roman" pitchFamily="34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上单调递增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，故A错误；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在定义域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𝐑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上单调递增，故B正确；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，函数在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0,+∞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上单调递减，故C错误；</a:t>
                </a:r>
                <a:endParaRPr lang="en-US" altLang="zh-CN" sz="2400" dirty="0"/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D，当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是常数函数，故D错误.故选B.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7" name="QC_5_AS.4_1#54fdaafee?vbadefaultcenterpage=1&amp;parentnodeid=29eddb380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147918"/>
                <a:ext cx="11183112" cy="2709799"/>
              </a:xfrm>
              <a:prstGeom prst="rect">
                <a:avLst/>
              </a:prstGeom>
              <a:blipFill>
                <a:blip r:embed="rId6"/>
                <a:stretch>
                  <a:fillRect l="-1690" b="-674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7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5_1#a96b6b4c7?vbadefaultcenterpage=1&amp;parentnodeid=29eddb380&amp;color=0,0,0&amp;vbahtmlprocessed=1&amp;bbb=1&amp;hasbroken=1"/>
              <p:cNvSpPr/>
              <p:nvPr/>
            </p:nvSpPr>
            <p:spPr>
              <a:xfrm>
                <a:off x="502920" y="2259661"/>
                <a:ext cx="11183112" cy="10333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2.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（2024·西安联考）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是实数集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𝐑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上的减函数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，则不等式</a:t>
                </a:r>
              </a:p>
              <a:p>
                <a:pPr latinLnBrk="1">
                  <a:lnSpc>
                    <a:spcPts val="42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2−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−2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的解集为(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5_1#a96b6b4c7?vbadefaultcenterpage=1&amp;parentnodeid=29eddb380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259661"/>
                <a:ext cx="11183112" cy="1033399"/>
              </a:xfrm>
              <a:prstGeom prst="rect">
                <a:avLst/>
              </a:prstGeom>
              <a:blipFill>
                <a:blip r:embed="rId3"/>
                <a:stretch>
                  <a:fillRect l="-1690" b="-17751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6_1#a96b6b4c7.bracket?vbadefaultcenterpage=1&amp;parentnodeid=29eddb380&amp;color=0,0,0&amp;vbapositionanswer=2&amp;vbahtmlprocessed=1"/>
          <p:cNvSpPr/>
          <p:nvPr/>
        </p:nvSpPr>
        <p:spPr>
          <a:xfrm>
            <a:off x="4650994" y="2807032"/>
            <a:ext cx="441325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C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7_1#a96b6b4c7.choices?vbadefaultcenterpage=1&amp;parentnodeid=29eddb380&amp;color=0,0,0&amp;vbahtmlprocessed=1&amp;bbb=1"/>
              <p:cNvSpPr/>
              <p:nvPr/>
            </p:nvSpPr>
            <p:spPr>
              <a:xfrm>
                <a:off x="502920" y="3356241"/>
                <a:ext cx="11183112" cy="467805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200"/>
                  </a:lnSpc>
                  <a:tabLst>
                    <a:tab pos="2748153" algn="l"/>
                    <a:tab pos="5699506" algn="l"/>
                    <a:tab pos="8422259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−∞,2</m:t>
                        </m:r>
                      </m:e>
                    </m:d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−∞,−2</m:t>
                        </m:r>
                      </m:e>
                    </m:d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2,+∞</m:t>
                        </m:r>
                      </m:e>
                    </m:d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−2,+∞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7_1#a96b6b4c7.choices?vbadefaultcenterpage=1&amp;parentnodeid=29eddb380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356241"/>
                <a:ext cx="11183112" cy="467805"/>
              </a:xfrm>
              <a:prstGeom prst="rect">
                <a:avLst/>
              </a:prstGeom>
              <a:blipFill>
                <a:blip r:embed="rId4"/>
                <a:stretch>
                  <a:fillRect l="-1690" b="-4210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8_1#a96b6b4c7?vbadefaultcenterpage=1&amp;parentnodeid=29eddb380&amp;color=0,0,0&amp;vbahtmlprocessed=1&amp;bbb=1&amp;hasbroken=1"/>
              <p:cNvSpPr/>
              <p:nvPr/>
            </p:nvSpPr>
            <p:spPr>
              <a:xfrm>
                <a:off x="502920" y="3834969"/>
                <a:ext cx="11183112" cy="10374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是实数集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𝐑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上的减函数，且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−2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,所以</a:t>
                </a:r>
              </a:p>
              <a:p>
                <a:pPr latinLnBrk="1">
                  <a:lnSpc>
                    <a:spcPts val="42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.故选C.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AS.8_1#a96b6b4c7?vbadefaultcenterpage=1&amp;parentnodeid=29eddb380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834969"/>
                <a:ext cx="11183112" cy="1037400"/>
              </a:xfrm>
              <a:prstGeom prst="rect">
                <a:avLst/>
              </a:prstGeom>
              <a:blipFill>
                <a:blip r:embed="rId5"/>
                <a:stretch>
                  <a:fillRect l="-1690" b="-1764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9_1#ec8efcf98?vbadefaultcenterpage=1&amp;parentnodeid=29eddb380&amp;color=0,0,0&amp;vbahtmlprocessed=1&amp;bbb=1"/>
              <p:cNvSpPr/>
              <p:nvPr/>
            </p:nvSpPr>
            <p:spPr>
              <a:xfrm>
                <a:off x="502920" y="2001851"/>
                <a:ext cx="11183112" cy="4745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42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3.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0&lt;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&lt;6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6−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有(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9_1#ec8efcf98?vbadefaultcenterpage=1&amp;parentnodeid=29eddb380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001851"/>
                <a:ext cx="11183112" cy="474599"/>
              </a:xfrm>
              <a:prstGeom prst="rect">
                <a:avLst/>
              </a:prstGeom>
              <a:blipFill>
                <a:blip r:embed="rId3"/>
                <a:stretch>
                  <a:fillRect l="-1690" b="-3974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10_1#ec8efcf98.bracket?vbadefaultcenterpage=1&amp;parentnodeid=29eddb380&amp;color=0,0,0&amp;vbapositionanswer=3&amp;vbahtmlprocessed=1"/>
          <p:cNvSpPr/>
          <p:nvPr/>
        </p:nvSpPr>
        <p:spPr>
          <a:xfrm>
            <a:off x="5218303" y="1990421"/>
            <a:ext cx="441325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D</a:t>
            </a:r>
            <a:endParaRPr lang="en-US" altLang="zh-CN" sz="2400" dirty="0"/>
          </a:p>
        </p:txBody>
      </p:sp>
      <p:sp>
        <p:nvSpPr>
          <p:cNvPr id="4" name="QC_5_BD.11_1#ec8efcf98.choices?vbadefaultcenterpage=1&amp;parentnodeid=29eddb380&amp;color=0,0,0&amp;vbahtmlprocessed=1&amp;bbb=1"/>
          <p:cNvSpPr/>
          <p:nvPr/>
        </p:nvSpPr>
        <p:spPr>
          <a:xfrm>
            <a:off x="502920" y="2488768"/>
            <a:ext cx="11183112" cy="4745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latinLnBrk="1">
              <a:lnSpc>
                <a:spcPts val="4200"/>
              </a:lnSpc>
              <a:tabLst>
                <a:tab pos="2862453" algn="l"/>
                <a:tab pos="5699506" algn="l"/>
                <a:tab pos="8536559" algn="l"/>
              </a:tabLst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A.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最小值3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最大值3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C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最小值9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D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.最大值9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12_1#ec8efcf98?vbadefaultcenterpage=1&amp;parentnodeid=29eddb380&amp;color=0,0,0&amp;vbahtmlprocessed=1&amp;bbb=1&amp;hasbroken=1"/>
              <p:cNvSpPr/>
              <p:nvPr/>
            </p:nvSpPr>
            <p:spPr>
              <a:xfrm>
                <a:off x="502920" y="2972638"/>
                <a:ext cx="11183112" cy="21550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=6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−3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+9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，其图象的对称轴为直线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=3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，开口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向下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0&lt;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&lt;6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=3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=6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有最大值，最大值为9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，没有最小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值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.故选D.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AS.12_1#ec8efcf98?vbadefaultcenterpage=1&amp;parentnodeid=29eddb380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972638"/>
                <a:ext cx="11183112" cy="2155000"/>
              </a:xfrm>
              <a:prstGeom prst="rect">
                <a:avLst/>
              </a:prstGeom>
              <a:blipFill>
                <a:blip r:embed="rId4"/>
                <a:stretch>
                  <a:fillRect l="-1690" r="-1200" b="-849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13_1#ec88946cc?vbadefaultcenterpage=1&amp;parentnodeid=29eddb380&amp;color=0,0,0&amp;vbahtmlprocessed=1&amp;bbb=1"/>
              <p:cNvSpPr/>
              <p:nvPr/>
            </p:nvSpPr>
            <p:spPr>
              <a:xfrm>
                <a:off x="502920" y="1791349"/>
                <a:ext cx="11183112" cy="4745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42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4.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（2024·海口模拟）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−4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+3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的单调递减区间是(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13_1#ec88946cc?vbadefaultcenterpage=1&amp;parentnodeid=29eddb380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791349"/>
                <a:ext cx="11183112" cy="474599"/>
              </a:xfrm>
              <a:prstGeom prst="rect">
                <a:avLst/>
              </a:prstGeom>
              <a:blipFill>
                <a:blip r:embed="rId3"/>
                <a:stretch>
                  <a:fillRect l="-1690" b="-3846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14_1#ec88946cc.bracket?vbadefaultcenterpage=1&amp;parentnodeid=29eddb380&amp;color=0,0,0&amp;vbapositionanswer=4&amp;vbahtmlprocessed=1"/>
          <p:cNvSpPr/>
          <p:nvPr/>
        </p:nvSpPr>
        <p:spPr>
          <a:xfrm>
            <a:off x="9341993" y="1779919"/>
            <a:ext cx="423863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15_1#ec88946cc.choices?vbadefaultcenterpage=1&amp;parentnodeid=29eddb380&amp;color=0,0,0&amp;vbahtmlprocessed=1&amp;bbb=1"/>
              <p:cNvSpPr/>
              <p:nvPr/>
            </p:nvSpPr>
            <p:spPr>
              <a:xfrm>
                <a:off x="502920" y="2334209"/>
                <a:ext cx="11183112" cy="46863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200"/>
                  </a:lnSpc>
                  <a:tabLst>
                    <a:tab pos="2484628" algn="l"/>
                    <a:tab pos="5870956" algn="l"/>
                    <a:tab pos="7961884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−∞,−2</m:t>
                        </m:r>
                      </m:e>
                    </m:d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−∞,−2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[0,2)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−2,2</m:t>
                        </m:r>
                      </m:e>
                    </m:d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−2,0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和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2,+∞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15_1#ec88946cc.choices?vbadefaultcenterpage=1&amp;parentnodeid=29eddb380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334209"/>
                <a:ext cx="11183112" cy="468630"/>
              </a:xfrm>
              <a:prstGeom prst="rect">
                <a:avLst/>
              </a:prstGeom>
              <a:blipFill>
                <a:blip r:embed="rId4"/>
                <a:stretch>
                  <a:fillRect l="-1690" b="-4026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16_1#ec88946cc?vbadefaultcenterpage=1&amp;parentnodeid=29eddb380&amp;color=0,0,0&amp;vbahtmlprocessed=1&amp;bbb=1"/>
              <p:cNvSpPr/>
              <p:nvPr/>
            </p:nvSpPr>
            <p:spPr>
              <a:xfrm>
                <a:off x="502920" y="2812936"/>
                <a:ext cx="11183112" cy="24938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71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−4∣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∣+3=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−4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+3,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≥0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+4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+3,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&lt;0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，则由二次函数的性质知，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≥0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−4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+3=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−2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的单调递减区间为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[0,2)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；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+4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+3=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+2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的单调递减区间为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−∞,−2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故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的单调递减区间是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−∞,−2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[0,2)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.故选B.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AS.16_1#ec88946cc?vbadefaultcenterpage=1&amp;parentnodeid=29eddb380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812936"/>
                <a:ext cx="11183112" cy="2493899"/>
              </a:xfrm>
              <a:prstGeom prst="rect">
                <a:avLst/>
              </a:prstGeom>
              <a:blipFill>
                <a:blip r:embed="rId5"/>
                <a:stretch>
                  <a:fillRect l="-1690" b="-731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17_1#abec54860?vbadefaultcenterpage=1&amp;parentnodeid=29eddb380&amp;color=0,0,0&amp;vbahtmlprocessed=1&amp;bbb=1&amp;hasbroken=1"/>
              <p:cNvSpPr/>
              <p:nvPr/>
            </p:nvSpPr>
            <p:spPr>
              <a:xfrm>
                <a:off x="502920" y="1037033"/>
                <a:ext cx="11183112" cy="10333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5.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（2024·宁波测试）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是定义在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[0,1]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上的函数，则“函数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[0,1]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上单调递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增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”是“函数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[0,1]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上的最大值为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”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17_1#abec54860?vbadefaultcenterpage=1&amp;parentnodeid=29eddb380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037033"/>
                <a:ext cx="11183112" cy="1033399"/>
              </a:xfrm>
              <a:prstGeom prst="rect">
                <a:avLst/>
              </a:prstGeom>
              <a:blipFill>
                <a:blip r:embed="rId3"/>
                <a:stretch>
                  <a:fillRect l="-1690" r="-1091" b="-1764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18_1#abec54860.bracket?vbadefaultcenterpage=1&amp;parentnodeid=29eddb380&amp;color=0,0,0&amp;vbapositionanswer=5&amp;vbahtmlprocessed=1"/>
          <p:cNvSpPr/>
          <p:nvPr/>
        </p:nvSpPr>
        <p:spPr>
          <a:xfrm>
            <a:off x="6643053" y="1584403"/>
            <a:ext cx="441325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</a:t>
            </a:r>
            <a:endParaRPr lang="en-US" altLang="zh-CN" sz="2400" dirty="0"/>
          </a:p>
        </p:txBody>
      </p:sp>
      <p:sp>
        <p:nvSpPr>
          <p:cNvPr id="4" name="QC_5_BD.19_1#abec54860.choices?vbadefaultcenterpage=1&amp;parentnodeid=29eddb380&amp;color=0,0,0&amp;vbahtmlprocessed=1&amp;bbb=1"/>
          <p:cNvSpPr/>
          <p:nvPr/>
        </p:nvSpPr>
        <p:spPr>
          <a:xfrm>
            <a:off x="502920" y="2077670"/>
            <a:ext cx="11183112" cy="10333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latinLnBrk="1">
              <a:lnSpc>
                <a:spcPts val="4400"/>
              </a:lnSpc>
              <a:tabLst>
                <a:tab pos="5699506" algn="l"/>
              </a:tabLst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.充分不必要条件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.必要不充分条件</a:t>
            </a:r>
            <a:endParaRPr lang="en-US" altLang="zh-CN" sz="2400" dirty="0"/>
          </a:p>
          <a:p>
            <a:pPr latinLnBrk="1">
              <a:lnSpc>
                <a:spcPts val="4200"/>
              </a:lnSpc>
              <a:tabLst>
                <a:tab pos="5699506" algn="l"/>
              </a:tabLst>
            </a:pP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C.充要条件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D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.既不充分也不必要条件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20_1#abec54860?vbadefaultcenterpage=1&amp;parentnodeid=29eddb380&amp;color=0,0,0&amp;vbahtmlprocessed=1&amp;bbb=1&amp;hasbroken=1"/>
              <p:cNvSpPr/>
              <p:nvPr/>
            </p:nvSpPr>
            <p:spPr>
              <a:xfrm>
                <a:off x="502920" y="3117800"/>
                <a:ext cx="11183112" cy="29678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若函数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[0,1]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上单调递增，则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[0,1]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上的最大值为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5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[0,1]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上的最大值为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，则令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3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5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3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]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上单调递减，在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1]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上单调递增，且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[0,1]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上的最大值为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，但推不出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[0,1]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上单调递增.故“函数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</a:p>
              <a:p>
                <a:pPr latinLnBrk="1">
                  <a:lnSpc>
                    <a:spcPts val="42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[0,1]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上单调递增”是“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[0,1]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上的最大值为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”的充分不必要条件.故选A.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AS.20_1#abec54860?vbadefaultcenterpage=1&amp;parentnodeid=29eddb380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117800"/>
                <a:ext cx="11183112" cy="2967800"/>
              </a:xfrm>
              <a:prstGeom prst="rect">
                <a:avLst/>
              </a:prstGeom>
              <a:blipFill>
                <a:blip r:embed="rId4"/>
                <a:stretch>
                  <a:fillRect l="-1690" r="-1418" b="-616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theme/theme1.xml><?xml version="1.0" encoding="utf-8"?>
<a:theme xmlns:a="http://schemas.openxmlformats.org/drawingml/2006/ma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375</Words>
  <Application>Microsoft Office PowerPoint</Application>
  <PresentationFormat>宽屏</PresentationFormat>
  <Paragraphs>231</Paragraphs>
  <Slides>32</Slides>
  <Notes>30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0" baseType="lpstr">
      <vt:lpstr>等线</vt:lpstr>
      <vt:lpstr>SimSun</vt:lpstr>
      <vt:lpstr>微软雅黑</vt:lpstr>
      <vt:lpstr>Arial</vt:lpstr>
      <vt:lpstr>Calibri</vt:lpstr>
      <vt:lpstr>Cambria Math</vt:lpstr>
      <vt:lpstr>Times New Roman</vt:lpstr>
      <vt:lpstr/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/>
  <cp:keywords/>
  <dc:description/>
  <cp:lastModifiedBy>微软用户</cp:lastModifiedBy>
  <cp:revision>3</cp:revision>
  <dcterms:created xsi:type="dcterms:W3CDTF">2024-01-24T05:36:35Z</dcterms:created>
  <dcterms:modified xsi:type="dcterms:W3CDTF">2024-02-02T00:59:15Z</dcterms:modified>
  <cp:category/>
  <cp:contentStatus/>
</cp:coreProperties>
</file>