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87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35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06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8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c536ab9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基础课08 函数的奇偶性、周期性与对称性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C638015F-3B07-4C3D-BD54-C1F3D76DACB8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24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7D89E9F9-6EB5-429A-B446-A7D4DD0DAAF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c536ab9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基础课08 函数的奇偶性、周期性与对称性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FBF0ECFB-4761-490D-9555-093BF138EC7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3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0_1#ca0224b9c?vbadefaultcenterpage=1&amp;parentnodeid=a32e06586&amp;color=0,0,0&amp;vbahtmlprocessed=1&amp;bbb=1&amp;hasbroken=1"/>
              <p:cNvSpPr/>
              <p:nvPr/>
            </p:nvSpPr>
            <p:spPr>
              <a:xfrm>
                <a:off x="502920" y="1002107"/>
                <a:ext cx="11183112" cy="4949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上均单调递减，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是偶函数，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，但无法判断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的正负，故A不正确；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上是奇函数，所以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，故B不正确；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C不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0_1#ca0224b9c?vbadefaultcenterpage=1&amp;parentnodeid=a32e0658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02107"/>
                <a:ext cx="11183112" cy="4949000"/>
              </a:xfrm>
              <a:prstGeom prst="rect">
                <a:avLst/>
              </a:prstGeom>
              <a:blipFill>
                <a:blip r:embed="rId3"/>
                <a:stretch>
                  <a:fillRect l="-1690" r="-2290" b="-36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6854a5411?vbadefaultcenterpage=1&amp;parentnodeid=a32e06586&amp;color=0,0,0&amp;vbahtmlprocessed=1&amp;bbb=1&amp;hasbroken=1"/>
              <p:cNvSpPr/>
              <p:nvPr/>
            </p:nvSpPr>
            <p:spPr>
              <a:xfrm>
                <a:off x="502920" y="2395044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（2024·潍坊模拟）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6854a5411?vbadefaultcenterpage=1&amp;parentnodeid=a32e0658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5044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6854a5411.bracket?vbadefaultcenterpage=1&amp;parentnodeid=a32e06586&amp;color=0,0,0&amp;vbapositionanswer=6&amp;vbahtmlprocessed=1"/>
          <p:cNvSpPr/>
          <p:nvPr/>
        </p:nvSpPr>
        <p:spPr>
          <a:xfrm>
            <a:off x="3736023" y="294241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6854a5411.choices?vbadefaultcenterpage=1&amp;parentnodeid=a32e06586&amp;color=0,0,0&amp;vbahtmlprocessed=1&amp;bbb=1"/>
              <p:cNvSpPr/>
              <p:nvPr/>
            </p:nvSpPr>
            <p:spPr>
              <a:xfrm>
                <a:off x="502920" y="3435681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6854a5411.choices?vbadefaultcenterpage=1&amp;parentnodeid=a32e0658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35681"/>
                <a:ext cx="11183112" cy="1117600"/>
              </a:xfrm>
              <a:prstGeom prst="rect">
                <a:avLst/>
              </a:prstGeom>
              <a:blipFill>
                <a:blip r:embed="rId4"/>
                <a:stretch>
                  <a:fillRect l="-1690" b="-81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4_1#6854a5411?vbadefaultcenterpage=1&amp;parentnodeid=a32e06586&amp;color=0,0,0&amp;vbahtmlprocessed=1&amp;bbb=1&amp;hasbroken=1"/>
              <p:cNvSpPr/>
              <p:nvPr/>
            </p:nvSpPr>
            <p:spPr>
              <a:xfrm>
                <a:off x="502920" y="1095992"/>
                <a:ext cx="11183112" cy="4919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+4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是周期为2的函数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3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为偶函数，故A正确.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由已知条件不能得到具体的函数值的信息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，所以B,C,D不能确定.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4_1#6854a5411?vbadefaultcenterpage=1&amp;parentnodeid=a32e0658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95992"/>
                <a:ext cx="11183112" cy="4919599"/>
              </a:xfrm>
              <a:prstGeom prst="rect">
                <a:avLst/>
              </a:prstGeom>
              <a:blipFill>
                <a:blip r:embed="rId3"/>
                <a:stretch>
                  <a:fillRect l="-1690" b="-37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0bda8c6a2?vbadefaultcenterpage=1&amp;parentnodeid=a32e06586&amp;color=0,0,0&amp;vbahtmlprocessed=1&amp;bbb=1&amp;hasbroken=1"/>
              <p:cNvSpPr/>
              <p:nvPr/>
            </p:nvSpPr>
            <p:spPr>
              <a:xfrm>
                <a:off x="502920" y="2692827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（2024·山东模拟）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奇函数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0bda8c6a2?vbadefaultcenterpage=1&amp;parentnodeid=a32e0658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92827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636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0bda8c6a2.bracket?vbadefaultcenterpage=1&amp;parentnodeid=a32e06586&amp;color=0,0,0&amp;vbapositionanswer=7&amp;vbahtmlprocessed=1"/>
          <p:cNvSpPr/>
          <p:nvPr/>
        </p:nvSpPr>
        <p:spPr>
          <a:xfrm>
            <a:off x="8309991" y="324019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0bda8c6a2.choices?vbadefaultcenterpage=1&amp;parentnodeid=a32e06586&amp;color=0,0,0&amp;vbahtmlprocessed=1&amp;bbb=1"/>
              <p:cNvSpPr/>
              <p:nvPr/>
            </p:nvSpPr>
            <p:spPr>
              <a:xfrm>
                <a:off x="502920" y="3733464"/>
                <a:ext cx="11183112" cy="7021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  <a:tabLst>
                    <a:tab pos="2862453" algn="l"/>
                    <a:tab pos="56868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(−2,4]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(−3,5]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(−2,2]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0bda8c6a2.choices?vbadefaultcenterpage=1&amp;parentnodeid=a32e0658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33464"/>
                <a:ext cx="11183112" cy="702120"/>
              </a:xfrm>
              <a:prstGeom prst="rect">
                <a:avLst/>
              </a:prstGeom>
              <a:blipFill>
                <a:blip r:embed="rId4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8_1#0bda8c6a2?vbadefaultcenterpage=1&amp;parentnodeid=a32e06586&amp;color=0,0,0&amp;vbahtmlprocessed=1&amp;bbb=1&amp;hasbroken=1"/>
              <p:cNvSpPr/>
              <p:nvPr/>
            </p:nvSpPr>
            <p:spPr>
              <a:xfrm>
                <a:off x="502920" y="756000"/>
                <a:ext cx="11183112" cy="57313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上为奇函数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</a:p>
              <a:p>
                <a:pPr algn="l"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∈[−5,5]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[−5,5]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上单调递增，所以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[−5,5]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</a:t>
                </a:r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不等式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，等价于</a:t>
                </a:r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+1&gt;−4,</m:t>
                            </m:r>
                          </m:e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−5≤2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+1≤5,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，即不等式的解集为</a:t>
                </a: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zh-CN" altLang="en-US" sz="2400" b="0" i="0" spc="-50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spc="-50" dirty="0"/>
              </a:p>
            </p:txBody>
          </p:sp>
        </mc:Choice>
        <mc:Fallback xmlns="">
          <p:sp>
            <p:nvSpPr>
              <p:cNvPr id="2" name="QC_5_AS.28_1#0bda8c6a2?vbadefaultcenterpage=1&amp;parentnodeid=a32e0658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731320"/>
              </a:xfrm>
              <a:prstGeom prst="rect">
                <a:avLst/>
              </a:prstGeom>
              <a:blipFill>
                <a:blip r:embed="rId3"/>
                <a:stretch>
                  <a:fillRect l="-1690" t="-426" r="-1309" b="-191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6f319b0c7?vbadefaultcenterpage=1&amp;parentnodeid=a32e06586&amp;color=0,0,0&amp;vbahtmlprocessed=1&amp;bbb=1&amp;hasbroken=1"/>
              <p:cNvSpPr/>
              <p:nvPr/>
            </p:nvSpPr>
            <p:spPr>
              <a:xfrm>
                <a:off x="502920" y="196502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（2024·北京测试）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∈(−1,1]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6f319b0c7?vbadefaultcenterpage=1&amp;parentnodeid=a32e0658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6502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6f319b0c7.bracket?vbadefaultcenterpage=1&amp;parentnodeid=a32e06586&amp;color=0,0,0&amp;vbapositionanswer=8&amp;vbahtmlprocessed=1"/>
          <p:cNvSpPr/>
          <p:nvPr/>
        </p:nvSpPr>
        <p:spPr>
          <a:xfrm>
            <a:off x="9797034" y="251239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6f319b0c7.choices?vbadefaultcenterpage=1&amp;parentnodeid=a32e06586&amp;color=0,0,0&amp;vbahtmlprocessed=1&amp;bbb=1"/>
              <p:cNvSpPr/>
              <p:nvPr/>
            </p:nvSpPr>
            <p:spPr>
              <a:xfrm>
                <a:off x="502920" y="300565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∈[2,3]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的最小正周期为2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6f319b0c7.choices?vbadefaultcenterpage=1&amp;parentnodeid=a32e0658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5658"/>
                <a:ext cx="11183112" cy="2155000"/>
              </a:xfrm>
              <a:prstGeom prst="rect">
                <a:avLst/>
              </a:prstGeom>
              <a:blipFill>
                <a:blip r:embed="rId4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2_1#6f319b0c7?hastextimagelayout=1&amp;vbadefaultcenterpage=1&amp;parentnodeid=a32e06586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63257" y="756000"/>
            <a:ext cx="3723979" cy="185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2_2#6f319b0c7?hastextimagelayout=2&amp;vbadefaultcenterpage=1&amp;parentnodeid=a32e06586&amp;color=0,0,0&amp;vbahtmlprocessed=1&amp;bbb=1&amp;hasbroken=1&amp;hassurround=1"/>
              <p:cNvSpPr/>
              <p:nvPr/>
            </p:nvSpPr>
            <p:spPr>
              <a:xfrm>
                <a:off x="502920" y="768699"/>
                <a:ext cx="7150608" cy="18652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的周期为4.</a:t>
                </a:r>
                <a:endParaRPr lang="en-US" altLang="zh-CN" sz="2400" dirty="0"/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2_2#6f319b0c7?hastextimagelayout=2&amp;vbadefaultcenterpage=1&amp;parentnodeid=a32e06586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68699"/>
                <a:ext cx="7150608" cy="1865249"/>
              </a:xfrm>
              <a:prstGeom prst="rect">
                <a:avLst/>
              </a:prstGeom>
              <a:blipFill>
                <a:blip r:embed="rId4"/>
                <a:stretch>
                  <a:fillRect l="-2643" t="-1307" r="-4774" b="-1013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2_2#6f319b0c7?hastextimagelayout=2&amp;vbadefaultcenterpage=1&amp;parentnodeid=a32e0658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22A26A8-531E-989D-B4C0-1B0D1ACE7FD3}"/>
                  </a:ext>
                </a:extLst>
              </p:cNvPr>
              <p:cNvSpPr/>
              <p:nvPr/>
            </p:nvSpPr>
            <p:spPr>
              <a:xfrm>
                <a:off x="502920" y="2626328"/>
                <a:ext cx="11184010" cy="38091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∈(−1,1]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，所以画出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的部分图象如图所示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的图象不关于点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中心对称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的图象不关于直线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∈[2,3]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−2∈[0,1]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故C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的最小正周期为2，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故D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2_2#6f319b0c7?hastextimagelayout=2&amp;vbadefaultcenterpage=1&amp;parentnodeid=a32e0658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22A26A8-531E-989D-B4C0-1B0D1ACE7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26328"/>
                <a:ext cx="11184010" cy="3809175"/>
              </a:xfrm>
              <a:prstGeom prst="rect">
                <a:avLst/>
              </a:prstGeom>
              <a:blipFill>
                <a:blip r:embed="rId5"/>
                <a:stretch>
                  <a:fillRect l="-1690" t="-800" r="-654" b="-464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9aaebad3?vbadefaultcenterpage=1&amp;parentnodeid=83b0fb8e2&amp;color=110,135,189&amp;vbahtmlprocessed=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4" name="QC_5_AN.34_1#b24421436.bracket?vbadefaultcenterpage=1&amp;parentnodeid=79aaebad3&amp;color=0,0,0&amp;vbapositionanswer=9&amp;vbahtmlprocessed=1&amp;bbb=1"/>
          <p:cNvSpPr/>
          <p:nvPr/>
        </p:nvSpPr>
        <p:spPr>
          <a:xfrm>
            <a:off x="3193498" y="2701966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 smtClean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587375" y="2136775"/>
          <a:ext cx="10833100" cy="386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5" imgW="11955414" imgH="4204649" progId="Word.Document.12">
                  <p:embed/>
                </p:oleObj>
              </mc:Choice>
              <mc:Fallback>
                <p:oleObj name="文档" r:id="rId5" imgW="11955414" imgH="4204649" progId="Word.Document.12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136775"/>
                        <a:ext cx="10833100" cy="386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175141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00088" y="885825"/>
          <a:ext cx="10833100" cy="569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4" imgW="11802707" imgH="6201534" progId="Word.Document.12">
                  <p:embed/>
                </p:oleObj>
              </mc:Choice>
              <mc:Fallback>
                <p:oleObj name="文档" r:id="rId4" imgW="11802707" imgH="6201534" progId="Word.Document.12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885825"/>
                        <a:ext cx="10833100" cy="569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530113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de10e2c59?segpoint=1&amp;vbadefaultcenterpage=1&amp;parentnodeid=79aaebad3&amp;color=0,0,0&amp;vbahtmlprocessed=1&amp;bbb=1&amp;hasbroken=1"/>
              <p:cNvSpPr/>
              <p:nvPr/>
            </p:nvSpPr>
            <p:spPr>
              <a:xfrm>
                <a:off x="502920" y="1144601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（2024·曲靖监测）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中国传统文化中很多内容都体现了数学的“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对称美”.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,太极图是由黑白两个鱼形纹组成的圆形，它充分体现了相互转化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、对称统一的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形式美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、和谐美.若定义：图象能够将圆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的周长和面积同时等分成两部分的函数称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的一个“太极函数”，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de10e2c59?segpoint=1&amp;vbadefaultcenterpage=1&amp;parentnodeid=79aaebad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44601"/>
                <a:ext cx="11183112" cy="2150999"/>
              </a:xfrm>
              <a:prstGeom prst="rect">
                <a:avLst/>
              </a:prstGeom>
              <a:blipFill>
                <a:blip r:embed="rId3"/>
                <a:stretch>
                  <a:fillRect l="-1690" r="-1745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de10e2c59.bracket?vbadefaultcenterpage=1&amp;parentnodeid=79aaebad3&amp;color=0,0,0&amp;vbapositionanswer=10&amp;vbahtmlprocessed=1&amp;bbb=1"/>
          <p:cNvSpPr/>
          <p:nvPr/>
        </p:nvSpPr>
        <p:spPr>
          <a:xfrm>
            <a:off x="7069900" y="2809572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ABC</a:t>
            </a:r>
            <a:endParaRPr lang="en-US" altLang="zh-CN" sz="2400" dirty="0"/>
          </a:p>
        </p:txBody>
      </p:sp>
      <p:pic>
        <p:nvPicPr>
          <p:cNvPr id="4" name="QC_5_BD.39_1#de10e2c59?hastextimagelayout=1&amp;vbadefaultcenterpage=1&amp;parentnodeid=79aaebad3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3658" y="3405708"/>
            <a:ext cx="2331720" cy="236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9_2#de10e2c59.choices?hastextimagelayout=3&amp;vbadefaultcenterpage=1&amp;parentnodeid=79aaebad3&amp;color=0,0,0&amp;vbahtmlprocessed=1&amp;bbb=1&amp;hasbroken=1"/>
              <p:cNvSpPr/>
              <p:nvPr/>
            </p:nvSpPr>
            <p:spPr>
              <a:xfrm>
                <a:off x="502920" y="3278708"/>
                <a:ext cx="8723376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A.对于任意一个圆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，其“太极函数”有无数个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可以是某个圆的“太极函数”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.正弦函数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可以同时是无数个圆的“太极函数”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是‘太极函数’”的充要条件为“函数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象是中心对称图形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9_2#de10e2c59.choices?hastextimagelayout=3&amp;vbadefaultcenterpage=1&amp;parentnodeid=79aaebad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78708"/>
                <a:ext cx="8723376" cy="2713800"/>
              </a:xfrm>
              <a:prstGeom prst="rect">
                <a:avLst/>
              </a:prstGeom>
              <a:blipFill>
                <a:blip r:embed="rId5"/>
                <a:stretch>
                  <a:fillRect l="-2166" b="-6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40_1#de10e2c59?hastextimagelayout=1&amp;vbadefaultcenterpage=1&amp;parentnodeid=79aaebad3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8645" y="1224611"/>
            <a:ext cx="3200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40_2#de10e2c59?hastextimagelayout=4&amp;vbadefaultcenterpage=1&amp;parentnodeid=79aaebad3&amp;color=0,0,0&amp;vbahtmlprocessed=1&amp;bbb=1&amp;hasbroken=1"/>
              <p:cNvSpPr/>
              <p:nvPr/>
            </p:nvSpPr>
            <p:spPr>
              <a:xfrm>
                <a:off x="502920" y="1178891"/>
                <a:ext cx="7854696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任意一个圆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是关于圆心成中心对称的图形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太极函数”有无数个，故A正确；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40_2#de10e2c59?hastextimagelayout=4&amp;vbadefaultcenterpage=1&amp;parentnodeid=79aaebad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78891"/>
                <a:ext cx="7854696" cy="1037400"/>
              </a:xfrm>
              <a:prstGeom prst="rect">
                <a:avLst/>
              </a:prstGeom>
              <a:blipFill>
                <a:blip r:embed="rId4"/>
                <a:stretch>
                  <a:fillRect l="-2407" b="-169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40_3#de10e2c59?hastextimagelayout=4&amp;vbadefaultcenterpage=1&amp;parentnodeid=79aaebad3&amp;color=0,0,0&amp;vbahtmlprocessed=1&amp;bbb=1&amp;hasbroken=1&amp;hassurround=1"/>
              <p:cNvSpPr/>
              <p:nvPr/>
            </p:nvSpPr>
            <p:spPr>
              <a:xfrm>
                <a:off x="502920" y="2219529"/>
                <a:ext cx="7854696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其图象关于原点对称，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将坐标原点作为圆的圆心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是该圆的 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太极函数”，故B正确；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将正弦函数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图象的对称中心作为圆的圆心，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40_3#de10e2c59?hastextimagelayout=4&amp;vbadefaultcenterpage=1&amp;parentnodeid=79aaebad3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9529"/>
                <a:ext cx="7854696" cy="2150999"/>
              </a:xfrm>
              <a:prstGeom prst="rect">
                <a:avLst/>
              </a:prstGeom>
              <a:blipFill>
                <a:blip r:embed="rId5"/>
                <a:stretch>
                  <a:fillRect l="-2407" r="-1786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0_3#de10e2c59?hastextimagelayout=4&amp;vbadefaultcenterpage=1&amp;parentnodeid=79aaebad3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1E02CFC7-714E-AD56-74A0-E77E70F995CF}"/>
                  </a:ext>
                </a:extLst>
              </p:cNvPr>
              <p:cNvSpPr/>
              <p:nvPr/>
            </p:nvSpPr>
            <p:spPr>
              <a:xfrm>
                <a:off x="503995" y="4365829"/>
                <a:ext cx="11184010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则正弦函数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是该圆的“太极函数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”，故有无数个圆成立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的图象是中心对称图形，则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 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太极函数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”，但当函数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是“太极函数”时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，图象不一定是中心对称图形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，如图，故D错误.故选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0_3#de10e2c59?hastextimagelayout=4&amp;vbadefaultcenterpage=1&amp;parentnodeid=79aaebad3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1E02CFC7-714E-AD56-74A0-E77E70F99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365829"/>
                <a:ext cx="11184010" cy="1596200"/>
              </a:xfrm>
              <a:prstGeom prst="rect">
                <a:avLst/>
              </a:prstGeom>
              <a:blipFill>
                <a:blip r:embed="rId6"/>
                <a:stretch>
                  <a:fillRect l="-1690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795c50355?vbadefaultcenterpage=1&amp;parentnodeid=79aaebad3&amp;color=0,0,0&amp;vbahtmlprocessed=1&amp;bbb=1&amp;hasbroken=1"/>
              <p:cNvSpPr/>
              <p:nvPr/>
            </p:nvSpPr>
            <p:spPr>
              <a:xfrm>
                <a:off x="502920" y="253271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（2024·上海模拟）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795c50355?vbadefaultcenterpage=1&amp;parentnodeid=79aaebad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271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795c50355.blank?vbadefaultcenterpage=1&amp;parentnodeid=79aaebad3&amp;color=0,0,0&amp;vbapositionanswer=11&amp;vbahtmlprocessed=1&amp;bbb=1"/>
              <p:cNvSpPr/>
              <p:nvPr/>
            </p:nvSpPr>
            <p:spPr>
              <a:xfrm>
                <a:off x="4094480" y="3155836"/>
                <a:ext cx="550863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795c50355.blank?vbadefaultcenterpage=1&amp;parentnodeid=79aaebad3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80" y="3155836"/>
                <a:ext cx="550863" cy="353441"/>
              </a:xfrm>
              <a:prstGeom prst="rect">
                <a:avLst/>
              </a:prstGeom>
              <a:blipFill>
                <a:blip r:embed="rId4"/>
                <a:stretch>
                  <a:fillRect r="-5556" b="-1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795c50355?vbadefaultcenterpage=1&amp;parentnodeid=79aaebad3&amp;color=0,0,0&amp;vbahtmlprocessed=1&amp;bbb=1&amp;hasbroken=1"/>
              <p:cNvSpPr/>
              <p:nvPr/>
            </p:nvSpPr>
            <p:spPr>
              <a:xfrm>
                <a:off x="502920" y="3573349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图象的对称中心为点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图象的对称中心为点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795c50355?vbadefaultcenterpage=1&amp;parentnodeid=79aaebad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73349"/>
                <a:ext cx="11183112" cy="1037400"/>
              </a:xfrm>
              <a:prstGeom prst="rect">
                <a:avLst/>
              </a:prstGeom>
              <a:blipFill>
                <a:blip r:embed="rId5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3f9725b4b?vbadefaultcenterpage=1&amp;parentnodeid=79aaebad3&amp;color=0,0,0&amp;vbahtmlprocessed=1&amp;bbb=1&amp;hasbroken=1"/>
              <p:cNvSpPr/>
              <p:nvPr/>
            </p:nvSpPr>
            <p:spPr>
              <a:xfrm>
                <a:off x="502920" y="1405682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（2024·温州模拟）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3f9725b4b?vbadefaultcenterpage=1&amp;parentnodeid=79aaebad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05682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5_1#3f9725b4b.blank?vbadefaultcenterpage=1&amp;parentnodeid=79aaebad3&amp;color=0,0,0&amp;vbapositionanswer=12&amp;vbahtmlprocessed=1"/>
          <p:cNvSpPr/>
          <p:nvPr/>
        </p:nvSpPr>
        <p:spPr>
          <a:xfrm>
            <a:off x="10233660" y="1914952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1#3f9725b4b?vbadefaultcenterpage=1&amp;parentnodeid=79aaebad3&amp;color=0,0,0&amp;vbahtmlprocessed=1&amp;bbb=1"/>
              <p:cNvSpPr/>
              <p:nvPr/>
            </p:nvSpPr>
            <p:spPr>
              <a:xfrm>
                <a:off x="502920" y="2446319"/>
                <a:ext cx="11183112" cy="3268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是周期为4的周期函数，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1#3f9725b4b?vbadefaultcenterpage=1&amp;parentnodeid=79aaebad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6319"/>
                <a:ext cx="11183112" cy="3268599"/>
              </a:xfrm>
              <a:prstGeom prst="rect">
                <a:avLst/>
              </a:prstGeom>
              <a:blipFill>
                <a:blip r:embed="rId4"/>
                <a:stretch>
                  <a:fillRect l="-1690" b="-57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d53b1fe9?vbadefaultcenterpage=1&amp;parentnodeid=83b0fb8e2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7_1#80c57f9dc?vbadefaultcenterpage=1&amp;parentnodeid=5d53b1fe9&amp;color=0,0,0&amp;vbahtmlprocessed=1&amp;bbb=1&amp;hasbroken=1"/>
              <p:cNvSpPr/>
              <p:nvPr/>
            </p:nvSpPr>
            <p:spPr>
              <a:xfrm>
                <a:off x="502920" y="1521048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（2024·长沙模拟）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的图象关于点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中心对称.当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7_1#80c57f9dc?vbadefaultcenterpage=1&amp;parentnodeid=5d53b1fe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117600"/>
              </a:xfrm>
              <a:prstGeom prst="rect">
                <a:avLst/>
              </a:prstGeom>
              <a:blipFill>
                <a:blip r:embed="rId4"/>
                <a:stretch>
                  <a:fillRect l="-1690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8_1#80c57f9dc.blank?vbadefaultcenterpage=1&amp;parentnodeid=5d53b1fe9&amp;color=0,0,0&amp;vbapositionanswer=13&amp;vbahtmlprocessed=1&amp;bbb=1"/>
              <p:cNvSpPr/>
              <p:nvPr/>
            </p:nvSpPr>
            <p:spPr>
              <a:xfrm>
                <a:off x="7539228" y="2136045"/>
                <a:ext cx="550863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8_1#80c57f9dc.blank?vbadefaultcenterpage=1&amp;parentnodeid=5d53b1fe9&amp;color=0,0,0&amp;vbapositionanswer=1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228" y="2136045"/>
                <a:ext cx="550863" cy="353441"/>
              </a:xfrm>
              <a:prstGeom prst="rect">
                <a:avLst/>
              </a:prstGeom>
              <a:blipFill>
                <a:blip r:embed="rId5"/>
                <a:stretch>
                  <a:fillRect r="-4444" b="-1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9_1#80c57f9dc?vbadefaultcenterpage=1&amp;parentnodeid=5d53b1fe9&amp;color=0,0,0&amp;vbahtmlprocessed=1&amp;bbb=1&amp;hasbroken=1"/>
              <p:cNvSpPr/>
              <p:nvPr/>
            </p:nvSpPr>
            <p:spPr>
              <a:xfrm>
                <a:off x="502920" y="2646014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的图象向右平移1个单位长度后得到函数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中心对称，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的图象关于原点中心对称，所以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上是奇函数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9_1#80c57f9dc?vbadefaultcenterpage=1&amp;parentnodeid=5d53b1fe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46014"/>
                <a:ext cx="11183112" cy="2235200"/>
              </a:xfrm>
              <a:prstGeom prst="rect">
                <a:avLst/>
              </a:prstGeom>
              <a:blipFill>
                <a:blip r:embed="rId6"/>
                <a:stretch>
                  <a:fillRect l="-1690" r="-927" b="-46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0_1#41f44dcd6?vbadefaultcenterpage=1&amp;parentnodeid=5d53b1fe9&amp;color=0,0,0&amp;vbahtmlprocessed=1&amp;bbb=1&amp;hasbroken=1"/>
              <p:cNvSpPr/>
              <p:nvPr/>
            </p:nvSpPr>
            <p:spPr>
              <a:xfrm>
                <a:off x="502920" y="2575415"/>
                <a:ext cx="11183112" cy="1769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（2024·河南模拟）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[−2,2]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上的最</a:t>
                </a:r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大值与最小值分别为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，则经过函数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−1]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的图象的对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称中心的直线被圆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截得的最短弦长为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0_1#41f44dcd6?vbadefaultcenterpage=1&amp;parentnodeid=5d53b1fe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75415"/>
                <a:ext cx="11183112" cy="1769999"/>
              </a:xfrm>
              <a:prstGeom prst="rect">
                <a:avLst/>
              </a:prstGeom>
              <a:blipFill>
                <a:blip r:embed="rId3"/>
                <a:stretch>
                  <a:fillRect l="-1690" r="-1472" b="-1030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51_1#41f44dcd6.blank?vbadefaultcenterpage=1&amp;parentnodeid=5d53b1fe9&amp;color=0,0,0&amp;vbapositionanswer=14&amp;vbahtmlprocessed=1&amp;bbb=1&amp;rh=48.6"/>
              <p:cNvSpPr/>
              <p:nvPr/>
            </p:nvSpPr>
            <p:spPr>
              <a:xfrm>
                <a:off x="6977952" y="3694602"/>
                <a:ext cx="558864" cy="57397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51_1#41f44dcd6.blank?vbadefaultcenterpage=1&amp;parentnodeid=5d53b1fe9&amp;color=0,0,0&amp;vbapositionanswer=14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952" y="3694602"/>
                <a:ext cx="558864" cy="573977"/>
              </a:xfrm>
              <a:prstGeom prst="rect">
                <a:avLst/>
              </a:prstGeom>
              <a:blipFill>
                <a:blip r:embed="rId4"/>
                <a:stretch>
                  <a:fillRect b="-10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2_1#41f44dcd6?vbadefaultcenterpage=1&amp;parentnodeid=5d53b1fe9&amp;color=0,0,0&amp;vbahtmlprocessed=1&amp;bbb=1&amp;hasbroken=1"/>
              <p:cNvSpPr/>
              <p:nvPr/>
            </p:nvSpPr>
            <p:spPr>
              <a:xfrm>
                <a:off x="502920" y="907969"/>
                <a:ext cx="11183112" cy="5295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∈[−2,2]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的定义域关于原点对称，</a:t>
                </a:r>
                <a:endParaRPr lang="en-US" altLang="zh-CN" sz="2400" dirty="0"/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为奇函数，由已知可得函数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2_1#41f44dcd6?vbadefaultcenterpage=1&amp;parentnodeid=5d53b1fe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07969"/>
                <a:ext cx="11183112" cy="5295900"/>
              </a:xfrm>
              <a:prstGeom prst="rect">
                <a:avLst/>
              </a:prstGeom>
              <a:blipFill>
                <a:blip r:embed="rId3"/>
                <a:stretch>
                  <a:fillRect l="-1690" r="-4526" b="-11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2_1#41f44dcd6?vbadefaultcenterpage=1&amp;parentnodeid=5d53b1fe9&amp;color=0,0,0&amp;vbahtmlprocessed=1&amp;bbb=1&amp;hasbroken=1">
                <a:extLst>
                  <a:ext uri="{FF2B5EF4-FFF2-40B4-BE49-F238E27FC236}">
                    <a16:creationId xmlns:a16="http://schemas.microsoft.com/office/drawing/2014/main" id="{6841114F-6C8E-DE03-B0C7-5670543C0031}"/>
                  </a:ext>
                </a:extLst>
              </p:cNvPr>
              <p:cNvSpPr/>
              <p:nvPr/>
            </p:nvSpPr>
            <p:spPr>
              <a:xfrm>
                <a:off x="502920" y="1696003"/>
                <a:ext cx="11183112" cy="3454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是奇函数，其图象关于原点对称，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中心对称.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的内部.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到坐标原点的距离为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所以所求的最短弦长为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17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16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2_1#41f44dcd6?vbadefaultcenterpage=1&amp;parentnodeid=5d53b1fe9&amp;color=0,0,0&amp;vbahtmlprocessed=1&amp;bbb=1&amp;hasbroken=1">
                <a:extLst>
                  <a:ext uri="{FF2B5EF4-FFF2-40B4-BE49-F238E27FC236}">
                    <a16:creationId xmlns:a16="http://schemas.microsoft.com/office/drawing/2014/main" id="{6841114F-6C8E-DE03-B0C7-5670543C00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96003"/>
                <a:ext cx="11183112" cy="3454400"/>
              </a:xfrm>
              <a:prstGeom prst="rect">
                <a:avLst/>
              </a:prstGeom>
              <a:blipFill>
                <a:blip r:embed="rId2"/>
                <a:stretch>
                  <a:fillRect b="-7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73653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2a27d20e?vbadefaultcenterpage=1&amp;parentnodeid=83b0fb8e2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33c2a52c2?segpoint=1&amp;vbadefaultcenterpage=1&amp;parentnodeid=62a27d20e&amp;color=0,0,0&amp;vbahtmlprocessed=1&amp;bbb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写出一个满足以下三个条件的函数：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不是周期函数；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③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是周期为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的函数.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3_1#33c2a52c2?segpoint=1&amp;vbadefaultcenterpage=1&amp;parentnodeid=62a27d20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4_1#33c2a52c2.blank?vbadefaultcenterpage=1&amp;parentnodeid=62a27d20e&amp;color=0,0,0&amp;vbapositionanswer=15&amp;vbahtmlprocessed=1&amp;bbb=1"/>
              <p:cNvSpPr/>
              <p:nvPr/>
            </p:nvSpPr>
            <p:spPr>
              <a:xfrm>
                <a:off x="6673723" y="1583278"/>
                <a:ext cx="3521012" cy="35496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（答案不唯一）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4_1#33c2a52c2.blank?vbadefaultcenterpage=1&amp;parentnodeid=62a27d20e&amp;color=0,0,0&amp;vbapositionanswer=15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23" y="1583278"/>
                <a:ext cx="3521012" cy="354965"/>
              </a:xfrm>
              <a:prstGeom prst="rect">
                <a:avLst/>
              </a:prstGeom>
              <a:blipFill>
                <a:blip r:embed="rId5"/>
                <a:stretch>
                  <a:fillRect t="-32759" r="-2080" b="-50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5_1#33c2a52c2?vbadefaultcenterpage=1&amp;parentnodeid=62a27d20e&amp;color=0,0,0&amp;vbahtmlprocessed=1&amp;bbb=1&amp;hasbroken=1"/>
              <p:cNvSpPr/>
              <p:nvPr/>
            </p:nvSpPr>
            <p:spPr>
              <a:xfrm>
                <a:off x="502920" y="2561178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的解析式形式为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±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±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均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，不是周期函数，且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是周期为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的函数.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5_1#33c2a52c2?vbadefaultcenterpage=1&amp;parentnodeid=62a27d20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2150999"/>
              </a:xfrm>
              <a:prstGeom prst="rect">
                <a:avLst/>
              </a:prstGeom>
              <a:blipFill>
                <a:blip r:embed="rId6"/>
                <a:stretch>
                  <a:fillRect l="-1690" r="-436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6_1#2c7cba65e?segpoint=1&amp;vbadefaultcenterpage=1&amp;parentnodeid=62a27d20e&amp;color=0,0,0&amp;vbahtmlprocessed=1&amp;bbb=1&amp;hasbroken=1"/>
              <p:cNvSpPr/>
              <p:nvPr/>
            </p:nvSpPr>
            <p:spPr>
              <a:xfrm>
                <a:off x="502920" y="2233246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对任意实数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6_1#2c7cba65e?segpoint=1&amp;vbadefaultcenterpage=1&amp;parentnodeid=62a27d20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33246"/>
                <a:ext cx="11183112" cy="1037400"/>
              </a:xfrm>
              <a:prstGeom prst="rect">
                <a:avLst/>
              </a:prstGeom>
              <a:blipFill>
                <a:blip r:embed="rId3"/>
                <a:stretch>
                  <a:fillRect l="-1690" b="-169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6_2#2c7cba65e?segpoint=1&amp;vbadefaultcenterpage=1&amp;parentnodeid=62a27d20e&amp;color=0,0,0&amp;vbahtmlprocessed=1&amp;bbb=1"/>
              <p:cNvSpPr/>
              <p:nvPr/>
            </p:nvSpPr>
            <p:spPr>
              <a:xfrm>
                <a:off x="502920" y="3329827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（1）判断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的奇偶性；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6_2#2c7cba65e?segpoint=1&amp;vbadefaultcenterpage=1&amp;parentnodeid=62a27d20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29827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6_3#2c7cba65e?segpoint=1&amp;vbadefaultcenterpage=1&amp;parentnodeid=62a27d20e&amp;color=0,0,0&amp;vbahtmlprocessed=1&amp;bbb=1"/>
              <p:cNvSpPr/>
              <p:nvPr/>
            </p:nvSpPr>
            <p:spPr>
              <a:xfrm>
                <a:off x="502920" y="3864497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[−3,3]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上的最大值；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6_3#2c7cba65e?segpoint=1&amp;vbadefaultcenterpage=1&amp;parentnodeid=62a27d20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64497"/>
                <a:ext cx="11183112" cy="478600"/>
              </a:xfrm>
              <a:prstGeom prst="rect">
                <a:avLst/>
              </a:prstGeom>
              <a:blipFill>
                <a:blip r:embed="rId5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6_4#2c7cba65e?segpoint=1&amp;vbadefaultcenterpage=1&amp;parentnodeid=62a27d20e&amp;color=0,0,0&amp;vbahtmlprocessed=1&amp;bbb=1"/>
              <p:cNvSpPr/>
              <p:nvPr/>
            </p:nvSpPr>
            <p:spPr>
              <a:xfrm>
                <a:off x="502920" y="4399167"/>
                <a:ext cx="11183112" cy="4780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（3）解关于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6_4#2c7cba65e?segpoint=1&amp;vbadefaultcenterpage=1&amp;parentnodeid=62a27d20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99167"/>
                <a:ext cx="11183112" cy="478028"/>
              </a:xfrm>
              <a:prstGeom prst="rect">
                <a:avLst/>
              </a:prstGeom>
              <a:blipFill>
                <a:blip r:embed="rId6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2c7cba65e?vbadefaultcenterpage=1&amp;parentnodeid=62a27d20e&amp;color=0,0,0&amp;vbahtmlprocessed=1&amp;bbb=1&amp;hasbroken=1"/>
              <p:cNvSpPr/>
              <p:nvPr/>
            </p:nvSpPr>
            <p:spPr>
              <a:xfrm>
                <a:off x="502920" y="756000"/>
                <a:ext cx="11183112" cy="57395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，关于原点对称，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0+0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2）任取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上的减函数，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所以在区间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[−3,3]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3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2c7cba65e?vbadefaultcenterpage=1&amp;parentnodeid=62a27d20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739575"/>
              </a:xfrm>
              <a:prstGeom prst="rect">
                <a:avLst/>
              </a:prstGeom>
              <a:blipFill>
                <a:blip r:embed="rId3"/>
                <a:stretch>
                  <a:fillRect l="-1690" t="-425" b="-318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dc536ab9e.fixed?segpoint=1&amp;vbadefaultcenterpage=1&amp;parentnodeid=fbc3c6399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基础课08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函数的奇偶性、周期性与对称性</a:t>
            </a:r>
            <a:endParaRPr lang="en-US" altLang="zh-CN" sz="4000" dirty="0"/>
          </a:p>
        </p:txBody>
      </p:sp>
      <p:pic>
        <p:nvPicPr>
          <p:cNvPr id="3" name="C_0#dc536ab9e?linknodeid=a32e06586&amp;catalogrefid=a32e06586&amp;parentnodeid=fbc3c6399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dc536ab9e?linknodeid=a32e06586&amp;catalogrefid=a32e06586&amp;parentnodeid=fbc3c6399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dc536ab9e?linknodeid=79aaebad3&amp;catalogrefid=79aaebad3&amp;parentnodeid=fbc3c6399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dc536ab9e?linknodeid=79aaebad3&amp;catalogrefid=79aaebad3&amp;parentnodeid=fbc3c6399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dc536ab9e?linknodeid=5d53b1fe9&amp;catalogrefid=5d53b1fe9&amp;parentnodeid=fbc3c6399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dc536ab9e?linknodeid=5d53b1fe9&amp;catalogrefid=5d53b1fe9&amp;parentnodeid=fbc3c6399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dc536ab9e?linknodeid=62a27d20e&amp;catalogrefid=62a27d20e&amp;parentnodeid=fbc3c6399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dc536ab9e?linknodeid=62a27d20e&amp;catalogrefid=62a27d20e&amp;parentnodeid=fbc3c6399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dc536ab9e?linknodeid=a32e06586&amp;catalogrefid=a32e06586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dc536ab9e?linknodeid=a32e06586&amp;catalogrefid=a32e06586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dc536ab9e?linknodeid=79aaebad3&amp;catalogrefid=79aaebad3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dc536ab9e?linknodeid=79aaebad3&amp;catalogrefid=79aaebad3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dc536ab9e?linknodeid=5d53b1fe9&amp;catalogrefid=5d53b1fe9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dc536ab9e?linknodeid=5d53b1fe9&amp;catalogrefid=5d53b1fe9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dc536ab9e?linknodeid=62a27d20e&amp;catalogrefid=62a27d20e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dc536ab9e?linknodeid=62a27d20e&amp;catalogrefid=62a27d20e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2#2c7cba65e?vbadefaultcenterpage=1&amp;parentnodeid=62a27d20e&amp;color=0,0,0&amp;vbahtmlprocessed=1&amp;bbb=1&amp;hasbroken=1"/>
              <p:cNvSpPr/>
              <p:nvPr/>
            </p:nvSpPr>
            <p:spPr>
              <a:xfrm>
                <a:off x="502920" y="1714165"/>
                <a:ext cx="11183112" cy="3352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∈(−∞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，所以原不等式的解集为</a:t>
                </a: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zh-CN" altLang="en-US" sz="2400" b="0" i="0" dirty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2#2c7cba65e?vbadefaultcenterpage=1&amp;parentnodeid=62a27d20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14165"/>
                <a:ext cx="11183112" cy="3352800"/>
              </a:xfrm>
              <a:prstGeom prst="rect">
                <a:avLst/>
              </a:prstGeom>
              <a:blipFill>
                <a:blip r:embed="rId3"/>
                <a:stretch>
                  <a:fillRect l="-1690" b="-32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83b0fb8e2.fixed?vbadefaultcenterpage=1&amp;parentnodeid=dc536ab9e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83b0fb8e2.fixed?vbadefaultcenterpage=1&amp;parentnodeid=dc536ab9e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_4_BD#a32e06586?vbadefaultcenterpage=1&amp;parentnodeid=83b0fb8e2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1367378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_1#cf3b95e10?vbadefaultcenterpage=1&amp;parentnodeid=a32e06586&amp;color=0,0,0&amp;vbahtmlprocessed=1&amp;bbb=1"/>
              <p:cNvSpPr/>
              <p:nvPr/>
            </p:nvSpPr>
            <p:spPr>
              <a:xfrm>
                <a:off x="502920" y="212937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（2024·湖南模拟）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是偶函数，则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_1#cf3b95e10?vbadefaultcenterpage=1&amp;parentnodeid=a32e0658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937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2_1#cf3b95e10.bracket?vbadefaultcenterpage=1&amp;parentnodeid=a32e06586&amp;color=0,0,0&amp;vbapositionanswer=1&amp;vbahtmlprocessed=1"/>
          <p:cNvSpPr/>
          <p:nvPr/>
        </p:nvSpPr>
        <p:spPr>
          <a:xfrm>
            <a:off x="9382062" y="211794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3_1#cf3b95e10.choices?vbadefaultcenterpage=1&amp;parentnodeid=a32e06586&amp;color=0,0,0&amp;vbahtmlprocessed=1&amp;bbb=1"/>
              <p:cNvSpPr/>
              <p:nvPr/>
            </p:nvSpPr>
            <p:spPr>
              <a:xfrm>
                <a:off x="502920" y="266919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83103" algn="l"/>
                    <a:tab pos="5699506" algn="l"/>
                    <a:tab pos="8657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3_1#cf3b95e10.choices?vbadefaultcenterpage=1&amp;parentnodeid=a32e0658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9191"/>
                <a:ext cx="11183112" cy="474599"/>
              </a:xfrm>
              <a:prstGeom prst="rect">
                <a:avLst/>
              </a:prstGeom>
              <a:blipFill>
                <a:blip r:embed="rId5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4_1#cf3b95e10?vbadefaultcenterpage=1&amp;parentnodeid=a32e06586&amp;color=0,0,0&amp;vbahtmlprocessed=1&amp;bbb=1&amp;hasbroken=1"/>
              <p:cNvSpPr/>
              <p:nvPr/>
            </p:nvSpPr>
            <p:spPr>
              <a:xfrm>
                <a:off x="502920" y="3147918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4_1#cf3b95e10?vbadefaultcenterpage=1&amp;parentnodeid=a32e0658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47918"/>
                <a:ext cx="11183112" cy="1117600"/>
              </a:xfrm>
              <a:prstGeom prst="rect">
                <a:avLst/>
              </a:prstGeom>
              <a:blipFill>
                <a:blip r:embed="rId6"/>
                <a:stretch>
                  <a:fillRect l="-1690" r="-3708" b="-92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5_1#7c044bcf4?vbadefaultcenterpage=1&amp;parentnodeid=a32e06586&amp;color=0,0,0&amp;vbahtmlprocessed=1&amp;bbb=1"/>
          <p:cNvSpPr/>
          <p:nvPr/>
        </p:nvSpPr>
        <p:spPr>
          <a:xfrm>
            <a:off x="502920" y="1486263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下列函数中，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在定义域内既是奇函数又是增函数的是(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6_1#7c044bcf4.bracket?vbadefaultcenterpage=1&amp;parentnodeid=a32e06586&amp;color=0,0,0&amp;vbapositionanswer=2&amp;vbahtmlprocessed=1"/>
          <p:cNvSpPr/>
          <p:nvPr/>
        </p:nvSpPr>
        <p:spPr>
          <a:xfrm>
            <a:off x="8021320" y="1474833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7c044bcf4.choices?vbadefaultcenterpage=1&amp;parentnodeid=a32e06586&amp;color=0,0,0&amp;vbahtmlprocessed=1&amp;bbb=1"/>
              <p:cNvSpPr/>
              <p:nvPr/>
            </p:nvSpPr>
            <p:spPr>
              <a:xfrm>
                <a:off x="502920" y="1973180"/>
                <a:ext cx="11183112" cy="710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510028" algn="l"/>
                    <a:tab pos="5731256" algn="l"/>
                    <a:tab pos="84571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7c044bcf4.choices?vbadefaultcenterpage=1&amp;parentnodeid=a32e0658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3180"/>
                <a:ext cx="11183112" cy="710692"/>
              </a:xfrm>
              <a:prstGeom prst="rect">
                <a:avLst/>
              </a:prstGeom>
              <a:blipFill>
                <a:blip r:embed="rId3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7c044bcf4?vbadefaultcenterpage=1&amp;parentnodeid=a32e06586&amp;color=0,0,0&amp;vbahtmlprocessed=1&amp;bbb=1&amp;hasbroken=1"/>
              <p:cNvSpPr/>
              <p:nvPr/>
            </p:nvSpPr>
            <p:spPr>
              <a:xfrm>
                <a:off x="502920" y="2694794"/>
                <a:ext cx="11183112" cy="27132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是奇函数，但在整个定义域内不是增函数，故A错误；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′=1−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所以在定义域上是增函数且是奇函数，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在定义域上是奇函数但不是单调函数，故C错误；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上是奇函数但不是单调函数，故D错误.故选B.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7c044bcf4?vbadefaultcenterpage=1&amp;parentnodeid=a32e0658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94794"/>
                <a:ext cx="11183112" cy="2713228"/>
              </a:xfrm>
              <a:prstGeom prst="rect">
                <a:avLst/>
              </a:prstGeom>
              <a:blipFill>
                <a:blip r:embed="rId4"/>
                <a:stretch>
                  <a:fillRect l="-1690" r="-3381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846abc7ba?vbadefaultcenterpage=1&amp;parentnodeid=a32e06586&amp;color=0,0,0&amp;vbahtmlprocessed=1&amp;bbb=1&amp;hasbroken=1"/>
              <p:cNvSpPr/>
              <p:nvPr/>
            </p:nvSpPr>
            <p:spPr>
              <a:xfrm>
                <a:off x="502920" y="1484453"/>
                <a:ext cx="11183112" cy="13560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（2024·安康模拟）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的偶函数，且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846abc7ba?vbadefaultcenterpage=1&amp;parentnodeid=a32e0658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84453"/>
                <a:ext cx="11183112" cy="1356043"/>
              </a:xfrm>
              <a:prstGeom prst="rect">
                <a:avLst/>
              </a:prstGeom>
              <a:blipFill>
                <a:blip r:embed="rId3"/>
                <a:stretch>
                  <a:fillRect l="-1690" r="-1527" b="-67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846abc7ba.bracket?vbadefaultcenterpage=1&amp;parentnodeid=a32e06586&amp;color=0,0,0&amp;vbapositionanswer=3&amp;vbahtmlprocessed=1"/>
          <p:cNvSpPr/>
          <p:nvPr/>
        </p:nvSpPr>
        <p:spPr>
          <a:xfrm>
            <a:off x="2439988" y="2400122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846abc7ba.choices?vbadefaultcenterpage=1&amp;parentnodeid=a32e06586&amp;color=0,0,0&amp;vbahtmlprocessed=1&amp;bbb=1"/>
              <p:cNvSpPr/>
              <p:nvPr/>
            </p:nvSpPr>
            <p:spPr>
              <a:xfrm>
                <a:off x="502920" y="2844622"/>
                <a:ext cx="11183112" cy="710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3002153" algn="l"/>
                    <a:tab pos="5699506" algn="l"/>
                    <a:tab pos="86762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846abc7ba.choices?vbadefaultcenterpage=1&amp;parentnodeid=a32e0658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44622"/>
                <a:ext cx="11183112" cy="710375"/>
              </a:xfrm>
              <a:prstGeom prst="rect">
                <a:avLst/>
              </a:prstGeom>
              <a:blipFill>
                <a:blip r:embed="rId4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846abc7ba?vbadefaultcenterpage=1&amp;parentnodeid=a32e06586&amp;color=0,0,0&amp;vbahtmlprocessed=1&amp;bbb=1"/>
              <p:cNvSpPr/>
              <p:nvPr/>
            </p:nvSpPr>
            <p:spPr>
              <a:xfrm>
                <a:off x="502920" y="3567634"/>
                <a:ext cx="11183112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的偶函数，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的周期为2，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−1012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846abc7ba?vbadefaultcenterpage=1&amp;parentnodeid=a32e0658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67634"/>
                <a:ext cx="11183112" cy="1676400"/>
              </a:xfrm>
              <a:prstGeom prst="rect">
                <a:avLst/>
              </a:prstGeom>
              <a:blipFill>
                <a:blip r:embed="rId5"/>
                <a:stretch>
                  <a:fillRect l="-1690" b="-58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4045331aa?vbadefaultcenterpage=1&amp;parentnodeid=a32e06586&amp;color=0,0,0&amp;vbahtmlprocessed=1&amp;bbb=1"/>
              <p:cNvSpPr/>
              <p:nvPr/>
            </p:nvSpPr>
            <p:spPr>
              <a:xfrm>
                <a:off x="502920" y="756000"/>
                <a:ext cx="11183112" cy="4269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37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（2024·贵州测试）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4045331aa?vbadefaultcenterpage=1&amp;parentnodeid=a32e0658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426974"/>
              </a:xfrm>
              <a:prstGeom prst="rect">
                <a:avLst/>
              </a:prstGeom>
              <a:blipFill>
                <a:blip r:embed="rId3"/>
                <a:stretch>
                  <a:fillRect l="-1690" t="-7143" b="-442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4045331aa.bracket?vbadefaultcenterpage=1&amp;parentnodeid=a32e06586&amp;color=0,0,0&amp;vbapositionanswer=4&amp;vbahtmlprocessed=1"/>
          <p:cNvSpPr/>
          <p:nvPr/>
        </p:nvSpPr>
        <p:spPr>
          <a:xfrm>
            <a:off x="10228707" y="746284"/>
            <a:ext cx="441325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4045331aa.choices?vbadefaultcenterpage=1&amp;parentnodeid=a32e06586&amp;color=0,0,0&amp;vbahtmlprocessed=1&amp;bbb=1"/>
              <p:cNvSpPr/>
              <p:nvPr/>
            </p:nvSpPr>
            <p:spPr>
              <a:xfrm>
                <a:off x="502920" y="1193832"/>
                <a:ext cx="11183112" cy="19168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39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是偶函数</a:t>
                </a:r>
                <a:endParaRPr lang="en-US" altLang="zh-CN" sz="2400" dirty="0"/>
              </a:p>
              <a:p>
                <a:pPr marL="0"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</a:t>
                </a:r>
                <a:endParaRPr lang="en-US" altLang="zh-CN" sz="2400" dirty="0"/>
              </a:p>
              <a:p>
                <a:pPr marL="0"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</a:t>
                </a:r>
                <a:endParaRPr lang="en-US" altLang="zh-CN" sz="2400" dirty="0"/>
              </a:p>
              <a:p>
                <a:pPr marL="0"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轴围成的三角形的面积为2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4045331aa.choices?vbadefaultcenterpage=1&amp;parentnodeid=a32e0658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93832"/>
                <a:ext cx="11183112" cy="1916875"/>
              </a:xfrm>
              <a:prstGeom prst="rect">
                <a:avLst/>
              </a:prstGeom>
              <a:blipFill>
                <a:blip r:embed="rId4"/>
                <a:stretch>
                  <a:fillRect l="-1690" t="-955" b="-95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QC_5_AS.16_1#4045331aa?hastextimagelayout=1&amp;vbadefaultcenterpage=1&amp;parentnodeid=a32e06586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73874" y="3223292"/>
            <a:ext cx="3282696" cy="24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16_2#4045331aa?hastextimagelayout=1&amp;vbadefaultcenterpage=1&amp;parentnodeid=a32e06586&amp;color=0,0,0&amp;vbahtmlprocessed=1&amp;bbb=1&amp;hasbroken=1"/>
              <p:cNvSpPr/>
              <p:nvPr/>
            </p:nvSpPr>
            <p:spPr>
              <a:xfrm>
                <a:off x="502920" y="3086132"/>
                <a:ext cx="7772400" cy="11802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−1∣−1=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≥1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,画出其函</a:t>
                </a:r>
              </a:p>
              <a:p>
                <a:pPr latinLnBrk="1">
                  <a:lnSpc>
                    <a:spcPts val="2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数图象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，如图所示,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16_2#4045331aa?hastextimagelayout=1&amp;vbadefaultcenterpage=1&amp;parentnodeid=a32e0658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86132"/>
                <a:ext cx="7772400" cy="1180275"/>
              </a:xfrm>
              <a:prstGeom prst="rect">
                <a:avLst/>
              </a:prstGeom>
              <a:blipFill>
                <a:blip r:embed="rId6"/>
                <a:stretch>
                  <a:fillRect l="-2431" r="-1882" b="-154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16_3#4045331aa?hastextimagelayout=1&amp;vbadefaultcenterpage=1&amp;parentnodeid=a32e06586&amp;color=0,0,0&amp;vbahtmlprocessed=1&amp;bbb=1&amp;hasbroken=1&amp;hassurround=1"/>
              <p:cNvSpPr/>
              <p:nvPr/>
            </p:nvSpPr>
            <p:spPr>
              <a:xfrm>
                <a:off x="502920" y="4278599"/>
                <a:ext cx="7772400" cy="14175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不是偶函数，所以A错误；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上单调递减，所以B错误；</a:t>
                </a:r>
                <a:endParaRPr lang="en-US" altLang="zh-CN" sz="2400" dirty="0"/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对称，所以C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16_3#4045331aa?hastextimagelayout=1&amp;vbadefaultcenterpage=1&amp;parentnodeid=a32e06586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78599"/>
                <a:ext cx="7772400" cy="1417574"/>
              </a:xfrm>
              <a:prstGeom prst="rect">
                <a:avLst/>
              </a:prstGeom>
              <a:blipFill>
                <a:blip r:embed="rId7"/>
                <a:stretch>
                  <a:fillRect l="-2431" t="-1293" r="-3216" b="-1293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QC_5_AS.16_3#4045331aa?hastextimagelayout=1&amp;vbadefaultcenterpage=1&amp;parentnodeid=a32e0658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BC84D6FB-70C1-4972-E1E5-0D9BB62C733A}"/>
                  </a:ext>
                </a:extLst>
              </p:cNvPr>
              <p:cNvSpPr/>
              <p:nvPr/>
            </p:nvSpPr>
            <p:spPr>
              <a:xfrm>
                <a:off x="503995" y="5688299"/>
                <a:ext cx="11184010" cy="6341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轴围成的三角形的面积为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，所以D错误.故选C.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C_5_AS.16_3#4045331aa?hastextimagelayout=1&amp;vbadefaultcenterpage=1&amp;parentnodeid=a32e0658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BC84D6FB-70C1-4972-E1E5-0D9BB62C7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5688299"/>
                <a:ext cx="11184010" cy="634175"/>
              </a:xfrm>
              <a:prstGeom prst="rect">
                <a:avLst/>
              </a:prstGeom>
              <a:blipFill>
                <a:blip r:embed="rId8"/>
                <a:stretch>
                  <a:fillRect b="-173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  <p:bldP spid="7" grpId="0" build="p" animBg="1"/>
      <p:bldP spid="8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ca0224b9c?vbadefaultcenterpage=1&amp;parentnodeid=a32e06586&amp;color=0,0,0&amp;vbahtmlprocessed=1&amp;bbb=1&amp;hasbroken=1"/>
              <p:cNvSpPr/>
              <p:nvPr/>
            </p:nvSpPr>
            <p:spPr>
              <a:xfrm>
                <a:off x="502920" y="2455337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（2024·安徽联考）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上的偶函数，函数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奇函数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上均单调递减，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ca0224b9c?vbadefaultcenterpage=1&amp;parentnodeid=a32e0658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55337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036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ca0224b9c.bracket?vbadefaultcenterpage=1&amp;parentnodeid=a32e06586&amp;color=0,0,0&amp;vbapositionanswer=5&amp;vbahtmlprocessed=1"/>
          <p:cNvSpPr/>
          <p:nvPr/>
        </p:nvSpPr>
        <p:spPr>
          <a:xfrm>
            <a:off x="7558151" y="300270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ca0224b9c.choices?vbadefaultcenterpage=1&amp;parentnodeid=a32e06586&amp;color=0,0,0&amp;vbahtmlprocessed=1&amp;bbb=1"/>
              <p:cNvSpPr/>
              <p:nvPr/>
            </p:nvSpPr>
            <p:spPr>
              <a:xfrm>
                <a:off x="502920" y="3495974"/>
                <a:ext cx="11183112" cy="11765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ca0224b9c.choices?vbadefaultcenterpage=1&amp;parentnodeid=a32e0658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95974"/>
                <a:ext cx="11183112" cy="1176528"/>
              </a:xfrm>
              <a:prstGeom prst="rect">
                <a:avLst/>
              </a:prstGeom>
              <a:blipFill>
                <a:blip r:embed="rId4"/>
                <a:stretch>
                  <a:fillRect l="-1690" b="-139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337</Words>
  <Application>Microsoft Office PowerPoint</Application>
  <PresentationFormat>宽屏</PresentationFormat>
  <Paragraphs>221</Paragraphs>
  <Slides>31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4</cp:revision>
  <dcterms:created xsi:type="dcterms:W3CDTF">2024-01-24T05:37:56Z</dcterms:created>
  <dcterms:modified xsi:type="dcterms:W3CDTF">2024-02-03T02:44:31Z</dcterms:modified>
  <cp:category/>
  <cp:contentStatus/>
</cp:coreProperties>
</file>