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5" r:id="rId17"/>
    <p:sldId id="271" r:id="rId18"/>
    <p:sldId id="272" r:id="rId19"/>
    <p:sldId id="286" r:id="rId20"/>
    <p:sldId id="273" r:id="rId21"/>
    <p:sldId id="274" r:id="rId22"/>
    <p:sldId id="287" r:id="rId23"/>
    <p:sldId id="275" r:id="rId24"/>
    <p:sldId id="276" r:id="rId25"/>
    <p:sldId id="288" r:id="rId26"/>
    <p:sldId id="277" r:id="rId27"/>
    <p:sldId id="278" r:id="rId28"/>
    <p:sldId id="289" r:id="rId29"/>
    <p:sldId id="290" r:id="rId30"/>
    <p:sldId id="279" r:id="rId31"/>
    <p:sldId id="280" r:id="rId32"/>
    <p:sldId id="291" r:id="rId33"/>
    <p:sldId id="281" r:id="rId34"/>
    <p:sldId id="282" r:id="rId35"/>
    <p:sldId id="283" r:id="rId36"/>
    <p:sldId id="284" r:id="rId3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1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cee060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基础课09 幂函数与二次函数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90B7426-8751-40AB-93D2-B081EB52BE6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5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9F49A4F-E7D3-4BB1-8EB0-73E09426E39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cee060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基础课09 幂函数与二次函数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3B44104-DBDE-4990-9F56-395CCAD8C45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0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16_1#4e3ab2105?hastextimagelayout=1&amp;vbadefaultcenterpage=1&amp;parentnodeid=acd8ff8dc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9091" y="2343132"/>
            <a:ext cx="2395728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16_2#4e3ab2105?hastextimagelayout=1&amp;vbadefaultcenterpage=1&amp;parentnodeid=acd8ff8dc&amp;color=0,0,0&amp;vbahtmlprocessed=1&amp;bbb=1&amp;hasbroken=1"/>
              <p:cNvSpPr/>
              <p:nvPr/>
            </p:nvSpPr>
            <p:spPr>
              <a:xfrm>
                <a:off x="502920" y="2297412"/>
                <a:ext cx="8650224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的大致图象，如图所示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，从而可得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的图象大致为B选项.故选B.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16_2#4e3ab2105?hastextimagelayout=1&amp;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7412"/>
                <a:ext cx="8650224" cy="2155000"/>
              </a:xfrm>
              <a:prstGeom prst="rect">
                <a:avLst/>
              </a:prstGeom>
              <a:blipFill>
                <a:blip r:embed="rId4"/>
                <a:stretch>
                  <a:fillRect l="-2185" r="-1198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e9d395551?vbadefaultcenterpage=1&amp;parentnodeid=acd8ff8dc&amp;color=0,0,0&amp;vbahtmlprocessed=1&amp;bbb=1&amp;hasbroken=1"/>
              <p:cNvSpPr/>
              <p:nvPr/>
            </p:nvSpPr>
            <p:spPr>
              <a:xfrm>
                <a:off x="502920" y="186145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（2024·潍坊联考）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轴交点的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横坐标分别为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和3，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则该二次函数的单调递减区间为(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e9d395551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145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e9d395551.bracket?vbadefaultcenterpage=1&amp;parentnodeid=acd8ff8dc&amp;color=0,0,0&amp;vbapositionanswer=5&amp;vbahtmlprocessed=1"/>
          <p:cNvSpPr/>
          <p:nvPr/>
        </p:nvSpPr>
        <p:spPr>
          <a:xfrm>
            <a:off x="8022908" y="240882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e9d395551.choices?vbadefaultcenterpage=1&amp;parentnodeid=acd8ff8dc&amp;color=0,0,0&amp;vbahtmlprocessed=1&amp;bbb=1"/>
              <p:cNvSpPr/>
              <p:nvPr/>
            </p:nvSpPr>
            <p:spPr>
              <a:xfrm>
                <a:off x="502920" y="2958033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28106" algn="l"/>
                    <a:tab pos="86445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e9d395551.choices?vbadefaultcenterpage=1&amp;parentnodeid=acd8ff8d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8033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e9d395551?vbadefaultcenterpage=1&amp;parentnodeid=acd8ff8dc&amp;color=0,0,0&amp;vbahtmlprocessed=1&amp;bbb=1&amp;hasbroken=1"/>
              <p:cNvSpPr/>
              <p:nvPr/>
            </p:nvSpPr>
            <p:spPr>
              <a:xfrm>
                <a:off x="502920" y="3436760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轴交点的横坐标为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和3，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所以其对称轴方程为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，所以该二次函数的单调递减区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e9d395551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6760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2508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f5b394203?vbadefaultcenterpage=1&amp;parentnodeid=acd8ff8dc&amp;color=0,0,0&amp;vbahtmlprocessed=1&amp;bbb=1&amp;hasbroken=1"/>
              <p:cNvSpPr/>
              <p:nvPr/>
            </p:nvSpPr>
            <p:spPr>
              <a:xfrm>
                <a:off x="502920" y="141965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（2024·东莞模拟）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的图象恒过定点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f5b394203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65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672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f5b394203.bracket?vbadefaultcenterpage=1&amp;parentnodeid=acd8ff8dc&amp;color=0,0,0&amp;vbapositionanswer=6&amp;vbahtmlprocessed=1"/>
          <p:cNvSpPr/>
          <p:nvPr/>
        </p:nvSpPr>
        <p:spPr>
          <a:xfrm>
            <a:off x="7994460" y="196702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f5b394203.choices?vbadefaultcenterpage=1&amp;parentnodeid=acd8ff8dc&amp;color=0,0,0&amp;vbahtmlprocessed=1&amp;bbb=1"/>
              <p:cNvSpPr/>
              <p:nvPr/>
            </p:nvSpPr>
            <p:spPr>
              <a:xfrm>
                <a:off x="502920" y="251623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6995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f5b394203.choices?vbadefaultcenterpage=1&amp;parentnodeid=acd8ff8d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6232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f5b394203?vbadefaultcenterpage=1&amp;parentnodeid=acd8ff8dc&amp;color=0,0,0&amp;vbahtmlprocessed=1&amp;bbb=1&amp;hasbroken=1"/>
              <p:cNvSpPr/>
              <p:nvPr/>
            </p:nvSpPr>
            <p:spPr>
              <a:xfrm>
                <a:off x="502920" y="2994959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f5b394203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4959"/>
                <a:ext cx="11183112" cy="2709799"/>
              </a:xfrm>
              <a:prstGeom prst="rect">
                <a:avLst/>
              </a:prstGeom>
              <a:blipFill>
                <a:blip r:embed="rId5"/>
                <a:stretch>
                  <a:fillRect l="-169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c3848a9fb?vbadefaultcenterpage=1&amp;parentnodeid=acd8ff8dc&amp;color=0,0,0&amp;vbahtmlprocessed=1&amp;bbb=1&amp;hasbroken=1"/>
              <p:cNvSpPr/>
              <p:nvPr/>
            </p:nvSpPr>
            <p:spPr>
              <a:xfrm>
                <a:off x="502920" y="756000"/>
                <a:ext cx="11183112" cy="10654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（2024·苏州模拟）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，若对于任意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，所有的点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构成一个正方形区域，则实数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c3848a9fb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65403"/>
              </a:xfrm>
              <a:prstGeom prst="rect">
                <a:avLst/>
              </a:prstGeom>
              <a:blipFill>
                <a:blip r:embed="rId3"/>
                <a:stretch>
                  <a:fillRect l="-1690" r="-1527" b="-154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c3848a9fb.bracket?vbadefaultcenterpage=1&amp;parentnodeid=acd8ff8dc&amp;color=0,0,0&amp;vbapositionanswer=7&amp;vbahtmlprocessed=1"/>
          <p:cNvSpPr/>
          <p:nvPr/>
        </p:nvSpPr>
        <p:spPr>
          <a:xfrm>
            <a:off x="9561132" y="1309466"/>
            <a:ext cx="441325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c3848a9fb.choices?vbadefaultcenterpage=1&amp;parentnodeid=acd8ff8dc&amp;color=0,0,0&amp;vbahtmlprocessed=1&amp;bbb=1"/>
              <p:cNvSpPr/>
              <p:nvPr/>
            </p:nvSpPr>
            <p:spPr>
              <a:xfrm>
                <a:off x="502920" y="1830293"/>
                <a:ext cx="11183112" cy="4297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c3848a9fb.choices?vbadefaultcenterpage=1&amp;parentnodeid=acd8ff8d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293"/>
                <a:ext cx="11183112" cy="429705"/>
              </a:xfrm>
              <a:prstGeom prst="rect">
                <a:avLst/>
              </a:prstGeom>
              <a:blipFill>
                <a:blip r:embed="rId4"/>
                <a:stretch>
                  <a:fillRect l="-1690" t="-5634" b="-436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c3848a9fb?vbadefaultcenterpage=1&amp;parentnodeid=acd8ff8dc&amp;color=0,0,0&amp;vbahtmlprocessed=1&amp;bbb=1"/>
              <p:cNvSpPr/>
              <p:nvPr/>
            </p:nvSpPr>
            <p:spPr>
              <a:xfrm>
                <a:off x="502920" y="2269142"/>
                <a:ext cx="11183112" cy="39044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处取得最小值，最小值为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处取得最大值，最大值为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处取得最大值，最大值为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，且所有的点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构成一个正方形区域，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c3848a9fb?vbadefaultcenterpage=1&amp;parentnodeid=acd8ff8d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69142"/>
                <a:ext cx="11183112" cy="3904425"/>
              </a:xfrm>
              <a:prstGeom prst="rect">
                <a:avLst/>
              </a:prstGeom>
              <a:blipFill>
                <a:blip r:embed="rId5"/>
                <a:stretch>
                  <a:fillRect l="-1690" t="-312" b="-46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fb0f375ca?vbadefaultcenterpage=1&amp;parentnodeid=acd8ff8dc&amp;color=0,0,0&amp;vbahtmlprocessed=1&amp;bbb=1&amp;hasbroken=1"/>
              <p:cNvSpPr/>
              <p:nvPr/>
            </p:nvSpPr>
            <p:spPr>
              <a:xfrm>
                <a:off x="502920" y="2409839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（2024·绵阳模拟）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有最小值，则实数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fb0f375ca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9839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fb0f375ca.bracket?vbadefaultcenterpage=1&amp;parentnodeid=acd8ff8dc&amp;color=0,0,0&amp;vbapositionanswer=8&amp;vbahtmlprocessed=1"/>
          <p:cNvSpPr/>
          <p:nvPr/>
        </p:nvSpPr>
        <p:spPr>
          <a:xfrm>
            <a:off x="2306320" y="3295537"/>
            <a:ext cx="423863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fb0f375ca.choices?vbadefaultcenterpage=1&amp;parentnodeid=acd8ff8dc&amp;color=0,0,0&amp;vbahtmlprocessed=1&amp;bbb=1"/>
              <p:cNvSpPr/>
              <p:nvPr/>
            </p:nvSpPr>
            <p:spPr>
              <a:xfrm>
                <a:off x="502920" y="3683838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∪[1,+∞)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fb0f375ca.choices?vbadefaultcenterpage=1&amp;parentnodeid=acd8ff8d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3838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fb0f375ca?vbadefaultcenterpage=1&amp;parentnodeid=acd8ff8dc&amp;color=0,0,0&amp;vbahtmlprocessed=1&amp;bbb=1&amp;hasbroken=1"/>
              <p:cNvSpPr/>
              <p:nvPr/>
            </p:nvSpPr>
            <p:spPr>
              <a:xfrm>
                <a:off x="502920" y="1050780"/>
                <a:ext cx="11183112" cy="502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有最小值，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上没有最小值.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上必有最小值.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[1,+∞)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上的图象是开口向上，对称轴为直线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的抛物线的一部分，</a:t>
                </a:r>
                <a:endParaRPr lang="en-US" altLang="zh-CN" sz="2400" spc="-5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上的最小值，则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上没有最小值，不满足题意；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fb0f375ca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0780"/>
                <a:ext cx="11183112" cy="5029200"/>
              </a:xfrm>
              <a:prstGeom prst="rect">
                <a:avLst/>
              </a:prstGeom>
              <a:blipFill>
                <a:blip r:embed="rId3"/>
                <a:stretch>
                  <a:fillRect l="-1690" r="-3162" b="-24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fb0f375ca?vbadefaultcenterpage=1&amp;parentnodeid=acd8ff8dc&amp;color=0,0,0&amp;vbahtmlprocessed=1&amp;bbb=1&amp;hasbroken=1">
                <a:extLst>
                  <a:ext uri="{FF2B5EF4-FFF2-40B4-BE49-F238E27FC236}">
                    <a16:creationId xmlns:a16="http://schemas.microsoft.com/office/drawing/2014/main" id="{086CE111-2466-5AA4-36ED-95905FE3725C}"/>
                  </a:ext>
                </a:extLst>
              </p:cNvPr>
              <p:cNvSpPr/>
              <p:nvPr/>
            </p:nvSpPr>
            <p:spPr>
              <a:xfrm>
                <a:off x="502920" y="2491786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上的最小值，则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fb0f375ca?vbadefaultcenterpage=1&amp;parentnodeid=acd8ff8dc&amp;color=0,0,0&amp;vbahtmlprocessed=1&amp;bbb=1&amp;hasbroken=1">
                <a:extLst>
                  <a:ext uri="{FF2B5EF4-FFF2-40B4-BE49-F238E27FC236}">
                    <a16:creationId xmlns:a16="http://schemas.microsoft.com/office/drawing/2014/main" id="{086CE111-2466-5AA4-36ED-95905FE3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1786"/>
                <a:ext cx="11183112" cy="2150999"/>
              </a:xfrm>
              <a:prstGeom prst="rect">
                <a:avLst/>
              </a:prstGeom>
              <a:blipFill>
                <a:blip r:embed="rId2"/>
                <a:stretch>
                  <a:fillRect l="-1690" r="-382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75905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5081cce3?vbadefaultcenterpage=1&amp;parentnodeid=a75a40d9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250913700?vbadefaultcenterpage=1&amp;parentnodeid=25081cce3&amp;color=0,0,0&amp;vbahtmlprocessed=1&amp;bbb=1"/>
              <p:cNvSpPr/>
              <p:nvPr/>
            </p:nvSpPr>
            <p:spPr>
              <a:xfrm>
                <a:off x="502920" y="1521048"/>
                <a:ext cx="11183112" cy="63093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（2024·江苏联考）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250913700?vbadefaultcenterpage=1&amp;parentnodeid=25081cc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630936"/>
              </a:xfrm>
              <a:prstGeom prst="rect">
                <a:avLst/>
              </a:prstGeom>
              <a:blipFill>
                <a:blip r:embed="rId4"/>
                <a:stretch>
                  <a:fillRect l="-1690" b="-291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250913700.bracket?vbadefaultcenterpage=1&amp;parentnodeid=25081cce3&amp;color=0,0,0&amp;vbapositionanswer=9&amp;vbahtmlprocessed=1&amp;bbb=1"/>
          <p:cNvSpPr/>
          <p:nvPr/>
        </p:nvSpPr>
        <p:spPr>
          <a:xfrm>
            <a:off x="9536176" y="1788573"/>
            <a:ext cx="661988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250913700.choices?vbadefaultcenterpage=1&amp;parentnodeid=25081cce3&amp;color=0,0,0&amp;vbahtmlprocessed=1&amp;bbb=1"/>
              <p:cNvSpPr/>
              <p:nvPr/>
            </p:nvSpPr>
            <p:spPr>
              <a:xfrm>
                <a:off x="502920" y="2157127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]&gt;0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250913700.choices?vbadefaultcenterpage=1&amp;parentnodeid=25081cc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7127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81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250913700?vbadefaultcenterpage=1&amp;parentnodeid=25081cce3&amp;color=0,0,0&amp;vbahtmlprocessed=1&amp;bbb=1&amp;hasbroken=1"/>
              <p:cNvSpPr/>
              <p:nvPr/>
            </p:nvSpPr>
            <p:spPr>
              <a:xfrm>
                <a:off x="502920" y="1301954"/>
                <a:ext cx="11183112" cy="4521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由幂函数的性质知，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，则由函数单调性的性质知，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250913700?vbadefaultcenterpage=1&amp;parentnodeid=25081cc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01954"/>
                <a:ext cx="11183112" cy="4521200"/>
              </a:xfrm>
              <a:prstGeom prst="rect">
                <a:avLst/>
              </a:prstGeom>
              <a:blipFill>
                <a:blip r:embed="rId3"/>
                <a:stretch>
                  <a:fillRect l="-1690" b="-14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250913700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25C813EA-8006-CC5D-6EF1-80ED48EB6AEE}"/>
                  </a:ext>
                </a:extLst>
              </p:cNvPr>
              <p:cNvSpPr/>
              <p:nvPr/>
            </p:nvSpPr>
            <p:spPr>
              <a:xfrm>
                <a:off x="502920" y="2256455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250913700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25C813EA-8006-CC5D-6EF1-80ED48EB6A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6455"/>
                <a:ext cx="11183112" cy="2235200"/>
              </a:xfrm>
              <a:prstGeom prst="rect">
                <a:avLst/>
              </a:prstGeom>
              <a:blipFill>
                <a:blip r:embed="rId2"/>
                <a:stretch>
                  <a:fillRect l="-1309" b="-49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67570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c0e752fee?vbadefaultcenterpage=1&amp;parentnodeid=25081cce3&amp;color=0,0,0&amp;vbahtmlprocessed=1&amp;bbb=1&amp;hasbroken=1"/>
              <p:cNvSpPr/>
              <p:nvPr/>
            </p:nvSpPr>
            <p:spPr>
              <a:xfrm>
                <a:off x="502920" y="2219180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（2024·衡阳模拟）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下列各值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（或式子）中一定大于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c0e752fee?vbadefaultcenterpage=1&amp;parentnodeid=25081cc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9180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r="-1854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c0e752fee.bracket?vbadefaultcenterpage=1&amp;parentnodeid=25081cce3&amp;color=0,0,0&amp;vbapositionanswer=10&amp;vbahtmlprocessed=1&amp;bbb=1"/>
          <p:cNvSpPr/>
          <p:nvPr/>
        </p:nvSpPr>
        <p:spPr>
          <a:xfrm>
            <a:off x="6911975" y="2903456"/>
            <a:ext cx="6445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c0e752fee.choices?vbadefaultcenterpage=1&amp;parentnodeid=25081cce3&amp;color=0,0,0&amp;vbahtmlprocessed=1&amp;bbb=1"/>
              <p:cNvSpPr/>
              <p:nvPr/>
            </p:nvSpPr>
            <p:spPr>
              <a:xfrm>
                <a:off x="502920" y="3344654"/>
                <a:ext cx="11183112" cy="1435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∈[−2,2]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c0e752fee.choices?vbadefaultcenterpage=1&amp;parentnodeid=25081cc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4654"/>
                <a:ext cx="11183112" cy="1435100"/>
              </a:xfrm>
              <a:prstGeom prst="rect">
                <a:avLst/>
              </a:prstGeom>
              <a:blipFill>
                <a:blip r:embed="rId4"/>
                <a:stretch>
                  <a:fillRect l="-1690" b="-59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c0e752fee?vbadefaultcenterpage=1&amp;parentnodeid=25081cce3&amp;color=0,0,0&amp;vbahtmlprocessed=1&amp;bbb=1&amp;hasbroken=1"/>
              <p:cNvSpPr/>
              <p:nvPr/>
            </p:nvSpPr>
            <p:spPr>
              <a:xfrm>
                <a:off x="502920" y="857232"/>
                <a:ext cx="11183112" cy="5384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=16−4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+36+5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时取等号，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c0e752fee?vbadefaultcenterpage=1&amp;parentnodeid=25081cc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7232"/>
                <a:ext cx="11183112" cy="5384800"/>
              </a:xfrm>
              <a:prstGeom prst="rect">
                <a:avLst/>
              </a:prstGeom>
              <a:blipFill>
                <a:blip r:embed="rId3"/>
                <a:stretch>
                  <a:fillRect l="-1690" b="-6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c0e752fee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B902F1BF-EEA0-29AE-06DC-0A54EE28C94E}"/>
                  </a:ext>
                </a:extLst>
              </p:cNvPr>
              <p:cNvSpPr/>
              <p:nvPr/>
            </p:nvSpPr>
            <p:spPr>
              <a:xfrm>
                <a:off x="502920" y="2198669"/>
                <a:ext cx="11183112" cy="251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∈[−2,2]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+1+1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c0e752fee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B902F1BF-EEA0-29AE-06DC-0A54EE28C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8669"/>
                <a:ext cx="11183112" cy="2514600"/>
              </a:xfrm>
              <a:prstGeom prst="rect">
                <a:avLst/>
              </a:prstGeom>
              <a:blipFill>
                <a:blip r:embed="rId2"/>
                <a:stretch>
                  <a:fillRect l="-1690" b="-41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6557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2f979f41b?vbadefaultcenterpage=1&amp;parentnodeid=25081cce3&amp;color=0,0,0&amp;vbahtmlprocessed=1&amp;bbb=1&amp;hasbroken=1"/>
              <p:cNvSpPr/>
              <p:nvPr/>
            </p:nvSpPr>
            <p:spPr>
              <a:xfrm>
                <a:off x="502920" y="2607102"/>
                <a:ext cx="11183112" cy="1943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0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（2024·开封模拟）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2−3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,满足对任意的实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2f979f41b?vbadefaultcenterpage=1&amp;parentnodeid=25081cc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7102"/>
                <a:ext cx="11183112" cy="1943100"/>
              </a:xfrm>
              <a:prstGeom prst="rect">
                <a:avLst/>
              </a:prstGeom>
              <a:blipFill>
                <a:blip r:embed="rId3"/>
                <a:stretch>
                  <a:fillRect l="-1690" r="-654" b="-31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2f979f41b.blank?vbadefaultcenterpage=1&amp;parentnodeid=25081cce3&amp;color=0,0,0&amp;vbapositionanswer=11&amp;vbahtmlprocessed=1&amp;bbb=1&amp;rh=43.2"/>
              <p:cNvSpPr/>
              <p:nvPr/>
            </p:nvSpPr>
            <p:spPr>
              <a:xfrm>
                <a:off x="9715437" y="3846367"/>
                <a:ext cx="741363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2f979f41b.blank?vbadefaultcenterpage=1&amp;parentnodeid=25081cce3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37" y="3846367"/>
                <a:ext cx="741363" cy="510286"/>
              </a:xfrm>
              <a:prstGeom prst="rect">
                <a:avLst/>
              </a:prstGeom>
              <a:blipFill>
                <a:blip r:embed="rId4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1#2f979f41b?vbadefaultcenterpage=1&amp;parentnodeid=25081cce3&amp;color=0,0,0&amp;vbahtmlprocessed=1&amp;bbb=1"/>
              <p:cNvSpPr/>
              <p:nvPr/>
            </p:nvSpPr>
            <p:spPr>
              <a:xfrm>
                <a:off x="502920" y="1175525"/>
                <a:ext cx="11183112" cy="4521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</a:t>
                </a:r>
                <a:r>
                  <a:rPr lang="en-US" altLang="zh-CN" sz="2400" b="1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析</a:t>
                </a:r>
                <a:r>
                  <a:rPr lang="en-US" altLang="zh-CN" sz="2400" b="1" i="0" spc="-10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因为对任意的实数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</a:t>
                </a:r>
                <a:r>
                  <a:rPr lang="en-US" altLang="zh-CN" sz="2400" b="0" i="0" spc="-10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，所以对任意的实数</a:t>
                </a:r>
              </a:p>
              <a:p>
                <a:pPr algn="l"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，要使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为减函数，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1#2f979f41b?vbadefaultcenterpage=1&amp;parentnodeid=25081cce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5525"/>
                <a:ext cx="11183112" cy="4521200"/>
              </a:xfrm>
              <a:prstGeom prst="rect">
                <a:avLst/>
              </a:prstGeom>
              <a:blipFill>
                <a:blip r:embed="rId3"/>
                <a:stretch>
                  <a:fillRect l="-1690" r="-927" b="-25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1#2f979f41b?vbadefaultcenterpage=1&amp;parentnodeid=25081cce3&amp;color=0,0,0&amp;vbahtmlprocessed=1&amp;bbb=1">
                <a:extLst>
                  <a:ext uri="{FF2B5EF4-FFF2-40B4-BE49-F238E27FC236}">
                    <a16:creationId xmlns:a16="http://schemas.microsoft.com/office/drawing/2014/main" id="{EB1FBD5D-88F3-94F4-A1E1-421DED94C589}"/>
                  </a:ext>
                </a:extLst>
              </p:cNvPr>
              <p:cNvSpPr/>
              <p:nvPr/>
            </p:nvSpPr>
            <p:spPr>
              <a:xfrm>
                <a:off x="502920" y="2302968"/>
                <a:ext cx="11183112" cy="25264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1#2f979f41b?vbadefaultcenterpage=1&amp;parentnodeid=25081cce3&amp;color=0,0,0&amp;vbahtmlprocessed=1&amp;bbb=1">
                <a:extLst>
                  <a:ext uri="{FF2B5EF4-FFF2-40B4-BE49-F238E27FC236}">
                    <a16:creationId xmlns:a16="http://schemas.microsoft.com/office/drawing/2014/main" id="{EB1FBD5D-88F3-94F4-A1E1-421DED94C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02968"/>
                <a:ext cx="11183112" cy="2526475"/>
              </a:xfrm>
              <a:prstGeom prst="rect">
                <a:avLst/>
              </a:prstGeom>
              <a:blipFill>
                <a:blip r:embed="rId2"/>
                <a:stretch>
                  <a:fillRect b="-41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27177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e78a1b39d?vbadefaultcenterpage=1&amp;parentnodeid=25081cce3&amp;color=0,0,0&amp;vbahtmlprocessed=1&amp;bbb=1&amp;hasbroken=1"/>
              <p:cNvSpPr/>
              <p:nvPr/>
            </p:nvSpPr>
            <p:spPr>
              <a:xfrm>
                <a:off x="502920" y="2370818"/>
                <a:ext cx="11183112" cy="2201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（2024·蚌埠模拟）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上的奇函数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e78a1b39d?vbadefaultcenterpage=1&amp;parentnodeid=25081cc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0818"/>
                <a:ext cx="11183112" cy="2201799"/>
              </a:xfrm>
              <a:prstGeom prst="rect">
                <a:avLst/>
              </a:prstGeom>
              <a:blipFill>
                <a:blip r:embed="rId3"/>
                <a:stretch>
                  <a:fillRect l="-1690" r="-818" b="-83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e78a1b39d.blank?vbadefaultcenterpage=1&amp;parentnodeid=25081cce3&amp;color=0,0,0&amp;vbapositionanswer=12&amp;vbahtmlprocessed=1&amp;bbb=1"/>
              <p:cNvSpPr/>
              <p:nvPr/>
            </p:nvSpPr>
            <p:spPr>
              <a:xfrm>
                <a:off x="1682623" y="3517564"/>
                <a:ext cx="1457452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e78a1b39d.blank?vbadefaultcenterpage=1&amp;parentnodeid=25081cce3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23" y="3517564"/>
                <a:ext cx="1457452" cy="353441"/>
              </a:xfrm>
              <a:prstGeom prst="rect">
                <a:avLst/>
              </a:prstGeom>
              <a:blipFill>
                <a:blip r:embed="rId4"/>
                <a:stretch>
                  <a:fillRect l="-2092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e78a1b39d.blank?vbadefaultcenterpage=1&amp;parentnodeid=25081cce3&amp;color=0,0,0&amp;vbapositionanswer=13&amp;vbahtmlprocessed=1&amp;bbb=1&amp;rh=48.6"/>
              <p:cNvSpPr/>
              <p:nvPr/>
            </p:nvSpPr>
            <p:spPr>
              <a:xfrm>
                <a:off x="2153920" y="3988099"/>
                <a:ext cx="830263" cy="5109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e78a1b39d.blank?vbadefaultcenterpage=1&amp;parentnodeid=25081cce3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920" y="3988099"/>
                <a:ext cx="830263" cy="510921"/>
              </a:xfrm>
              <a:prstGeom prst="rect">
                <a:avLst/>
              </a:prstGeom>
              <a:blipFill>
                <a:blip r:embed="rId5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e78a1b39d?vbadefaultcenterpage=1&amp;parentnodeid=25081cce3&amp;color=0,0,0&amp;vbahtmlprocessed=1&amp;bbb=1&amp;hasbroken=1"/>
              <p:cNvSpPr/>
              <p:nvPr/>
            </p:nvSpPr>
            <p:spPr>
              <a:xfrm>
                <a:off x="502920" y="829069"/>
                <a:ext cx="11183112" cy="502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−2≥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，根据对称性可知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的周期为4，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e78a1b39d?vbadefaultcenterpage=1&amp;parentnodeid=25081cce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9069"/>
                <a:ext cx="11183112" cy="5029200"/>
              </a:xfrm>
              <a:prstGeom prst="rect">
                <a:avLst/>
              </a:prstGeom>
              <a:blipFill>
                <a:blip r:embed="rId3"/>
                <a:stretch>
                  <a:fillRect l="-1690" b="-24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e78a1b39d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F86684BC-5B20-EF17-372D-D1E308B772F4}"/>
                  </a:ext>
                </a:extLst>
              </p:cNvPr>
              <p:cNvSpPr/>
              <p:nvPr/>
            </p:nvSpPr>
            <p:spPr>
              <a:xfrm>
                <a:off x="502920" y="798399"/>
                <a:ext cx="11183112" cy="5511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Z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，且开口向下.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]⊆[−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]⊆[−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e78a1b39d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F86684BC-5B20-EF17-372D-D1E308B77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8399"/>
                <a:ext cx="11183112" cy="5511800"/>
              </a:xfrm>
              <a:prstGeom prst="rect">
                <a:avLst/>
              </a:prstGeom>
              <a:blipFill>
                <a:blip r:embed="rId2"/>
                <a:stretch>
                  <a:fillRect l="-55" r="-1363" b="-6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35530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e78a1b39d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D05C617C-871C-55A4-3E43-69663D2BA0EC}"/>
                  </a:ext>
                </a:extLst>
              </p:cNvPr>
              <p:cNvSpPr/>
              <p:nvPr/>
            </p:nvSpPr>
            <p:spPr>
              <a:xfrm>
                <a:off x="502920" y="2416696"/>
                <a:ext cx="11183112" cy="22858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]⊆[−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]⊆[−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，无解.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e78a1b39d?vbadefaultcenterpage=1&amp;parentnodeid=25081cce3&amp;color=0,0,0&amp;vbahtmlprocessed=1&amp;bbb=1&amp;hasbroken=1">
                <a:extLst>
                  <a:ext uri="{FF2B5EF4-FFF2-40B4-BE49-F238E27FC236}">
                    <a16:creationId xmlns:a16="http://schemas.microsoft.com/office/drawing/2014/main" id="{D05C617C-871C-55A4-3E43-69663D2BA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6696"/>
                <a:ext cx="11183112" cy="2285810"/>
              </a:xfrm>
              <a:prstGeom prst="rect">
                <a:avLst/>
              </a:prstGeom>
              <a:blipFill>
                <a:blip r:embed="rId2"/>
                <a:stretch>
                  <a:fillRect b="-45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9176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8cee0605c.fixed?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基础课09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幂函数与二次函数</a:t>
            </a:r>
            <a:endParaRPr lang="en-US" altLang="zh-CN" sz="4000" dirty="0"/>
          </a:p>
        </p:txBody>
      </p:sp>
      <p:pic>
        <p:nvPicPr>
          <p:cNvPr id="3" name="C_0#8cee0605c?linknodeid=acd8ff8dc&amp;catalogrefid=acd8ff8dc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8cee0605c?linknodeid=acd8ff8dc&amp;catalogrefid=acd8ff8dc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8cee0605c?linknodeid=25081cce3&amp;catalogrefid=25081cce3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8cee0605c?linknodeid=25081cce3&amp;catalogrefid=25081cce3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8cee0605c?linknodeid=5c21c3f4d&amp;catalogrefid=5c21c3f4d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8cee0605c?linknodeid=5c21c3f4d&amp;catalogrefid=5c21c3f4d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8cee0605c?linknodeid=a25fced43&amp;catalogrefid=a25fced43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8cee0605c?linknodeid=a25fced43&amp;catalogrefid=a25fced43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8cee0605c?linknodeid=acd8ff8dc&amp;catalogrefid=acd8ff8d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8cee0605c?linknodeid=acd8ff8dc&amp;catalogrefid=acd8ff8d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8cee0605c?linknodeid=25081cce3&amp;catalogrefid=25081cce3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8cee0605c?linknodeid=25081cce3&amp;catalogrefid=25081cce3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8cee0605c?linknodeid=5c21c3f4d&amp;catalogrefid=5c21c3f4d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8cee0605c?linknodeid=5c21c3f4d&amp;catalogrefid=5c21c3f4d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8cee0605c?linknodeid=a25fced43&amp;catalogrefid=a25fced43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8cee0605c?linknodeid=a25fced43&amp;catalogrefid=a25fced43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c21c3f4d?vbadefaultcenterpage=1&amp;parentnodeid=a75a40d9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233a66e42?vbadefaultcenterpage=1&amp;parentnodeid=5c21c3f4d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（2024·石家庄月考</a:t>
                </a:r>
                <a:r>
                  <a:rPr lang="en-US" altLang="zh-CN" sz="2400" b="0" i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的最小值为0，则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233a66e42?vbadefaultcenterpage=1&amp;parentnodeid=5c21c3f4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233a66e42.blank?vbadefaultcenterpage=1&amp;parentnodeid=5c21c3f4d&amp;color=0,0,0&amp;vbapositionanswer=14&amp;vbahtmlprocessed=1&amp;bbb=1"/>
              <p:cNvSpPr/>
              <p:nvPr/>
            </p:nvSpPr>
            <p:spPr>
              <a:xfrm>
                <a:off x="541020" y="2650522"/>
                <a:ext cx="692277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233a66e42.blank?vbadefaultcenterpage=1&amp;parentnodeid=5c21c3f4d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" y="2650522"/>
                <a:ext cx="692277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233a66e42?vbadefaultcenterpage=1&amp;parentnodeid=5c21c3f4d&amp;color=0,0,0&amp;vbahtmlprocessed=1&amp;bbb=1&amp;hasbroken=1"/>
              <p:cNvSpPr/>
              <p:nvPr/>
            </p:nvSpPr>
            <p:spPr>
              <a:xfrm>
                <a:off x="502920" y="1555128"/>
                <a:ext cx="11183112" cy="4025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，不等式两边同时除以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图象的对称轴方程为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233a66e42?vbadefaultcenterpage=1&amp;parentnodeid=5c21c3f4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5128"/>
                <a:ext cx="11183112" cy="4025900"/>
              </a:xfrm>
              <a:prstGeom prst="rect">
                <a:avLst/>
              </a:prstGeom>
              <a:blipFill>
                <a:blip r:embed="rId3"/>
                <a:stretch>
                  <a:fillRect l="-1690" r="-1363" b="-9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233a66e42?vbadefaultcenterpage=1&amp;parentnodeid=5c21c3f4d&amp;color=0,0,0&amp;vbahtmlprocessed=1&amp;bbb=1&amp;hasbroken=1">
                <a:extLst>
                  <a:ext uri="{FF2B5EF4-FFF2-40B4-BE49-F238E27FC236}">
                    <a16:creationId xmlns:a16="http://schemas.microsoft.com/office/drawing/2014/main" id="{6CAC758F-2119-2242-3AA4-4FBFFE369437}"/>
                  </a:ext>
                </a:extLst>
              </p:cNvPr>
              <p:cNvSpPr/>
              <p:nvPr/>
            </p:nvSpPr>
            <p:spPr>
              <a:xfrm>
                <a:off x="502920" y="1891075"/>
                <a:ext cx="11183112" cy="3106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=8−6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，不符合题意；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233a66e42?vbadefaultcenterpage=1&amp;parentnodeid=5c21c3f4d&amp;color=0,0,0&amp;vbahtmlprocessed=1&amp;bbb=1&amp;hasbroken=1">
                <a:extLst>
                  <a:ext uri="{FF2B5EF4-FFF2-40B4-BE49-F238E27FC236}">
                    <a16:creationId xmlns:a16="http://schemas.microsoft.com/office/drawing/2014/main" id="{6CAC758F-2119-2242-3AA4-4FBFFE369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1075"/>
                <a:ext cx="11183112" cy="3106928"/>
              </a:xfrm>
              <a:prstGeom prst="rect">
                <a:avLst/>
              </a:prstGeom>
              <a:blipFill>
                <a:blip r:embed="rId2"/>
                <a:stretch>
                  <a:fillRect l="-1690" b="-58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18833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1_1#eb0a0426d?vbadefaultcenterpage=1&amp;parentnodeid=5c21c3f4d&amp;color=0,0,0&amp;vbahtmlprocessed=1&amp;bbb=1&amp;hasbroken=1"/>
              <p:cNvSpPr/>
              <p:nvPr/>
            </p:nvSpPr>
            <p:spPr>
              <a:xfrm>
                <a:off x="502920" y="123127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（2024·上海模拟）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≤9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1_1#eb0a0426d?vbadefaultcenterpage=1&amp;parentnodeid=5c21c3f4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127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799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2_1#eb0a0426d.blank?vbadefaultcenterpage=1&amp;parentnodeid=5c21c3f4d&amp;color=0,0,0&amp;vbapositionanswer=15&amp;vbahtmlprocessed=1&amp;bbb=1"/>
              <p:cNvSpPr/>
              <p:nvPr/>
            </p:nvSpPr>
            <p:spPr>
              <a:xfrm>
                <a:off x="3899154" y="1853895"/>
                <a:ext cx="766763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[2,7]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2_1#eb0a0426d.blank?vbadefaultcenterpage=1&amp;parentnodeid=5c21c3f4d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154" y="1853895"/>
                <a:ext cx="766763" cy="353949"/>
              </a:xfrm>
              <a:prstGeom prst="rect">
                <a:avLst/>
              </a:prstGeom>
              <a:blipFill>
                <a:blip r:embed="rId4"/>
                <a:stretch>
                  <a:fillRect l="-8800" r="-9600" b="-413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3_1#eb0a0426d?vbadefaultcenterpage=1&amp;parentnodeid=5c21c3f4d&amp;color=0,0,0&amp;vbahtmlprocessed=1&amp;bbb=1"/>
              <p:cNvSpPr/>
              <p:nvPr/>
            </p:nvSpPr>
            <p:spPr>
              <a:xfrm>
                <a:off x="502920" y="2271916"/>
                <a:ext cx="11183112" cy="3611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≤9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&amp;1≤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≤9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∈[0,1]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∈[2,7]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[2,7]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3_1#eb0a0426d?vbadefaultcenterpage=1&amp;parentnodeid=5c21c3f4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1916"/>
                <a:ext cx="11183112" cy="3611499"/>
              </a:xfrm>
              <a:prstGeom prst="rect">
                <a:avLst/>
              </a:prstGeom>
              <a:blipFill>
                <a:blip r:embed="rId5"/>
                <a:stretch>
                  <a:fillRect l="-1690" b="-50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25fced43?vbadefaultcenterpage=1&amp;parentnodeid=a75a40d9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9c7a8515e?vbadefaultcenterpage=1&amp;parentnodeid=a25fced43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（2024·鞍山模拟）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进行适当变换后得到的方程为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，则二次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9c7a8515e?vbadefaultcenterpage=1&amp;parentnodeid=a25fced4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63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9c7a8515e.blank?vbadefaultcenterpage=1&amp;parentnodeid=a25fced43&amp;color=0,0,0&amp;vbapositionanswer=16&amp;vbahtmlprocessed=1&amp;bbb=1&amp;rh=40.67"/>
              <p:cNvSpPr/>
              <p:nvPr/>
            </p:nvSpPr>
            <p:spPr>
              <a:xfrm>
                <a:off x="5744147" y="1973739"/>
                <a:ext cx="1100138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9c7a8515e.blank?vbadefaultcenterpage=1&amp;parentnodeid=a25fced43&amp;color=0,0,0&amp;vbapositionanswer=16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147" y="1973739"/>
                <a:ext cx="1100138" cy="510096"/>
              </a:xfrm>
              <a:prstGeom prst="rect">
                <a:avLst/>
              </a:prstGeom>
              <a:blipFill>
                <a:blip r:embed="rId5"/>
                <a:stretch>
                  <a:fillRect t="-6024" b="-216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6_1#9c7a8515e?vbadefaultcenterpage=1&amp;parentnodeid=a25fced43&amp;color=0,0,0&amp;vbahtmlprocessed=1&amp;bbb=1"/>
              <p:cNvSpPr/>
              <p:nvPr/>
            </p:nvSpPr>
            <p:spPr>
              <a:xfrm>
                <a:off x="502920" y="2564162"/>
                <a:ext cx="11183112" cy="335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两边同时取对数，得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𝑏𝑥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进行线性变换后得到的方程为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其图象开口向上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6_1#9c7a8515e?vbadefaultcenterpage=1&amp;parentnodeid=a25fced4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4162"/>
                <a:ext cx="11183112" cy="3352800"/>
              </a:xfrm>
              <a:prstGeom prst="rect">
                <a:avLst/>
              </a:prstGeom>
              <a:blipFill>
                <a:blip r:embed="rId6"/>
                <a:stretch>
                  <a:fillRect l="-1690" b="-30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46796d637?segpoint=1&amp;vbadefaultcenterpage=1&amp;parentnodeid=a25fced43&amp;color=0,0,0&amp;vbahtmlprocessed=1&amp;bbb=1"/>
              <p:cNvSpPr/>
              <p:nvPr/>
            </p:nvSpPr>
            <p:spPr>
              <a:xfrm>
                <a:off x="502920" y="1523188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（2024·上饶月考）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46796d637?segpoint=1&amp;vbadefaultcenterpage=1&amp;parentnodeid=a25fced4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3188"/>
                <a:ext cx="11183112" cy="478028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46796d637?segpoint=1&amp;vbadefaultcenterpage=1&amp;parentnodeid=a25fced43&amp;color=0,0,0&amp;vbahtmlprocessed=1&amp;bbb=1"/>
              <p:cNvSpPr/>
              <p:nvPr/>
            </p:nvSpPr>
            <p:spPr>
              <a:xfrm>
                <a:off x="502920" y="2063509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46796d637?segpoint=1&amp;vbadefaultcenterpage=1&amp;parentnodeid=a25fced4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3509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46796d637?segpoint=1&amp;vbadefaultcenterpage=1&amp;parentnodeid=a25fced43&amp;color=0,0,0&amp;vbahtmlprocessed=1&amp;bbb=1"/>
              <p:cNvSpPr/>
              <p:nvPr/>
            </p:nvSpPr>
            <p:spPr>
              <a:xfrm>
                <a:off x="502920" y="2598179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上不是单调函数，求实数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46796d637?segpoint=1&amp;vbadefaultcenterpage=1&amp;parentnodeid=a25fced4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8179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8_1#46796d637?vbadefaultcenterpage=1&amp;parentnodeid=a25fced43&amp;color=0,0,0&amp;vbahtmlprocessed=1&amp;bbb=1&amp;hasbroken=1"/>
              <p:cNvSpPr/>
              <p:nvPr/>
            </p:nvSpPr>
            <p:spPr>
              <a:xfrm>
                <a:off x="502920" y="3076906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（1）由题意得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+7=1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,其图象的对称轴是直线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上不是单调函数,则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8_1#46796d637?vbadefaultcenterpage=1&amp;parentnodeid=a25fced4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6906"/>
                <a:ext cx="11183112" cy="2235200"/>
              </a:xfrm>
              <a:prstGeom prst="rect">
                <a:avLst/>
              </a:prstGeom>
              <a:blipFill>
                <a:blip r:embed="rId6"/>
                <a:stretch>
                  <a:fillRect l="-1690" b="-49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75a40d98.fixed?segpoint=1&amp;vbadefaultcenterpage=1&amp;parentnodeid=8cee0605c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a75a40d98.fixed?vbadefaultcenterpage=1&amp;parentnodeid=8cee0605c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acd8ff8dc?vbadefaultcenterpage=1&amp;parentnodeid=a75a40d9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8ae5a33c8?vbadefaultcenterpage=1&amp;parentnodeid=acd8ff8dc&amp;color=0,0,0&amp;vbahtmlprocessed=1&amp;bbb=1&amp;hasbroken=1"/>
              <p:cNvSpPr/>
              <p:nvPr/>
            </p:nvSpPr>
            <p:spPr>
              <a:xfrm>
                <a:off x="502920" y="21293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（2024·吉林模拟）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上是增函数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8ae5a33c8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927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8ae5a33c8.bracket?vbadefaultcenterpage=1&amp;parentnodeid=acd8ff8dc&amp;color=0,0,0&amp;vbapositionanswer=1&amp;vbahtmlprocessed=1"/>
          <p:cNvSpPr/>
          <p:nvPr/>
        </p:nvSpPr>
        <p:spPr>
          <a:xfrm>
            <a:off x="769620" y="26767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6" name="QC_5_BD.3_1#8ae5a33c8.choices?vbadefaultcenterpage=1&amp;parentnodeid=acd8ff8dc&amp;color=0,0,0&amp;vbahtmlprocessed=1&amp;bbb=1"/>
          <p:cNvSpPr/>
          <p:nvPr/>
        </p:nvSpPr>
        <p:spPr>
          <a:xfrm>
            <a:off x="502920" y="323211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_1#8ae5a33c8?vbadefaultcenterpage=1&amp;parentnodeid=acd8ff8dc&amp;color=0,0,0&amp;vbahtmlprocessed=1&amp;bbb=1&amp;hasbroken=1"/>
              <p:cNvSpPr/>
              <p:nvPr/>
            </p:nvSpPr>
            <p:spPr>
              <a:xfrm>
                <a:off x="502920" y="2097101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上是增函数，故充分性成立；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上是增函数，故必要性不成立.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上是增函数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_1#8ae5a33c8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7101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r="-654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ebc573eba?vbadefaultcenterpage=1&amp;parentnodeid=acd8ff8dc&amp;color=0,0,0&amp;vbahtmlprocessed=1&amp;bbb=1&amp;hasbroken=1"/>
              <p:cNvSpPr/>
              <p:nvPr/>
            </p:nvSpPr>
            <p:spPr>
              <a:xfrm>
                <a:off x="502920" y="145267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（2024·济南模拟）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下列不等式成立的是(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ebc573eba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267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036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ebc573eba.bracket?vbadefaultcenterpage=1&amp;parentnodeid=acd8ff8dc&amp;color=0,0,0&amp;vbapositionanswer=2&amp;vbahtmlprocessed=1"/>
          <p:cNvSpPr/>
          <p:nvPr/>
        </p:nvSpPr>
        <p:spPr>
          <a:xfrm>
            <a:off x="3525520" y="200004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ebc573eba.choices?vbadefaultcenterpage=1&amp;parentnodeid=acd8ff8dc&amp;color=0,0,0&amp;vbahtmlprocessed=1&amp;bbb=1"/>
              <p:cNvSpPr/>
              <p:nvPr/>
            </p:nvSpPr>
            <p:spPr>
              <a:xfrm>
                <a:off x="502920" y="2493309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ebc573eba.choices?vbadefaultcenterpage=1&amp;parentnodeid=acd8ff8d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3309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90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ebc573eba?vbadefaultcenterpage=1&amp;parentnodeid=acd8ff8dc&amp;color=0,0,0&amp;vbahtmlprocessed=1&amp;bbb=1&amp;hasbroken=1"/>
              <p:cNvSpPr/>
              <p:nvPr/>
            </p:nvSpPr>
            <p:spPr>
              <a:xfrm>
                <a:off x="502920" y="3520739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图象的对称轴为直线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ebc573eba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0739"/>
                <a:ext cx="11183112" cy="2150999"/>
              </a:xfrm>
              <a:prstGeom prst="rect">
                <a:avLst/>
              </a:prstGeom>
              <a:blipFill>
                <a:blip r:embed="rId5"/>
                <a:stretch>
                  <a:fillRect l="-1690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db6d362d7?vbadefaultcenterpage=1&amp;parentnodeid=acd8ff8dc&amp;color=0,0,0&amp;vbahtmlprocessed=1&amp;bbb=1&amp;hasbroken=1"/>
              <p:cNvSpPr/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（2024·成都模拟）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db6d362d7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436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db6d362d7.bracket?vbadefaultcenterpage=1&amp;parentnodeid=acd8ff8dc&amp;color=0,0,0&amp;vbapositionanswer=3&amp;vbahtmlprocessed=1"/>
          <p:cNvSpPr/>
          <p:nvPr/>
        </p:nvSpPr>
        <p:spPr>
          <a:xfrm>
            <a:off x="3208020" y="13033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db6d362d7.choices?vbadefaultcenterpage=1&amp;parentnodeid=acd8ff8dc&amp;color=0,0,0&amp;vbahtmlprocessed=1&amp;bbb=1"/>
              <p:cNvSpPr/>
              <p:nvPr/>
            </p:nvSpPr>
            <p:spPr>
              <a:xfrm>
                <a:off x="502920" y="185258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119503" algn="l"/>
                    <a:tab pos="5204206" algn="l"/>
                    <a:tab pos="82889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是减函数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db6d362d7.choices?vbadefaultcenterpage=1&amp;parentnodeid=acd8ff8d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2580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db6d362d7?vbadefaultcenterpage=1&amp;parentnodeid=acd8ff8dc&amp;color=0,0,0&amp;vbahtmlprocessed=1&amp;bbb=1&amp;hasbroken=1"/>
              <p:cNvSpPr/>
              <p:nvPr/>
            </p:nvSpPr>
            <p:spPr>
              <a:xfrm>
                <a:off x="502920" y="2331307"/>
                <a:ext cx="11183112" cy="382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为幂函数，所以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上单调递增，不满足题意，排除A.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上单调递减，满足题意.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上单调递减，但不是减函数，排除B.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的定义域关于原点对称，且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是奇函数，不是偶函数，故C正确，D错误.故选C.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db6d362d7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1307"/>
                <a:ext cx="11183112" cy="3827399"/>
              </a:xfrm>
              <a:prstGeom prst="rect">
                <a:avLst/>
              </a:prstGeom>
              <a:blipFill>
                <a:blip r:embed="rId5"/>
                <a:stretch>
                  <a:fillRect l="-1690" b="-49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4e3ab2105?vbadefaultcenterpage=1&amp;parentnodeid=acd8ff8dc&amp;color=0,0,0&amp;vbahtmlprocessed=1&amp;bbb=1&amp;hasbroken=1"/>
              <p:cNvSpPr/>
              <p:nvPr/>
            </p:nvSpPr>
            <p:spPr>
              <a:xfrm>
                <a:off x="502920" y="896951"/>
                <a:ext cx="11183112" cy="1655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0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（2024·新疆模拟）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4e3ab2105?vbadefaultcenterpage=1&amp;parentnodeid=acd8ff8d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6951"/>
                <a:ext cx="11183112" cy="1655699"/>
              </a:xfrm>
              <a:prstGeom prst="rect">
                <a:avLst/>
              </a:prstGeom>
              <a:blipFill>
                <a:blip r:embed="rId3"/>
                <a:stretch>
                  <a:fillRect l="-1690" r="-436" b="-110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4e3ab2105.bracket?vbadefaultcenterpage=1&amp;parentnodeid=acd8ff8dc&amp;color=0,0,0&amp;vbapositionanswer=4&amp;vbahtmlprocessed=1"/>
          <p:cNvSpPr/>
          <p:nvPr/>
        </p:nvSpPr>
        <p:spPr>
          <a:xfrm>
            <a:off x="1696720" y="2176349"/>
            <a:ext cx="423863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5_1#4e3ab2105.choices?vbadefaultcenterpage=1&amp;parentnodeid=acd8ff8dc&amp;color=0,0,0&amp;vbahtmlprocessed=1&amp;bbb=1"/>
          <p:cNvSpPr/>
          <p:nvPr/>
        </p:nvSpPr>
        <p:spPr>
          <a:xfrm>
            <a:off x="502920" y="2558619"/>
            <a:ext cx="11183112" cy="36666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46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73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81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  <a:p>
            <a:pPr latinLnBrk="1">
              <a:lnSpc>
                <a:spcPts val="16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81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90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pic>
        <p:nvPicPr>
          <p:cNvPr id="5" name="QC_5_BD.15_1#4e3ab2105.choice_image?vbadefaultcenterpage=1&amp;parentnodeid=acd8ff8dc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674" y="2652345"/>
            <a:ext cx="1627632" cy="166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15_1#4e3ab2105.choice_image?vbadefaultcenterpage=1&amp;parentnodeid=acd8ff8dc&amp;color=0,0,0&amp;inlineimagemarkindex=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1256" y="2560905"/>
            <a:ext cx="1810512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15_1#4e3ab2105.choice_image?vbadefaultcenterpage=1&amp;parentnodeid=acd8ff8dc&amp;color=0,0,0&amp;inlineimagemarkindex=3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352" y="4515086"/>
            <a:ext cx="1600200" cy="16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15_1#4e3ab2105.choice_image?vbadefaultcenterpage=1&amp;parentnodeid=acd8ff8dc&amp;color=0,0,0&amp;inlineimagemarkindex=4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2434" y="4423646"/>
            <a:ext cx="1783080" cy="181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338</Words>
  <Application>Microsoft Office PowerPoint</Application>
  <PresentationFormat>宽屏</PresentationFormat>
  <Paragraphs>232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2024-01-24T05:39:53Z</dcterms:created>
  <dcterms:modified xsi:type="dcterms:W3CDTF">2024-02-02T01:02:57Z</dcterms:modified>
  <cp:category/>
  <cp:contentStatus/>
</cp:coreProperties>
</file>