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81" r:id="rId24"/>
    <p:sldId id="278" r:id="rId25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8447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01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40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38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456a3cc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基础课10 指数与对数的运算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A780818A-13CF-4EE0-B017-8ECB08303926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26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918B0082-B82E-461E-8A95-31E5C2B97B8C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456a3cc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基础课10 指数与对数的运算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AB167643-2625-4F91-AAF3-968E3EF08D9D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e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5.e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8.xml"/><Relationship Id="rId5" Type="http://schemas.openxmlformats.org/officeDocument/2006/relationships/slide" Target="slide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4d459c1a5?vbadefaultcenterpage=1&amp;parentnodeid=e1aa73ffe&amp;color=0,0,0&amp;vbahtmlprocessed=1&amp;bbb=1&amp;hasbroken=1"/>
              <p:cNvSpPr/>
              <p:nvPr/>
            </p:nvSpPr>
            <p:spPr>
              <a:xfrm>
                <a:off x="502920" y="1008616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4d459c1a5?vbadefaultcenterpage=1&amp;parentnodeid=e1aa73ff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08616"/>
                <a:ext cx="11183112" cy="1261999"/>
              </a:xfrm>
              <a:prstGeom prst="rect">
                <a:avLst/>
              </a:prstGeom>
              <a:blipFill>
                <a:blip r:embed="rId3"/>
                <a:stretch>
                  <a:fillRect l="-1690" b="-1497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4d459c1a5.bracket?vbadefaultcenterpage=1&amp;parentnodeid=e1aa73ffe&amp;color=0,0,0&amp;vbapositionanswer=6&amp;vbahtmlprocessed=1"/>
          <p:cNvSpPr/>
          <p:nvPr/>
        </p:nvSpPr>
        <p:spPr>
          <a:xfrm>
            <a:off x="769620" y="1784586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4d459c1a5.choices?vbadefaultcenterpage=1&amp;parentnodeid=e1aa73ffe&amp;color=0,0,0&amp;vbahtmlprocessed=1&amp;bbb=1"/>
              <p:cNvSpPr/>
              <p:nvPr/>
            </p:nvSpPr>
            <p:spPr>
              <a:xfrm>
                <a:off x="502920" y="2281664"/>
                <a:ext cx="11183112" cy="71062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875153" algn="l"/>
                    <a:tab pos="5699506" algn="l"/>
                    <a:tab pos="85492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C.3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4d459c1a5.choices?vbadefaultcenterpage=1&amp;parentnodeid=e1aa73f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81664"/>
                <a:ext cx="11183112" cy="710629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4d459c1a5?vbadefaultcenterpage=1&amp;parentnodeid=e1aa73ffe&amp;color=0,0,0&amp;vbahtmlprocessed=1&amp;bbb=1&amp;hasbroken=1"/>
              <p:cNvSpPr/>
              <p:nvPr/>
            </p:nvSpPr>
            <p:spPr>
              <a:xfrm>
                <a:off x="502920" y="3003405"/>
                <a:ext cx="11183112" cy="2794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，化简得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由指数函数的值域可得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4d459c1a5?vbadefaultcenterpage=1&amp;parentnodeid=e1aa73ff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03405"/>
                <a:ext cx="11183112" cy="2794000"/>
              </a:xfrm>
              <a:prstGeom prst="rect">
                <a:avLst/>
              </a:prstGeom>
              <a:blipFill>
                <a:blip r:embed="rId5"/>
                <a:stretch>
                  <a:fillRect l="-1690" b="-371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3c0e83374?vbadefaultcenterpage=1&amp;parentnodeid=e1aa73ffe&amp;color=0,0,0&amp;vbahtmlprocessed=1&amp;bbb=1"/>
              <p:cNvSpPr/>
              <p:nvPr/>
            </p:nvSpPr>
            <p:spPr>
              <a:xfrm>
                <a:off x="502920" y="756000"/>
                <a:ext cx="11183112" cy="47593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（2024·大连模拟）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3c0e83374?vbadefaultcenterpage=1&amp;parentnodeid=e1aa73f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475933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3c0e83374.bracket?vbadefaultcenterpage=1&amp;parentnodeid=e1aa73ffe&amp;color=0,0,0&amp;vbapositionanswer=7&amp;vbahtmlprocessed=1"/>
          <p:cNvSpPr/>
          <p:nvPr/>
        </p:nvSpPr>
        <p:spPr>
          <a:xfrm>
            <a:off x="9607487" y="73726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3c0e83374.choices?vbadefaultcenterpage=1&amp;parentnodeid=e1aa73ffe&amp;color=0,0,0&amp;vbahtmlprocessed=1&amp;bbb=1"/>
              <p:cNvSpPr/>
              <p:nvPr/>
            </p:nvSpPr>
            <p:spPr>
              <a:xfrm>
                <a:off x="502920" y="1235615"/>
                <a:ext cx="11183112" cy="70275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000"/>
                  </a:lnSpc>
                  <a:tabLst>
                    <a:tab pos="2837053" algn="l"/>
                    <a:tab pos="5648706" algn="l"/>
                    <a:tab pos="85111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3c0e83374.choices?vbadefaultcenterpage=1&amp;parentnodeid=e1aa73f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35615"/>
                <a:ext cx="11183112" cy="702755"/>
              </a:xfrm>
              <a:prstGeom prst="rect">
                <a:avLst/>
              </a:prstGeom>
              <a:blipFill>
                <a:blip r:embed="rId4"/>
                <a:stretch>
                  <a:fillRect l="-1690" b="-1478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3c0e83374?vbadefaultcenterpage=1&amp;parentnodeid=e1aa73ffe&amp;color=0,0,0&amp;vbahtmlprocessed=1&amp;bbb=1&amp;hasbroken=1"/>
              <p:cNvSpPr/>
              <p:nvPr/>
            </p:nvSpPr>
            <p:spPr>
              <a:xfrm>
                <a:off x="502920" y="1940592"/>
                <a:ext cx="11183112" cy="4470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3c0e83374?vbadefaultcenterpage=1&amp;parentnodeid=e1aa73ff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40592"/>
                <a:ext cx="11183112" cy="4470400"/>
              </a:xfrm>
              <a:prstGeom prst="rect">
                <a:avLst/>
              </a:prstGeom>
              <a:blipFill>
                <a:blip r:embed="rId5"/>
                <a:stretch>
                  <a:fillRect l="-1690" b="-231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2f927af3b?vbadefaultcenterpage=1&amp;parentnodeid=e1aa73ffe&amp;color=0,0,0&amp;vbahtmlprocessed=1&amp;bbb=1&amp;hasbroken=1"/>
              <p:cNvSpPr/>
              <p:nvPr/>
            </p:nvSpPr>
            <p:spPr>
              <a:xfrm>
                <a:off x="502920" y="1219721"/>
                <a:ext cx="11183112" cy="1134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（2024·河南联考）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为奇函数，则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2f927af3b?vbadefaultcenterpage=1&amp;parentnodeid=e1aa73ff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19721"/>
                <a:ext cx="11183112" cy="1134999"/>
              </a:xfrm>
              <a:prstGeom prst="rect">
                <a:avLst/>
              </a:prstGeom>
              <a:blipFill>
                <a:blip r:embed="rId3"/>
                <a:stretch>
                  <a:fillRect l="-1690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2f927af3b.bracket?vbadefaultcenterpage=1&amp;parentnodeid=e1aa73ffe&amp;color=0,0,0&amp;vbapositionanswer=8&amp;vbahtmlprocessed=1"/>
          <p:cNvSpPr/>
          <p:nvPr/>
        </p:nvSpPr>
        <p:spPr>
          <a:xfrm>
            <a:off x="782320" y="1868691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2f927af3b.choices?vbadefaultcenterpage=1&amp;parentnodeid=e1aa73ffe&amp;color=0,0,0&amp;vbahtmlprocessed=1&amp;bbb=1"/>
              <p:cNvSpPr/>
              <p:nvPr/>
            </p:nvSpPr>
            <p:spPr>
              <a:xfrm>
                <a:off x="502920" y="2355038"/>
                <a:ext cx="11183112" cy="56375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900"/>
                  </a:lnSpc>
                  <a:tabLst>
                    <a:tab pos="2141728" algn="l"/>
                    <a:tab pos="5528056" algn="l"/>
                    <a:tab pos="89143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.0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2f927af3b.choices?vbadefaultcenterpage=1&amp;parentnodeid=e1aa73f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55038"/>
                <a:ext cx="11183112" cy="563753"/>
              </a:xfrm>
              <a:prstGeom prst="rect">
                <a:avLst/>
              </a:prstGeom>
              <a:blipFill>
                <a:blip r:embed="rId4"/>
                <a:stretch>
                  <a:fillRect l="-1690" b="-2903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1#2f927af3b?vbadefaultcenterpage=1&amp;parentnodeid=e1aa73ffe&amp;color=0,0,0&amp;vbahtmlprocessed=1&amp;bbb=1&amp;hasbroken=1"/>
              <p:cNvSpPr/>
              <p:nvPr/>
            </p:nvSpPr>
            <p:spPr>
              <a:xfrm>
                <a:off x="502920" y="2921331"/>
                <a:ext cx="11183112" cy="294182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为奇函数，所以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，经检验，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满足题意,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1#2f927af3b?vbadefaultcenterpage=1&amp;parentnodeid=e1aa73ff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21331"/>
                <a:ext cx="11183112" cy="2941828"/>
              </a:xfrm>
              <a:prstGeom prst="rect">
                <a:avLst/>
              </a:prstGeom>
              <a:blipFill>
                <a:blip r:embed="rId5"/>
                <a:stretch>
                  <a:fillRect l="-1690" b="-55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e23f969db?vbadefaultcenterpage=1&amp;parentnodeid=481cd5c1d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ef832e4dd?vbadefaultcenterpage=1&amp;parentnodeid=e23f969db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（2024·湖北联考）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已知正数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ef832e4dd?vbadefaultcenterpage=1&amp;parentnodeid=e23f969d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ef832e4dd.bracket?vbadefaultcenterpage=1&amp;parentnodeid=e23f969db&amp;color=0,0,0&amp;vbapositionanswer=9&amp;vbahtmlprocessed=1&amp;bbb=1"/>
          <p:cNvSpPr/>
          <p:nvPr/>
        </p:nvSpPr>
        <p:spPr>
          <a:xfrm>
            <a:off x="795020" y="2068418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ef832e4dd.choices?vbadefaultcenterpage=1&amp;parentnodeid=e23f969db&amp;color=0,0,0&amp;vbahtmlprocessed=1&amp;bbb=1"/>
              <p:cNvSpPr/>
              <p:nvPr/>
            </p:nvSpPr>
            <p:spPr>
              <a:xfrm>
                <a:off x="502920" y="2561178"/>
                <a:ext cx="11183112" cy="774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633853" algn="l"/>
                    <a:tab pos="5864606" algn="l"/>
                    <a:tab pos="85111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ef832e4dd.choices?vbadefaultcenterpage=1&amp;parentnodeid=e23f969d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178"/>
                <a:ext cx="11183112" cy="774700"/>
              </a:xfrm>
              <a:prstGeom prst="rect">
                <a:avLst/>
              </a:prstGeom>
              <a:blipFill>
                <a:blip r:embed="rId5"/>
                <a:stretch>
                  <a:fillRect l="-1690" b="-866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ef832e4dd?vbadefaultcenterpage=1&amp;parentnodeid=e23f969db&amp;color=0,0,0&amp;vbahtmlprocessed=1&amp;bbb=1&amp;hasbroken=1"/>
              <p:cNvSpPr/>
              <p:nvPr/>
            </p:nvSpPr>
            <p:spPr>
              <a:xfrm>
                <a:off x="502920" y="756000"/>
                <a:ext cx="11183112" cy="5859399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12=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，A正确；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64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64&lt;1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，B正确；</a:t>
                </a:r>
                <a:endParaRPr lang="en-US" altLang="zh-CN" sz="2400" dirty="0"/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</a:p>
              <a:p>
                <a:pPr latinLnBrk="1">
                  <a:lnSpc>
                    <a:spcPts val="5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，D正确；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𝑥𝑦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，C错误.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ef832e4dd?vbadefaultcenterpage=1&amp;parentnodeid=e23f969d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859399"/>
              </a:xfrm>
              <a:prstGeom prst="rect">
                <a:avLst/>
              </a:prstGeom>
              <a:blipFill>
                <a:blip r:embed="rId3"/>
                <a:stretch>
                  <a:fillRect l="-1690" b="-322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37_1#b0cf9bec5?vbadefaultcenterpage=1&amp;parentnodeid=e23f969db&amp;color=0,0,0&amp;vbahtmlprocessed=1&amp;bbb=1"/>
          <p:cNvSpPr/>
          <p:nvPr/>
        </p:nvSpPr>
        <p:spPr>
          <a:xfrm>
            <a:off x="502920" y="900253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10.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（多选题）</a:t>
            </a:r>
            <a:r>
              <a:rPr lang="en-US" altLang="zh-CN" sz="24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（2024·陕西模拟）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下列结论正确的是(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38_1#b0cf9bec5.bracket?vbadefaultcenterpage=1&amp;parentnodeid=e23f969db&amp;color=0,0,0&amp;vbapositionanswer=10&amp;vbahtmlprocessed=1&amp;bbb=1"/>
          <p:cNvSpPr/>
          <p:nvPr/>
        </p:nvSpPr>
        <p:spPr>
          <a:xfrm>
            <a:off x="7716520" y="888823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b0cf9bec5.choices?vbadefaultcenterpage=1&amp;parentnodeid=e23f969db&amp;color=0,0,0&amp;vbahtmlprocessed=1&amp;bbb=1"/>
              <p:cNvSpPr/>
              <p:nvPr/>
            </p:nvSpPr>
            <p:spPr>
              <a:xfrm>
                <a:off x="502920" y="1387170"/>
                <a:ext cx="11183112" cy="10266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b0cf9bec5.choices?vbadefaultcenterpage=1&amp;parentnodeid=e23f969d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87170"/>
                <a:ext cx="11183112" cy="1026605"/>
              </a:xfrm>
              <a:prstGeom prst="rect">
                <a:avLst/>
              </a:prstGeom>
              <a:blipFill>
                <a:blip r:embed="rId3"/>
                <a:stretch>
                  <a:fillRect l="-1690" b="-184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40_1#b0cf9bec5?vbadefaultcenterpage=1&amp;parentnodeid=e23f969db&amp;color=0,0,0&amp;vbahtmlprocessed=1&amp;bbb=1&amp;hasbroken=1"/>
              <p:cNvSpPr/>
              <p:nvPr/>
            </p:nvSpPr>
            <p:spPr>
              <a:xfrm>
                <a:off x="502920" y="2421077"/>
                <a:ext cx="11183112" cy="35393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，A错误；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，B正确；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3×5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2×6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2×6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2×6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，C错误；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10⋅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15&gt;1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40_1#b0cf9bec5?vbadefaultcenterpage=1&amp;parentnodeid=e23f969d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21077"/>
                <a:ext cx="11183112" cy="3539300"/>
              </a:xfrm>
              <a:prstGeom prst="rect">
                <a:avLst/>
              </a:prstGeom>
              <a:blipFill>
                <a:blip r:embed="rId4"/>
                <a:stretch>
                  <a:fillRect l="-1690" b="-51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9473b3da3?vbadefaultcenterpage=1&amp;parentnodeid=e23f969db&amp;color=0,0,0&amp;vbahtmlprocessed=1&amp;bbb=1"/>
              <p:cNvSpPr/>
              <p:nvPr/>
            </p:nvSpPr>
            <p:spPr>
              <a:xfrm>
                <a:off x="502920" y="2939397"/>
                <a:ext cx="11183112" cy="62255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（2024·四川适应性考试）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81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9473b3da3?vbadefaultcenterpage=1&amp;parentnodeid=e23f969d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39397"/>
                <a:ext cx="11183112" cy="622554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9473b3da3.blank?vbadefaultcenterpage=1&amp;parentnodeid=e23f969db&amp;color=0,0,0&amp;vbapositionanswer=11&amp;vbahtmlprocessed=1&amp;bbb=1"/>
              <p:cNvSpPr/>
              <p:nvPr/>
            </p:nvSpPr>
            <p:spPr>
              <a:xfrm>
                <a:off x="8032306" y="3058840"/>
                <a:ext cx="550863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9473b3da3.blank?vbadefaultcenterpage=1&amp;parentnodeid=e23f969db&amp;color=0,0,0&amp;vbapositionanswer=11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06" y="3058840"/>
                <a:ext cx="550863" cy="353441"/>
              </a:xfrm>
              <a:prstGeom prst="rect">
                <a:avLst/>
              </a:prstGeom>
              <a:blipFill>
                <a:blip r:embed="rId4"/>
                <a:stretch>
                  <a:fillRect r="-4444" b="-103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9473b3da3?vbadefaultcenterpage=1&amp;parentnodeid=e23f969db&amp;color=0,0,0&amp;vbahtmlprocessed=1&amp;bbb=1"/>
              <p:cNvSpPr/>
              <p:nvPr/>
            </p:nvSpPr>
            <p:spPr>
              <a:xfrm>
                <a:off x="502920" y="3570841"/>
                <a:ext cx="11183112" cy="62255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81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4×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=3−3−1=−1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9473b3da3?vbadefaultcenterpage=1&amp;parentnodeid=e23f969d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70841"/>
                <a:ext cx="11183112" cy="622554"/>
              </a:xfrm>
              <a:prstGeom prst="rect">
                <a:avLst/>
              </a:prstGeom>
              <a:blipFill>
                <a:blip r:embed="rId5"/>
                <a:stretch>
                  <a:fillRect l="-1690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600336812?vbadefaultcenterpage=1&amp;parentnodeid=e23f969db&amp;color=0,0,0&amp;vbahtmlprocessed=1&amp;bbb=1"/>
              <p:cNvSpPr/>
              <p:nvPr/>
            </p:nvSpPr>
            <p:spPr>
              <a:xfrm>
                <a:off x="502920" y="1227881"/>
                <a:ext cx="11183112" cy="7108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ad>
                      <m:ra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g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600336812?vbadefaultcenterpage=1&amp;parentnodeid=e23f969d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27881"/>
                <a:ext cx="11183112" cy="710819"/>
              </a:xfrm>
              <a:prstGeom prst="rect">
                <a:avLst/>
              </a:prstGeom>
              <a:blipFill>
                <a:blip r:embed="rId3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5_1#600336812.blank?vbadefaultcenterpage=1&amp;parentnodeid=e23f969db&amp;color=0,0,0&amp;vbapositionanswer=12&amp;vbahtmlprocessed=1"/>
          <p:cNvSpPr/>
          <p:nvPr/>
        </p:nvSpPr>
        <p:spPr>
          <a:xfrm>
            <a:off x="9845802" y="1431652"/>
            <a:ext cx="3730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6_1#600336812?vbadefaultcenterpage=1&amp;parentnodeid=e23f969db&amp;color=0,0,0&amp;vbahtmlprocessed=1&amp;bbb=1&amp;hasbroken=1"/>
              <p:cNvSpPr/>
              <p:nvPr/>
            </p:nvSpPr>
            <p:spPr>
              <a:xfrm>
                <a:off x="502920" y="1939145"/>
                <a:ext cx="11183112" cy="3352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ad>
                      <m:ra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g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，化简得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，所以构造函数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上均单调递增，所以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调递增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6_1#600336812?vbadefaultcenterpage=1&amp;parentnodeid=e23f969d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39145"/>
                <a:ext cx="11183112" cy="3352800"/>
              </a:xfrm>
              <a:prstGeom prst="rect">
                <a:avLst/>
              </a:prstGeom>
              <a:blipFill>
                <a:blip r:embed="rId4"/>
                <a:stretch>
                  <a:fillRect l="-1690" r="-109" b="-327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fb804251?vbadefaultcenterpage=1&amp;parentnodeid=481cd5c1d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7_1#814e1da6c?vbadefaultcenterpage=1&amp;parentnodeid=0fb804251&amp;color=0,0,0&amp;vbahtmlprocessed=1&amp;bbb=1&amp;hasbroken=1"/>
              <p:cNvSpPr/>
              <p:nvPr/>
            </p:nvSpPr>
            <p:spPr>
              <a:xfrm>
                <a:off x="502920" y="1521048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（2024·郑州模拟）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地震释放出的能量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（单位：焦耳）与地震里氏震级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之间的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关系式为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=4.8+1.5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地发生7.8级地震，它所释放出来的能量为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地发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生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4.6级地震，它所释放出来的能量为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倍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7_1#814e1da6c?vbadefaultcenterpage=1&amp;parentnodeid=0fb80425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592199"/>
              </a:xfrm>
              <a:prstGeom prst="rect">
                <a:avLst/>
              </a:prstGeom>
              <a:blipFill>
                <a:blip r:embed="rId4"/>
                <a:stretch>
                  <a:fillRect l="-1690" r="-1200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8_1#814e1da6c.blank?vbadefaultcenterpage=1&amp;parentnodeid=0fb804251&amp;color=0,0,0&amp;vbapositionanswer=13&amp;vbahtmlprocessed=1&amp;bbb=1"/>
              <p:cNvSpPr/>
              <p:nvPr/>
            </p:nvSpPr>
            <p:spPr>
              <a:xfrm>
                <a:off x="7677595" y="2687225"/>
                <a:ext cx="807974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4.8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8_1#814e1da6c.blank?vbadefaultcenterpage=1&amp;parentnodeid=0fb804251&amp;color=0,0,0&amp;vbapositionanswer=13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595" y="2687225"/>
                <a:ext cx="807974" cy="353441"/>
              </a:xfrm>
              <a:prstGeom prst="rect">
                <a:avLst/>
              </a:prstGeom>
              <a:blipFill>
                <a:blip r:embed="rId5"/>
                <a:stretch>
                  <a:fillRect l="-3759" b="-103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9_1#814e1da6c?vbadefaultcenterpage=1&amp;parentnodeid=0fb804251&amp;color=0,0,0&amp;vbahtmlprocessed=1&amp;bbb=1&amp;hasbroken=1"/>
              <p:cNvSpPr/>
              <p:nvPr/>
            </p:nvSpPr>
            <p:spPr>
              <a:xfrm>
                <a:off x="502920" y="3108548"/>
                <a:ext cx="11183112" cy="1244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=4.8+1.5×7.8=16.5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=4.8+1.5×4.6=11.7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5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16.5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11.7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16.5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11.7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4.8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4.8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9_1#814e1da6c?vbadefaultcenterpage=1&amp;parentnodeid=0fb80425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8548"/>
                <a:ext cx="11183112" cy="1244600"/>
              </a:xfrm>
              <a:prstGeom prst="rect">
                <a:avLst/>
              </a:prstGeom>
              <a:blipFill>
                <a:blip r:embed="rId6"/>
                <a:stretch>
                  <a:fillRect l="-1690" b="-490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50_1#1466af3d3?vbadefaultcenterpage=1&amp;parentnodeid=0fb804251&amp;color=0,0,0&amp;vbahtmlprocessed=1&amp;bbb=1&amp;hasbroken=1"/>
              <p:cNvSpPr/>
              <p:nvPr/>
            </p:nvSpPr>
            <p:spPr>
              <a:xfrm>
                <a:off x="502920" y="1561098"/>
                <a:ext cx="11183112" cy="2792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（2024·文昌预测）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荧光定量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PCR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是一种通过化学物质的荧光信号，对在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PCR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扩增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进程中呈指数级增加的靶标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DNA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进行实时监测的方法.在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PCR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扩增的指数时期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，当荧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光信号强度达到阈值时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DNA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的数量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与扩增次数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DNA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的初始数量，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为扩增效率.已知某被测标本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DNA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扩增6次后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，数量变为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原来的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100倍，则扩增效率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约为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.(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参考数据：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≈2.154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≈1.778)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50_1#1466af3d3?vbadefaultcenterpage=1&amp;parentnodeid=0fb80425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61098"/>
                <a:ext cx="11183112" cy="2792794"/>
              </a:xfrm>
              <a:prstGeom prst="rect">
                <a:avLst/>
              </a:prstGeom>
              <a:blipFill>
                <a:blip r:embed="rId3"/>
                <a:stretch>
                  <a:fillRect l="-1690" r="-600" b="-67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51_1#1466af3d3.blank?vbadefaultcenterpage=1&amp;parentnodeid=0fb804251&amp;color=0,0,0&amp;vbapositionanswer=14&amp;vbahtmlprocessed=1&amp;bbb=1"/>
              <p:cNvSpPr/>
              <p:nvPr/>
            </p:nvSpPr>
            <p:spPr>
              <a:xfrm>
                <a:off x="4829429" y="3937775"/>
                <a:ext cx="1162050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115.4%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51_1#1466af3d3.blank?vbadefaultcenterpage=1&amp;parentnodeid=0fb804251&amp;color=0,0,0&amp;vbapositionanswer=1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429" y="3937775"/>
                <a:ext cx="1162050" cy="353441"/>
              </a:xfrm>
              <a:prstGeom prst="rect">
                <a:avLst/>
              </a:prstGeom>
              <a:blipFill>
                <a:blip r:embed="rId4"/>
                <a:stretch>
                  <a:fillRect l="-2618" r="-3665" b="-155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2_1#1466af3d3?vbadefaultcenterpage=1&amp;parentnodeid=0fb804251&amp;color=0,0,0&amp;vbahtmlprocessed=1&amp;bbb=1&amp;hasbroken=1"/>
              <p:cNvSpPr/>
              <p:nvPr/>
            </p:nvSpPr>
            <p:spPr>
              <a:xfrm>
                <a:off x="502920" y="4356050"/>
                <a:ext cx="11183112" cy="111353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≈2.154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≈1.154=115.4%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2_1#1466af3d3?vbadefaultcenterpage=1&amp;parentnodeid=0fb80425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356050"/>
                <a:ext cx="11183112" cy="1113536"/>
              </a:xfrm>
              <a:prstGeom prst="rect">
                <a:avLst/>
              </a:prstGeom>
              <a:blipFill>
                <a:blip r:embed="rId5"/>
                <a:stretch>
                  <a:fillRect l="-1690" r="-981" b="-1648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a57b785df?vbadefaultcenterpage=1&amp;parentnodeid=481cd5c1d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3_1#375cce7d1?vbadefaultcenterpage=1&amp;parentnodeid=a57b785df&amp;color=0,0,0&amp;vbahtmlprocessed=1&amp;bbb=1&amp;hasbroken=1"/>
              <p:cNvSpPr/>
              <p:nvPr/>
            </p:nvSpPr>
            <p:spPr>
              <a:xfrm>
                <a:off x="502920" y="1521048"/>
                <a:ext cx="11183112" cy="246932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（2024·宜宾模拟）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音乐是由不同频率的声音组成的.若音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do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的音阶频率为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则简谱中七个音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do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re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fa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so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la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7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组成的音阶频率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，其中后一个音阶频率与前一个音阶频率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的比值是相邻两个音的台阶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.上述七个音的台阶只有两个不同的值，记为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称为全音，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称为半音，则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3_1#375cce7d1?vbadefaultcenterpage=1&amp;parentnodeid=a57b785d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2469325"/>
              </a:xfrm>
              <a:prstGeom prst="rect">
                <a:avLst/>
              </a:prstGeom>
              <a:blipFill>
                <a:blip r:embed="rId4"/>
                <a:stretch>
                  <a:fillRect l="-1690" t="-247" r="-709" b="-74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54_1#375cce7d1.blank?vbadefaultcenterpage=1&amp;parentnodeid=a57b785df&amp;color=0,0,0&amp;vbapositionanswer=15&amp;vbahtmlprocessed=1"/>
          <p:cNvSpPr/>
          <p:nvPr/>
        </p:nvSpPr>
        <p:spPr>
          <a:xfrm>
            <a:off x="8937816" y="3499581"/>
            <a:ext cx="373063" cy="440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8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5_1#375cce7d1?vbadefaultcenterpage=1&amp;parentnodeid=a57b785df&amp;color=0,0,0&amp;vbahtmlprocessed=1&amp;bbb=1&amp;hasbroken=1"/>
              <p:cNvSpPr/>
              <p:nvPr/>
            </p:nvSpPr>
            <p:spPr>
              <a:xfrm>
                <a:off x="502920" y="3992722"/>
                <a:ext cx="11183112" cy="21088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7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因为相邻两个音的频率比值分别为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256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243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÷2]=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5_1#375cce7d1?vbadefaultcenterpage=1&amp;parentnodeid=a57b785d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92722"/>
                <a:ext cx="11183112" cy="2108835"/>
              </a:xfrm>
              <a:prstGeom prst="rect">
                <a:avLst/>
              </a:prstGeom>
              <a:blipFill>
                <a:blip r:embed="rId5"/>
                <a:stretch>
                  <a:fillRect l="-1690" b="-433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700088" y="885825"/>
          <a:ext cx="10833100" cy="569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文档" r:id="rId4" imgW="11802707" imgH="6201534" progId="Word.Document.12">
                  <p:embed/>
                </p:oleObj>
              </mc:Choice>
              <mc:Fallback>
                <p:oleObj name="文档" r:id="rId4" imgW="11802707" imgH="6201534" progId="Word.Document.12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885825"/>
                        <a:ext cx="10833100" cy="569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461267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647334" y="630848"/>
          <a:ext cx="10833100" cy="818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文档" r:id="rId4" imgW="11802707" imgH="8908790" progId="Word.Document.12">
                  <p:embed/>
                </p:oleObj>
              </mc:Choice>
              <mc:Fallback>
                <p:oleObj name="文档" r:id="rId4" imgW="11802707" imgH="8908790" progId="Word.Document.12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34" y="630848"/>
                        <a:ext cx="10833100" cy="818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842451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700088" y="1633171"/>
          <a:ext cx="108331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文档" r:id="rId4" imgW="11802707" imgH="3960662" progId="Word.Document.12">
                  <p:embed/>
                </p:oleObj>
              </mc:Choice>
              <mc:Fallback>
                <p:oleObj name="文档" r:id="rId4" imgW="11802707" imgH="3960662" progId="Word.Document.12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1633171"/>
                        <a:ext cx="108331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1077358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a456a3cc0.fixed?vbadefaultcenterpage=1&amp;parentnodeid=fbc3c6399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基础课10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指数与对数的运算</a:t>
            </a:r>
            <a:endParaRPr lang="en-US" altLang="zh-CN" sz="4000" dirty="0"/>
          </a:p>
        </p:txBody>
      </p:sp>
      <p:pic>
        <p:nvPicPr>
          <p:cNvPr id="3" name="C_0#a456a3cc0?linknodeid=e1aa73ffe&amp;catalogrefid=e1aa73ffe&amp;parentnodeid=fbc3c6399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a456a3cc0?linknodeid=e1aa73ffe&amp;catalogrefid=e1aa73ffe&amp;parentnodeid=fbc3c6399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a456a3cc0?linknodeid=e23f969db&amp;catalogrefid=e23f969db&amp;parentnodeid=fbc3c6399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a456a3cc0?linknodeid=e23f969db&amp;catalogrefid=e23f969db&amp;parentnodeid=fbc3c6399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a456a3cc0?linknodeid=0fb804251&amp;catalogrefid=0fb804251&amp;parentnodeid=fbc3c6399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a456a3cc0?linknodeid=0fb804251&amp;catalogrefid=0fb804251&amp;parentnodeid=fbc3c6399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a456a3cc0?linknodeid=a57b785df&amp;catalogrefid=a57b785df&amp;parentnodeid=fbc3c6399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a456a3cc0?linknodeid=a57b785df&amp;catalogrefid=a57b785df&amp;parentnodeid=fbc3c6399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a456a3cc0?linknodeid=e1aa73ffe&amp;catalogrefid=e1aa73ffe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a456a3cc0?linknodeid=e1aa73ffe&amp;catalogrefid=e1aa73ffe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a456a3cc0?linknodeid=e23f969db&amp;catalogrefid=e23f969db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a456a3cc0?linknodeid=e23f969db&amp;catalogrefid=e23f969db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a456a3cc0?linknodeid=0fb804251&amp;catalogrefid=0fb804251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a456a3cc0?linknodeid=0fb804251&amp;catalogrefid=0fb804251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a456a3cc0?linknodeid=a57b785df&amp;catalogrefid=a57b785df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a456a3cc0?linknodeid=a57b785df&amp;catalogrefid=a57b785df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481cd5c1d.fixed?vbadefaultcenterpage=1&amp;parentnodeid=a456a3cc0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481cd5c1d.fixed?vbadefaultcenterpage=1&amp;parentnodeid=a456a3cc0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_4_BD#34575f035?vbadefaultcenterpage=1&amp;parentnodeid=481cd5c1d&amp;color=0,0,0&amp;vbahtmlprocessed=1&amp;bbb=1"/>
          <p:cNvSpPr/>
          <p:nvPr/>
        </p:nvSpPr>
        <p:spPr>
          <a:xfrm>
            <a:off x="502920" y="756000"/>
            <a:ext cx="11183112" cy="7030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对应《精练案》第19页</a:t>
            </a:r>
            <a:endParaRPr lang="en-US" altLang="zh-CN" sz="2400" dirty="0"/>
          </a:p>
        </p:txBody>
      </p:sp>
      <p:pic>
        <p:nvPicPr>
          <p:cNvPr id="3" name="C_4_BD#e1aa73ffe?vbadefaultcenterpage=1&amp;parentnodeid=481cd5c1d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1367378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_1#0f950def7?vbadefaultcenterpage=1&amp;parentnodeid=e1aa73ffe&amp;color=0,0,0&amp;vbahtmlprocessed=1&amp;bbb=1"/>
              <p:cNvSpPr/>
              <p:nvPr/>
            </p:nvSpPr>
            <p:spPr>
              <a:xfrm>
                <a:off x="502920" y="2129378"/>
                <a:ext cx="11183112" cy="87198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7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（2024·琼海模拟）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e>
                                  <m:sup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7</m:t>
                                        </m:r>
                                      </m:e>
                                    </m:rad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27</m:t>
                                </m:r>
                              </m:den>
                            </m:f>
                          </m:e>
                        </m:d>
                      </m:e>
                      <m:sup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_1#0f950def7?vbadefaultcenterpage=1&amp;parentnodeid=e1aa73f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29378"/>
                <a:ext cx="11183112" cy="871982"/>
              </a:xfrm>
              <a:prstGeom prst="rect">
                <a:avLst/>
              </a:prstGeom>
              <a:blipFill>
                <a:blip r:embed="rId4"/>
                <a:stretch>
                  <a:fillRect l="-1690" b="-55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5_AN.2_1#0f950def7.bracket?vbadefaultcenterpage=1&amp;parentnodeid=e1aa73ffe&amp;color=0,0,0&amp;vbapositionanswer=1&amp;vbahtmlprocessed=1"/>
          <p:cNvSpPr/>
          <p:nvPr/>
        </p:nvSpPr>
        <p:spPr>
          <a:xfrm>
            <a:off x="5109083" y="2516601"/>
            <a:ext cx="4238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BD.3_1#0f950def7.choices?vbadefaultcenterpage=1&amp;parentnodeid=e1aa73ffe&amp;color=0,0,0&amp;vbahtmlprocessed=1&amp;bbb=1"/>
              <p:cNvSpPr/>
              <p:nvPr/>
            </p:nvSpPr>
            <p:spPr>
              <a:xfrm>
                <a:off x="502920" y="3007837"/>
                <a:ext cx="11183112" cy="6222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837053" algn="l"/>
                    <a:tab pos="5623306" algn="l"/>
                    <a:tab pos="84349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.9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C.3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BD.3_1#0f950def7.choices?vbadefaultcenterpage=1&amp;parentnodeid=e1aa73f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07837"/>
                <a:ext cx="11183112" cy="622237"/>
              </a:xfrm>
              <a:prstGeom prst="rect">
                <a:avLst/>
              </a:prstGeom>
              <a:blipFill>
                <a:blip r:embed="rId5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4_1#0f950def7?vbadefaultcenterpage=1&amp;parentnodeid=e1aa73ffe&amp;color=0,0,0&amp;vbahtmlprocessed=1&amp;bbb=1"/>
              <p:cNvSpPr/>
              <p:nvPr/>
            </p:nvSpPr>
            <p:spPr>
              <a:xfrm>
                <a:off x="502920" y="3637503"/>
                <a:ext cx="11183112" cy="87198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e>
                                  <m:sup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7</m:t>
                                        </m:r>
                                      </m:e>
                                    </m:rad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27</m:t>
                                </m:r>
                              </m:den>
                            </m:f>
                          </m:e>
                        </m:d>
                      </m:e>
                      <m:sup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e>
                                  <m:sup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7</m:t>
                                        </m:r>
                                      </m:e>
                                    </m:rad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  <m:sup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7</m:t>
                                    </m:r>
                                  </m:e>
                                </m:rad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−3</m:t>
                                </m:r>
                              </m:sup>
                            </m:sSup>
                          </m:e>
                        </m:d>
                      </m:e>
                      <m:sup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−3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</m:t>
                            </m:r>
                          </m:e>
                        </m:d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4_1#0f950def7?vbadefaultcenterpage=1&amp;parentnodeid=e1aa73f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37503"/>
                <a:ext cx="11183112" cy="871982"/>
              </a:xfrm>
              <a:prstGeom prst="rect">
                <a:avLst/>
              </a:prstGeom>
              <a:blipFill>
                <a:blip r:embed="rId6"/>
                <a:stretch>
                  <a:fillRect l="-1690" b="-48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221ab0672?vbadefaultcenterpage=1&amp;parentnodeid=e1aa73ffe&amp;color=0,0,0&amp;vbahtmlprocessed=1&amp;bbb=1"/>
              <p:cNvSpPr/>
              <p:nvPr/>
            </p:nvSpPr>
            <p:spPr>
              <a:xfrm>
                <a:off x="502920" y="280519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（2024·绵阳模拟）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221ab0672?vbadefaultcenterpage=1&amp;parentnodeid=e1aa73f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05191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221ab0672.bracket?vbadefaultcenterpage=1&amp;parentnodeid=e1aa73ffe&amp;color=0,0,0&amp;vbapositionanswer=2&amp;vbahtmlprocessed=1"/>
          <p:cNvSpPr/>
          <p:nvPr/>
        </p:nvSpPr>
        <p:spPr>
          <a:xfrm>
            <a:off x="6989699" y="2793761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7_1#221ab0672.choices?vbadefaultcenterpage=1&amp;parentnodeid=e1aa73ffe&amp;color=0,0,0&amp;vbahtmlprocessed=1&amp;bbb=1"/>
          <p:cNvSpPr/>
          <p:nvPr/>
        </p:nvSpPr>
        <p:spPr>
          <a:xfrm>
            <a:off x="502920" y="329210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C.4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.9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221ab0672?vbadefaultcenterpage=1&amp;parentnodeid=e1aa73ffe&amp;color=0,0,0&amp;vbahtmlprocessed=1&amp;bbb=1"/>
              <p:cNvSpPr/>
              <p:nvPr/>
            </p:nvSpPr>
            <p:spPr>
              <a:xfrm>
                <a:off x="502920" y="383192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221ab0672?vbadefaultcenterpage=1&amp;parentnodeid=e1aa73f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31921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a93b78927?vbadefaultcenterpage=1&amp;parentnodeid=e1aa73ffe&amp;color=0,0,0&amp;vbahtmlprocessed=1&amp;bbb=1"/>
              <p:cNvSpPr/>
              <p:nvPr/>
            </p:nvSpPr>
            <p:spPr>
              <a:xfrm>
                <a:off x="502920" y="2496643"/>
                <a:ext cx="11183112" cy="901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7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（2024·河南模拟）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,0&lt;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a93b78927?vbadefaultcenterpage=1&amp;parentnodeid=e1aa73f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96643"/>
                <a:ext cx="11183112" cy="901700"/>
              </a:xfrm>
              <a:prstGeom prst="rect">
                <a:avLst/>
              </a:prstGeom>
              <a:blipFill>
                <a:blip r:embed="rId3"/>
                <a:stretch>
                  <a:fillRect l="-1690" b="-68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a93b78927.bracket?vbadefaultcenterpage=1&amp;parentnodeid=e1aa73ffe&amp;color=0,0,0&amp;vbapositionanswer=3&amp;vbahtmlprocessed=1"/>
          <p:cNvSpPr/>
          <p:nvPr/>
        </p:nvSpPr>
        <p:spPr>
          <a:xfrm>
            <a:off x="9783255" y="2825001"/>
            <a:ext cx="4238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a93b78927.choices?vbadefaultcenterpage=1&amp;parentnodeid=e1aa73ffe&amp;color=0,0,0&amp;vbahtmlprocessed=1&amp;bbb=1"/>
              <p:cNvSpPr/>
              <p:nvPr/>
            </p:nvSpPr>
            <p:spPr>
              <a:xfrm>
                <a:off x="502920" y="340139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983103" algn="l"/>
                    <a:tab pos="5940806" algn="l"/>
                    <a:tab pos="8657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.4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a93b78927.choices?vbadefaultcenterpage=1&amp;parentnodeid=e1aa73f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01391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a93b78927?vbadefaultcenterpage=1&amp;parentnodeid=e1aa73ffe&amp;color=0,0,0&amp;vbahtmlprocessed=1&amp;bbb=1"/>
              <p:cNvSpPr/>
              <p:nvPr/>
            </p:nvSpPr>
            <p:spPr>
              <a:xfrm>
                <a:off x="502920" y="3885261"/>
                <a:ext cx="11183112" cy="74644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a93b78927?vbadefaultcenterpage=1&amp;parentnodeid=e1aa73f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85261"/>
                <a:ext cx="11183112" cy="746443"/>
              </a:xfrm>
              <a:prstGeom prst="rect">
                <a:avLst/>
              </a:prstGeom>
              <a:blipFill>
                <a:blip r:embed="rId5"/>
                <a:stretch>
                  <a:fillRect l="-1690" b="-121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8bb192ca6?vbadefaultcenterpage=1&amp;parentnodeid=e1aa73ffe&amp;color=0,0,0&amp;vbahtmlprocessed=1&amp;bbb=1"/>
              <p:cNvSpPr/>
              <p:nvPr/>
            </p:nvSpPr>
            <p:spPr>
              <a:xfrm>
                <a:off x="502920" y="2298778"/>
                <a:ext cx="11183112" cy="47593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（2024·天津模拟）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8bb192ca6?vbadefaultcenterpage=1&amp;parentnodeid=e1aa73f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98778"/>
                <a:ext cx="11183112" cy="475933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8bb192ca6.bracket?vbadefaultcenterpage=1&amp;parentnodeid=e1aa73ffe&amp;color=0,0,0&amp;vbapositionanswer=4&amp;vbahtmlprocessed=1"/>
          <p:cNvSpPr/>
          <p:nvPr/>
        </p:nvSpPr>
        <p:spPr>
          <a:xfrm>
            <a:off x="8076502" y="2280046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8bb192ca6.choices?vbadefaultcenterpage=1&amp;parentnodeid=e1aa73ffe&amp;color=0,0,0&amp;vbahtmlprocessed=1&amp;bbb=1"/>
              <p:cNvSpPr/>
              <p:nvPr/>
            </p:nvSpPr>
            <p:spPr>
              <a:xfrm>
                <a:off x="502920" y="2778392"/>
                <a:ext cx="11183112" cy="7026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000"/>
                  </a:lnSpc>
                  <a:tabLst>
                    <a:tab pos="2957703" algn="l"/>
                    <a:tab pos="5737606" algn="l"/>
                    <a:tab pos="86191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.25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B.5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8bb192ca6.choices?vbadefaultcenterpage=1&amp;parentnodeid=e1aa73f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78392"/>
                <a:ext cx="11183112" cy="702628"/>
              </a:xfrm>
              <a:prstGeom prst="rect">
                <a:avLst/>
              </a:prstGeom>
              <a:blipFill>
                <a:blip r:embed="rId4"/>
                <a:stretch>
                  <a:fillRect l="-1690" b="-1478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8bb192ca6?vbadefaultcenterpage=1&amp;parentnodeid=e1aa73ffe&amp;color=0,0,0&amp;vbahtmlprocessed=1&amp;bbb=1&amp;hasbroken=1"/>
              <p:cNvSpPr/>
              <p:nvPr/>
            </p:nvSpPr>
            <p:spPr>
              <a:xfrm>
                <a:off x="502920" y="3483878"/>
                <a:ext cx="11183112" cy="1333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5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6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𝑎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𝑏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8bb192ca6?vbadefaultcenterpage=1&amp;parentnodeid=e1aa73ff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83878"/>
                <a:ext cx="11183112" cy="1333500"/>
              </a:xfrm>
              <a:prstGeom prst="rect">
                <a:avLst/>
              </a:prstGeom>
              <a:blipFill>
                <a:blip r:embed="rId5"/>
                <a:stretch>
                  <a:fillRect l="-1690" b="-4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648939884?vbadefaultcenterpage=1&amp;parentnodeid=e1aa73ffe&amp;color=0,0,0&amp;vbahtmlprocessed=1&amp;bbb=1&amp;hasbroken=1"/>
              <p:cNvSpPr/>
              <p:nvPr/>
            </p:nvSpPr>
            <p:spPr>
              <a:xfrm>
                <a:off x="502920" y="2047477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（2024·陕西模拟）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648939884?vbadefaultcenterpage=1&amp;parentnodeid=e1aa73ff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47477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648939884.bracket?vbadefaultcenterpage=1&amp;parentnodeid=e1aa73ffe&amp;color=0,0,0&amp;vbapositionanswer=5&amp;vbahtmlprocessed=1"/>
          <p:cNvSpPr/>
          <p:nvPr/>
        </p:nvSpPr>
        <p:spPr>
          <a:xfrm>
            <a:off x="769620" y="2594847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648939884.choices?vbadefaultcenterpage=1&amp;parentnodeid=e1aa73ffe&amp;color=0,0,0&amp;vbahtmlprocessed=1&amp;bbb=1"/>
              <p:cNvSpPr/>
              <p:nvPr/>
            </p:nvSpPr>
            <p:spPr>
              <a:xfrm>
                <a:off x="502920" y="3090653"/>
                <a:ext cx="11183112" cy="71062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875153" algn="l"/>
                    <a:tab pos="5699506" algn="l"/>
                    <a:tab pos="85492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C.3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648939884.choices?vbadefaultcenterpage=1&amp;parentnodeid=e1aa73f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90653"/>
                <a:ext cx="11183112" cy="710629"/>
              </a:xfrm>
              <a:prstGeom prst="rect">
                <a:avLst/>
              </a:prstGeom>
              <a:blipFill>
                <a:blip r:embed="rId4"/>
                <a:stretch>
                  <a:fillRect l="-1690" b="-136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648939884?vbadefaultcenterpage=1&amp;parentnodeid=e1aa73ffe&amp;color=0,0,0&amp;vbahtmlprocessed=1&amp;bbb=1&amp;hasbroken=1"/>
              <p:cNvSpPr/>
              <p:nvPr/>
            </p:nvSpPr>
            <p:spPr>
              <a:xfrm>
                <a:off x="502920" y="3812395"/>
                <a:ext cx="11183112" cy="1295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4×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648939884?vbadefaultcenterpage=1&amp;parentnodeid=e1aa73ff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12395"/>
                <a:ext cx="11183112" cy="1295400"/>
              </a:xfrm>
              <a:prstGeom prst="rect">
                <a:avLst/>
              </a:prstGeom>
              <a:blipFill>
                <a:blip r:embed="rId5"/>
                <a:stretch>
                  <a:fillRect l="-1690" b="-42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307</Words>
  <Application>Microsoft Office PowerPoint</Application>
  <PresentationFormat>宽屏</PresentationFormat>
  <Paragraphs>143</Paragraphs>
  <Slides>24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3</cp:revision>
  <dcterms:created xsi:type="dcterms:W3CDTF">2024-01-24T05:45:27Z</dcterms:created>
  <dcterms:modified xsi:type="dcterms:W3CDTF">2024-02-03T02:45:09Z</dcterms:modified>
  <cp:category/>
  <cp:contentStatus/>
</cp:coreProperties>
</file>