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53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71778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基础课11 指数函数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60F5C582-57C1-4264-9A1D-53BCFA8761E2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27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D2FE589F-5298-4353-82BC-177C04270490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71778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基础课11 指数函数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E9DF5478-052E-41B7-B8DA-BCA1FB6BACAB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jpe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8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c76922496?vbadefaultcenterpage=1&amp;parentnodeid=41b95d079&amp;color=0,0,0&amp;vbahtmlprocessed=1&amp;bbb=1"/>
              <p:cNvSpPr/>
              <p:nvPr/>
            </p:nvSpPr>
            <p:spPr>
              <a:xfrm>
                <a:off x="502920" y="2162570"/>
                <a:ext cx="11183112" cy="64281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（2024·唐山模拟）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c76922496?vbadefaultcenterpage=1&amp;parentnodeid=41b95d07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62570"/>
                <a:ext cx="11183112" cy="642811"/>
              </a:xfrm>
              <a:prstGeom prst="rect">
                <a:avLst/>
              </a:prstGeom>
              <a:blipFill>
                <a:blip r:embed="rId3"/>
                <a:stretch>
                  <a:fillRect l="-1690" b="-142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c76922496.bracket?vbadefaultcenterpage=1&amp;parentnodeid=41b95d079&amp;color=0,0,0&amp;vbapositionanswer=6&amp;vbahtmlprocessed=1"/>
          <p:cNvSpPr/>
          <p:nvPr/>
        </p:nvSpPr>
        <p:spPr>
          <a:xfrm>
            <a:off x="10477056" y="2364055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c76922496.choices?vbadefaultcenterpage=1&amp;parentnodeid=41b95d079&amp;color=0,0,0&amp;vbahtmlprocessed=1&amp;bbb=1"/>
              <p:cNvSpPr/>
              <p:nvPr/>
            </p:nvSpPr>
            <p:spPr>
              <a:xfrm>
                <a:off x="502920" y="2807285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8803" algn="l"/>
                    <a:tab pos="56995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c76922496.choices?vbadefaultcenterpage=1&amp;parentnodeid=41b95d07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07285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c76922496?vbadefaultcenterpage=1&amp;parentnodeid=41b95d079&amp;color=0,0,0&amp;vbahtmlprocessed=1&amp;bbb=1&amp;hasbroken=1"/>
              <p:cNvSpPr/>
              <p:nvPr/>
            </p:nvSpPr>
            <p:spPr>
              <a:xfrm>
                <a:off x="502920" y="3278455"/>
                <a:ext cx="11183112" cy="1697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上单调递增.又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</a:t>
                </a:r>
                <a:r>
                  <a:rPr lang="en-US" altLang="zh-CN" sz="2400" b="0" i="0" spc="-10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可转化为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spc="-100" dirty="0"/>
              </a:p>
            </p:txBody>
          </p:sp>
        </mc:Choice>
        <mc:Fallback xmlns="">
          <p:sp>
            <p:nvSpPr>
              <p:cNvPr id="5" name="QC_5_AS.24_1#c76922496?vbadefaultcenterpage=1&amp;parentnodeid=41b95d07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78455"/>
                <a:ext cx="11183112" cy="1697800"/>
              </a:xfrm>
              <a:prstGeom prst="rect">
                <a:avLst/>
              </a:prstGeom>
              <a:blipFill>
                <a:blip r:embed="rId5"/>
                <a:stretch>
                  <a:fillRect l="-1690" r="-382" b="-1079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d7384f7d7?vbadefaultcenterpage=1&amp;parentnodeid=41b95d079&amp;color=0,0,0&amp;vbahtmlprocessed=1&amp;bbb=1&amp;hasbroken=1"/>
              <p:cNvSpPr/>
              <p:nvPr/>
            </p:nvSpPr>
            <p:spPr>
              <a:xfrm>
                <a:off x="502920" y="1399109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已知在一定的储存温度范围内，某食品的保鲜时间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）与储存温度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单位：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）之间满足函数关系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（e为自然对数的底数，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为常数），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若该食品在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时的保鲜时间为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时的保鲜时间为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，则该食品在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时的保鲜时间为(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d7384f7d7?vbadefaultcenterpage=1&amp;parentnodeid=41b95d07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99109"/>
                <a:ext cx="11183112" cy="2150999"/>
              </a:xfrm>
              <a:prstGeom prst="rect">
                <a:avLst/>
              </a:prstGeom>
              <a:blipFill>
                <a:blip r:embed="rId3"/>
                <a:stretch>
                  <a:fillRect l="-1690" b="-88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d7384f7d7.bracket?vbadefaultcenterpage=1&amp;parentnodeid=41b95d079&amp;color=0,0,0&amp;vbapositionanswer=7&amp;vbahtmlprocessed=1"/>
          <p:cNvSpPr/>
          <p:nvPr/>
        </p:nvSpPr>
        <p:spPr>
          <a:xfrm>
            <a:off x="3592195" y="306408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d7384f7d7.choices?vbadefaultcenterpage=1&amp;parentnodeid=41b95d079&amp;color=0,0,0&amp;vbahtmlprocessed=1&amp;bbb=1"/>
              <p:cNvSpPr/>
              <p:nvPr/>
            </p:nvSpPr>
            <p:spPr>
              <a:xfrm>
                <a:off x="502920" y="3601859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8803" algn="l"/>
                    <a:tab pos="56995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d7384f7d7.choices?vbadefaultcenterpage=1&amp;parentnodeid=41b95d07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01859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d7384f7d7?vbadefaultcenterpage=1&amp;parentnodeid=41b95d079&amp;color=0,0,0&amp;vbahtmlprocessed=1&amp;bbb=1&amp;hasbroken=1"/>
              <p:cNvSpPr/>
              <p:nvPr/>
            </p:nvSpPr>
            <p:spPr>
              <a:xfrm>
                <a:off x="502920" y="4080587"/>
                <a:ext cx="11183112" cy="1647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&amp;120=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&amp;15=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30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30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⋅20+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30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×20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×120=30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d7384f7d7?vbadefaultcenterpage=1&amp;parentnodeid=41b95d07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80587"/>
                <a:ext cx="11183112" cy="1647063"/>
              </a:xfrm>
              <a:prstGeom prst="rect">
                <a:avLst/>
              </a:prstGeom>
              <a:blipFill>
                <a:blip r:embed="rId5"/>
                <a:stretch>
                  <a:fillRect l="-1690" b="-55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4f70020a9?vbadefaultcenterpage=1&amp;parentnodeid=41b95d079&amp;color=0,0,0&amp;vbahtmlprocessed=1&amp;bbb=1"/>
              <p:cNvSpPr/>
              <p:nvPr/>
            </p:nvSpPr>
            <p:spPr>
              <a:xfrm>
                <a:off x="502920" y="2033824"/>
                <a:ext cx="11183112" cy="7453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0.5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0.6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的大小关系为(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4f70020a9?vbadefaultcenterpage=1&amp;parentnodeid=41b95d07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33824"/>
                <a:ext cx="11183112" cy="745363"/>
              </a:xfrm>
              <a:prstGeom prst="rect">
                <a:avLst/>
              </a:prstGeom>
              <a:blipFill>
                <a:blip r:embed="rId3"/>
                <a:stretch>
                  <a:fillRect l="-1690" b="-122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4f70020a9.bracket?vbadefaultcenterpage=1&amp;parentnodeid=41b95d079&amp;color=0,0,0&amp;vbapositionanswer=8&amp;vbahtmlprocessed=1"/>
          <p:cNvSpPr/>
          <p:nvPr/>
        </p:nvSpPr>
        <p:spPr>
          <a:xfrm>
            <a:off x="8527669" y="2345863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4f70020a9.choices?vbadefaultcenterpage=1&amp;parentnodeid=41b95d079&amp;color=0,0,0&amp;vbahtmlprocessed=1&amp;bbb=1"/>
              <p:cNvSpPr/>
              <p:nvPr/>
            </p:nvSpPr>
            <p:spPr>
              <a:xfrm>
                <a:off x="502920" y="2786807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8803" algn="l"/>
                    <a:tab pos="56995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4f70020a9.choices?vbadefaultcenterpage=1&amp;parentnodeid=41b95d07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86807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4f70020a9?vbadefaultcenterpage=1&amp;parentnodeid=41b95d079&amp;color=0,0,0&amp;vbahtmlprocessed=1&amp;bbb=1&amp;hasbroken=1"/>
              <p:cNvSpPr/>
              <p:nvPr/>
            </p:nvSpPr>
            <p:spPr>
              <a:xfrm>
                <a:off x="502920" y="3257976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上的减函数，且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0.5&lt;0.6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0.5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0.3&lt;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.所以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4f70020a9?vbadefaultcenterpage=1&amp;parentnodeid=41b95d07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57976"/>
                <a:ext cx="11183112" cy="1596200"/>
              </a:xfrm>
              <a:prstGeom prst="rect">
                <a:avLst/>
              </a:prstGeom>
              <a:blipFill>
                <a:blip r:embed="rId5"/>
                <a:stretch>
                  <a:fillRect l="-1690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cb5293cc?vbadefaultcenterpage=1&amp;parentnodeid=f594805c0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a19f24c72?vbadefaultcenterpage=1&amp;parentnodeid=ccb5293cc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∈[−2,2]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的取值范围可以是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a19f24c72?vbadefaultcenterpage=1&amp;parentnodeid=ccb5293c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120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a19f24c72.bracket?vbadefaultcenterpage=1&amp;parentnodeid=ccb5293cc&amp;color=0,0,0&amp;vbapositionanswer=9&amp;vbahtmlprocessed=1&amp;bbb=1"/>
          <p:cNvSpPr/>
          <p:nvPr/>
        </p:nvSpPr>
        <p:spPr>
          <a:xfrm>
            <a:off x="820420" y="2068418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a19f24c72.choices?vbadefaultcenterpage=1&amp;parentnodeid=ccb5293cc&amp;color=0,0,0&amp;vbahtmlprocessed=1&amp;bbb=1"/>
              <p:cNvSpPr/>
              <p:nvPr/>
            </p:nvSpPr>
            <p:spPr>
              <a:xfrm>
                <a:off x="502920" y="2561178"/>
                <a:ext cx="11183112" cy="6219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903728" algn="l"/>
                    <a:tab pos="5616956" algn="l"/>
                    <a:tab pos="83301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a19f24c72.choices?vbadefaultcenterpage=1&amp;parentnodeid=ccb5293c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621983"/>
              </a:xfrm>
              <a:prstGeom prst="rect">
                <a:avLst/>
              </a:prstGeom>
              <a:blipFill>
                <a:blip r:embed="rId5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6_1#a19f24c72?vbadefaultcenterpage=1&amp;parentnodeid=ccb5293cc&amp;color=0,0,0&amp;vbahtmlprocessed=1&amp;bbb=1&amp;hasbroken=1"/>
              <p:cNvSpPr/>
              <p:nvPr/>
            </p:nvSpPr>
            <p:spPr>
              <a:xfrm>
                <a:off x="502920" y="3191606"/>
                <a:ext cx="11183112" cy="295560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[−2,2]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上单调递增，欲使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[−2,2]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上单调递减，欲使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6_1#a19f24c72?vbadefaultcenterpage=1&amp;parentnodeid=ccb5293c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91606"/>
                <a:ext cx="11183112" cy="2955608"/>
              </a:xfrm>
              <a:prstGeom prst="rect">
                <a:avLst/>
              </a:prstGeom>
              <a:blipFill>
                <a:blip r:embed="rId6"/>
                <a:stretch>
                  <a:fillRect l="-1690" r="-981" b="-371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604934f39?vbadefaultcenterpage=1&amp;parentnodeid=ccb5293cc&amp;color=0,0,0&amp;vbahtmlprocessed=1&amp;bbb=1"/>
              <p:cNvSpPr/>
              <p:nvPr/>
            </p:nvSpPr>
            <p:spPr>
              <a:xfrm>
                <a:off x="502920" y="988963"/>
                <a:ext cx="11183112" cy="7106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604934f39?vbadefaultcenterpage=1&amp;parentnodeid=ccb5293c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88963"/>
                <a:ext cx="11183112" cy="710629"/>
              </a:xfrm>
              <a:prstGeom prst="rect">
                <a:avLst/>
              </a:prstGeom>
              <a:blipFill>
                <a:blip r:embed="rId3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604934f39.bracket?vbadefaultcenterpage=1&amp;parentnodeid=ccb5293cc&amp;color=0,0,0&amp;vbapositionanswer=10&amp;vbahtmlprocessed=1&amp;bbb=1"/>
          <p:cNvSpPr/>
          <p:nvPr/>
        </p:nvSpPr>
        <p:spPr>
          <a:xfrm>
            <a:off x="6057964" y="1269759"/>
            <a:ext cx="882650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604934f39.choices?vbadefaultcenterpage=1&amp;parentnodeid=ccb5293cc&amp;color=0,0,0&amp;vbahtmlprocessed=1&amp;bbb=1"/>
              <p:cNvSpPr/>
              <p:nvPr/>
            </p:nvSpPr>
            <p:spPr>
              <a:xfrm>
                <a:off x="502920" y="1701052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上的减函数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中心对称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604934f39.choices?vbadefaultcenterpage=1&amp;parentnodeid=ccb5293c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1052"/>
                <a:ext cx="11183112" cy="1117600"/>
              </a:xfrm>
              <a:prstGeom prst="rect">
                <a:avLst/>
              </a:prstGeom>
              <a:blipFill>
                <a:blip r:embed="rId4"/>
                <a:stretch>
                  <a:fillRect l="-1690" b="-98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0_1#604934f39?vbadefaultcenterpage=1&amp;parentnodeid=ccb5293cc&amp;color=0,0,0&amp;vbahtmlprocessed=1&amp;bbb=1"/>
              <p:cNvSpPr/>
              <p:nvPr/>
            </p:nvSpPr>
            <p:spPr>
              <a:xfrm>
                <a:off x="502920" y="2829764"/>
                <a:ext cx="11183112" cy="29256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上的增函数，所以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上的减函数，故A正确；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中心对称，故D正确.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0_1#604934f39?vbadefaultcenterpage=1&amp;parentnodeid=ccb5293c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29764"/>
                <a:ext cx="11183112" cy="2925699"/>
              </a:xfrm>
              <a:prstGeom prst="rect">
                <a:avLst/>
              </a:prstGeom>
              <a:blipFill>
                <a:blip r:embed="rId5"/>
                <a:stretch>
                  <a:fillRect l="-1690" b="-64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73cd3eebb?vbadefaultcenterpage=1&amp;parentnodeid=ccb5293cc&amp;color=0,0,0&amp;vbahtmlprocessed=1&amp;bbb=1"/>
              <p:cNvSpPr/>
              <p:nvPr/>
            </p:nvSpPr>
            <p:spPr>
              <a:xfrm>
                <a:off x="502920" y="192022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</a:pPr>
                <a:r>
                  <a:rPr lang="en-US" altLang="zh-CN" sz="2400" b="1" i="0" dirty="0" smtClean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若曲线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没有公共点，则实数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73cd3eebb?vbadefaultcenterpage=1&amp;parentnodeid=ccb5293c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0222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t="-2564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2_1#73cd3eebb.blank?vbadefaultcenterpage=1&amp;parentnodeid=ccb5293cc&amp;color=0,0,0&amp;vbapositionanswer=11&amp;vbahtmlprocessed=1&amp;bbb=1"/>
          <p:cNvSpPr/>
          <p:nvPr/>
        </p:nvSpPr>
        <p:spPr>
          <a:xfrm>
            <a:off x="9841675" y="1972609"/>
            <a:ext cx="993775" cy="353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3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,2)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3_2#73cd3eebb?hastextimagelayout=1&amp;vbadefaultcenterpage=1&amp;parentnodeid=ccb5293cc&amp;color=0,0,0&amp;vbahtmlprocessed=1&amp;bbb=1&amp;hasbroken=1"/>
              <p:cNvSpPr/>
              <p:nvPr/>
            </p:nvSpPr>
            <p:spPr>
              <a:xfrm>
                <a:off x="502920" y="2407140"/>
                <a:ext cx="8567928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的图象，</a:t>
                </a: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再利用</a:t>
                </a:r>
                <a:r>
                  <a:rPr lang="zh-CN" altLang="en-US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奇偶</a:t>
                </a: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性作出曲线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，如图所示，要使该曲线与直线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没有公共点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只需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＜</m:t>
                    </m:r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3_2#73cd3eebb?hastextimagelayout=1&amp;vbadefaultcenterpage=1&amp;parentnodeid=ccb5293c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7140"/>
                <a:ext cx="8567928" cy="1596200"/>
              </a:xfrm>
              <a:prstGeom prst="rect">
                <a:avLst/>
              </a:prstGeom>
              <a:blipFill>
                <a:blip r:embed="rId4"/>
                <a:stretch>
                  <a:fillRect l="-2206" r="-214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25SXXJCXKAJLAT212.EPS" descr="id:2147509474;FounderCES"/>
          <p:cNvPicPr/>
          <p:nvPr/>
        </p:nvPicPr>
        <p:blipFill>
          <a:blip r:embed="rId5"/>
          <a:stretch>
            <a:fillRect/>
          </a:stretch>
        </p:blipFill>
        <p:spPr>
          <a:xfrm>
            <a:off x="9400343" y="2653324"/>
            <a:ext cx="2117579" cy="24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448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7b96ab172?vbadefaultcenterpage=1&amp;parentnodeid=ccb5293cc&amp;color=0,0,0&amp;vbahtmlprocessed=1&amp;bbb=1&amp;hasbroken=1"/>
              <p:cNvSpPr/>
              <p:nvPr/>
            </p:nvSpPr>
            <p:spPr>
              <a:xfrm>
                <a:off x="502920" y="1036111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为奇函数，且满足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.若对任意的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都有不等式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7b96ab172?vbadefaultcenterpage=1&amp;parentnodeid=ccb5293c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36111"/>
                <a:ext cx="11183112" cy="1117600"/>
              </a:xfrm>
              <a:prstGeom prst="rect">
                <a:avLst/>
              </a:prstGeom>
              <a:blipFill>
                <a:blip r:embed="rId3"/>
                <a:stretch>
                  <a:fillRect l="-1690" r="-1690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7b96ab172.blank?vbadefaultcenterpage=1&amp;parentnodeid=ccb5293cc&amp;color=0,0,0&amp;vbapositionanswer=12&amp;vbahtmlprocessed=1&amp;bbb=1&amp;rh=43.2"/>
              <p:cNvSpPr/>
              <p:nvPr/>
            </p:nvSpPr>
            <p:spPr>
              <a:xfrm>
                <a:off x="8301546" y="1494137"/>
                <a:ext cx="561975" cy="51085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7b96ab172.blank?vbadefaultcenterpage=1&amp;parentnodeid=ccb5293cc&amp;color=0,0,0&amp;vbapositionanswer=12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546" y="1494137"/>
                <a:ext cx="561975" cy="510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1#7b96ab172?vbadefaultcenterpage=1&amp;parentnodeid=ccb5293cc&amp;color=0,0,0&amp;vbahtmlprocessed=1&amp;bbb=1&amp;hasbroken=1"/>
              <p:cNvSpPr/>
              <p:nvPr/>
            </p:nvSpPr>
            <p:spPr>
              <a:xfrm>
                <a:off x="502920" y="2165331"/>
                <a:ext cx="11183112" cy="3568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易得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，化简得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1#7b96ab172?vbadefaultcenterpage=1&amp;parentnodeid=ccb5293c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65331"/>
                <a:ext cx="11183112" cy="3568700"/>
              </a:xfrm>
              <a:prstGeom prst="rect">
                <a:avLst/>
              </a:prstGeom>
              <a:blipFill>
                <a:blip r:embed="rId5"/>
                <a:stretch>
                  <a:fillRect l="-1690" b="-136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6_2#7b96ab172?vbadefaultcenterpage=1&amp;parentnodeid=ccb5293cc&amp;color=0,0,0&amp;vbahtmlprocessed=1&amp;bbb=1"/>
              <p:cNvSpPr/>
              <p:nvPr/>
            </p:nvSpPr>
            <p:spPr>
              <a:xfrm>
                <a:off x="502920" y="2025283"/>
                <a:ext cx="11183112" cy="29207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,易得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6_2#7b96ab172?vbadefaultcenterpage=1&amp;parentnodeid=ccb5293c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25283"/>
                <a:ext cx="11183112" cy="2920746"/>
              </a:xfrm>
              <a:prstGeom prst="rect">
                <a:avLst/>
              </a:prstGeom>
              <a:blipFill>
                <a:blip r:embed="rId3"/>
                <a:stretch>
                  <a:fillRect b="-37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2376ae22?vbadefaultcenterpage=1&amp;parentnodeid=f594805c0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7_1#63dbe01bf?vbadefaultcenterpage=1&amp;parentnodeid=b2376ae22&amp;color=0,0,0&amp;vbahtmlprocessed=1&amp;bbb=1&amp;hasbroken=1"/>
              <p:cNvSpPr/>
              <p:nvPr/>
            </p:nvSpPr>
            <p:spPr>
              <a:xfrm>
                <a:off x="502920" y="1521048"/>
                <a:ext cx="11183112" cy="1109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+19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，若存在实数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7_1#63dbe01bf?vbadefaultcenterpage=1&amp;parentnodeid=b2376ae2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109599"/>
              </a:xfrm>
              <a:prstGeom prst="rect">
                <a:avLst/>
              </a:prstGeom>
              <a:blipFill>
                <a:blip r:embed="rId4"/>
                <a:stretch>
                  <a:fillRect l="-1690" b="-164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48_1#63dbe01bf.blank?vbadefaultcenterpage=1&amp;parentnodeid=b2376ae22&amp;color=0,0,0&amp;vbapositionanswer=13&amp;vbahtmlprocessed=1"/>
          <p:cNvSpPr/>
          <p:nvPr/>
        </p:nvSpPr>
        <p:spPr>
          <a:xfrm>
            <a:off x="7830122" y="2106518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7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9_1#63dbe01bf?vbadefaultcenterpage=1&amp;parentnodeid=b2376ae22&amp;color=0,0,0&amp;vbahtmlprocessed=1&amp;bbb=1&amp;hasbroken=1"/>
              <p:cNvSpPr/>
              <p:nvPr/>
            </p:nvSpPr>
            <p:spPr>
              <a:xfrm>
                <a:off x="502920" y="759252"/>
                <a:ext cx="11183112" cy="5605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时，取等号.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(1,7]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，存在实数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Z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∈(1,7]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⋅1&lt;7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的最大值为7.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9_1#63dbe01bf?vbadefaultcenterpage=1&amp;parentnodeid=b2376ae2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9252"/>
                <a:ext cx="11183112" cy="5605399"/>
              </a:xfrm>
              <a:prstGeom prst="rect">
                <a:avLst/>
              </a:prstGeom>
              <a:blipFill>
                <a:blip r:embed="rId3"/>
                <a:stretch>
                  <a:fillRect l="-1690" b="-32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0_1#e064b544d?segpoint=1&amp;vbadefaultcenterpage=1&amp;parentnodeid=b2376ae22&amp;color=0,0,0&amp;vbahtmlprocessed=1&amp;bbb=1"/>
              <p:cNvSpPr/>
              <p:nvPr/>
            </p:nvSpPr>
            <p:spPr>
              <a:xfrm>
                <a:off x="502920" y="2396790"/>
                <a:ext cx="11183112" cy="7480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−5,2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0_1#e064b544d?segpoint=1&amp;vbadefaultcenterpage=1&amp;parentnodeid=b2376ae2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6790"/>
                <a:ext cx="11183112" cy="748030"/>
              </a:xfrm>
              <a:prstGeom prst="rect">
                <a:avLst/>
              </a:prstGeom>
              <a:blipFill>
                <a:blip r:embed="rId3"/>
                <a:stretch>
                  <a:fillRect l="-1690" b="-138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0_2#e064b544d?segpoint=1&amp;vbadefaultcenterpage=1&amp;parentnodeid=b2376ae22&amp;color=0,0,0&amp;vbahtmlprocessed=1&amp;bbb=1"/>
              <p:cNvSpPr/>
              <p:nvPr/>
            </p:nvSpPr>
            <p:spPr>
              <a:xfrm>
                <a:off x="502920" y="3148503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0_2#e064b544d?segpoint=1&amp;vbadefaultcenterpage=1&amp;parentnodeid=b2376ae2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48503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0_3#e064b544d?segpoint=1&amp;vbadefaultcenterpage=1&amp;parentnodeid=b2376ae22&amp;color=0,0,0&amp;vbahtmlprocessed=1&amp;bbb=1"/>
              <p:cNvSpPr/>
              <p:nvPr/>
            </p:nvSpPr>
            <p:spPr>
              <a:xfrm>
                <a:off x="502920" y="3688315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（2）证明：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−5,2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上的减函数.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0_3#e064b544d?segpoint=1&amp;vbadefaultcenterpage=1&amp;parentnodeid=b2376ae2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88315"/>
                <a:ext cx="11183112" cy="478600"/>
              </a:xfrm>
              <a:prstGeom prst="rect">
                <a:avLst/>
              </a:prstGeom>
              <a:blipFill>
                <a:blip r:embed="rId5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0_4#e064b544d?segpoint=1&amp;vbadefaultcenterpage=1&amp;parentnodeid=b2376ae22&amp;color=0,0,0&amp;vbahtmlprocessed=1&amp;bbb=1"/>
              <p:cNvSpPr/>
              <p:nvPr/>
            </p:nvSpPr>
            <p:spPr>
              <a:xfrm>
                <a:off x="502920" y="4222985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0_4#e064b544d?segpoint=1&amp;vbadefaultcenterpage=1&amp;parentnodeid=b2376ae2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22985"/>
                <a:ext cx="11183112" cy="478600"/>
              </a:xfrm>
              <a:prstGeom prst="rect">
                <a:avLst/>
              </a:prstGeom>
              <a:blipFill>
                <a:blip r:embed="rId6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1_1#e064b544d?vbadefaultcenterpage=1&amp;parentnodeid=b2376ae22&amp;color=0,0,0&amp;vbahtmlprocessed=1&amp;bbb=1"/>
              <p:cNvSpPr/>
              <p:nvPr/>
            </p:nvSpPr>
            <p:spPr>
              <a:xfrm>
                <a:off x="502920" y="881901"/>
                <a:ext cx="11183112" cy="5148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−5,2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，经验证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2）设任意的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2×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2×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上的减函数.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1_1#e064b544d?vbadefaultcenterpage=1&amp;parentnodeid=b2376ae2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81901"/>
                <a:ext cx="11183112" cy="5148199"/>
              </a:xfrm>
              <a:prstGeom prst="rect">
                <a:avLst/>
              </a:prstGeom>
              <a:blipFill>
                <a:blip r:embed="rId3"/>
                <a:stretch>
                  <a:fillRect l="-1690" b="-35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1_2#e064b544d?vbadefaultcenterpage=1&amp;parentnodeid=b2376ae22&amp;color=0,0,0&amp;vbahtmlprocessed=1&amp;bbb=1"/>
              <p:cNvSpPr/>
              <p:nvPr/>
            </p:nvSpPr>
            <p:spPr>
              <a:xfrm>
                <a:off x="502920" y="1558717"/>
                <a:ext cx="11183112" cy="4005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上的奇函数，所以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上的减函数，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−1&lt;−2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−1&gt;−2,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−1&lt;2,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1_2#e064b544d?vbadefaultcenterpage=1&amp;parentnodeid=b2376ae2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58717"/>
                <a:ext cx="11183112" cy="4005199"/>
              </a:xfrm>
              <a:prstGeom prst="rect">
                <a:avLst/>
              </a:prstGeom>
              <a:blipFill>
                <a:blip r:embed="rId3"/>
                <a:stretch>
                  <a:fillRect b="-456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d6212950?vbadefaultcenterpage=1&amp;parentnodeid=f594805c0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2_1#4c45ec066?segpoint=1&amp;vbadefaultcenterpage=1&amp;parentnodeid=4d6212950&amp;color=0,0,0&amp;vbahtmlprocessed=1&amp;bbb=1"/>
              <p:cNvSpPr/>
              <p:nvPr/>
            </p:nvSpPr>
            <p:spPr>
              <a:xfrm>
                <a:off x="502920" y="1521048"/>
                <a:ext cx="11183112" cy="1084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请写出一个符合上述两个条件的函数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2_1#4c45ec066?segpoint=1&amp;vbadefaultcenterpage=1&amp;parentnodeid=4d621295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84199"/>
              </a:xfrm>
              <a:prstGeom prst="rect">
                <a:avLst/>
              </a:prstGeom>
              <a:blipFill>
                <a:blip r:embed="rId4"/>
                <a:stretch>
                  <a:fillRect l="-1690" b="-175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3_1#4c45ec066.blank?vbadefaultcenterpage=1&amp;parentnodeid=4d6212950&amp;color=0,0,0&amp;vbapositionanswer=14&amp;vbahtmlprocessed=1&amp;bbb=1"/>
              <p:cNvSpPr/>
              <p:nvPr/>
            </p:nvSpPr>
            <p:spPr>
              <a:xfrm>
                <a:off x="6895465" y="2180559"/>
                <a:ext cx="3677603" cy="35496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（答案不唯一）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3_1#4c45ec066.blank?vbadefaultcenterpage=1&amp;parentnodeid=4d6212950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65" y="2180559"/>
                <a:ext cx="3677603" cy="354965"/>
              </a:xfrm>
              <a:prstGeom prst="rect">
                <a:avLst/>
              </a:prstGeom>
              <a:blipFill>
                <a:blip r:embed="rId5"/>
                <a:stretch>
                  <a:fillRect l="-829" t="-32759" r="-2156" b="-50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4_1#4c45ec066?vbadefaultcenterpage=1&amp;parentnodeid=4d6212950&amp;color=0,0,0&amp;vbahtmlprocessed=1&amp;bbb=1&amp;hasbroken=1"/>
              <p:cNvSpPr/>
              <p:nvPr/>
            </p:nvSpPr>
            <p:spPr>
              <a:xfrm>
                <a:off x="502920" y="2609311"/>
                <a:ext cx="11183112" cy="1647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</a:t>
                </a:r>
                <a:r>
                  <a:rPr lang="en-US" altLang="zh-CN" sz="2400" b="1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析</a:t>
                </a:r>
                <a:r>
                  <a:rPr lang="en-US" altLang="zh-CN" sz="2400" b="1" i="0" spc="-5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因为指数函数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≠1</m:t>
                        </m:r>
                      </m:e>
                    </m:d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</a:t>
                </a:r>
                <a:endParaRPr lang="en-US" altLang="zh-CN" sz="2400" spc="-5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所以不妨设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.（答案不唯一）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4_1#4c45ec066?vbadefaultcenterpage=1&amp;parentnodeid=4d621295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09311"/>
                <a:ext cx="11183112" cy="1647000"/>
              </a:xfrm>
              <a:prstGeom prst="rect">
                <a:avLst/>
              </a:prstGeom>
              <a:blipFill>
                <a:blip r:embed="rId6"/>
                <a:stretch>
                  <a:fillRect l="-1690" r="-3926" b="-111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5_1#e9d8175c3?segpoint=1&amp;vbadefaultcenterpage=1&amp;parentnodeid=4d6212950&amp;color=0,0,0&amp;vbahtmlprocessed=1&amp;bbb=1&amp;hasbroken=1"/>
              <p:cNvSpPr/>
              <p:nvPr/>
            </p:nvSpPr>
            <p:spPr>
              <a:xfrm>
                <a:off x="502920" y="1986611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对定义域内的每一个值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，在其定义域内都存在唯一的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成立，则称该函数为“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函数”.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5_1#e9d8175c3?segpoint=1&amp;vbadefaultcenterpage=1&amp;parentnodeid=4d621295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6611"/>
                <a:ext cx="11183112" cy="1037400"/>
              </a:xfrm>
              <a:prstGeom prst="rect">
                <a:avLst/>
              </a:prstGeom>
              <a:blipFill>
                <a:blip r:embed="rId3"/>
                <a:stretch>
                  <a:fillRect l="-1690" r="-709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5_2#e9d8175c3?segpoint=1&amp;vbadefaultcenterpage=1&amp;parentnodeid=4d6212950&amp;color=0,0,0&amp;vbahtmlprocessed=1&amp;bbb=1"/>
              <p:cNvSpPr/>
              <p:nvPr/>
            </p:nvSpPr>
            <p:spPr>
              <a:xfrm>
                <a:off x="502920" y="3083192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（1）判断定义在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[2,3]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是否为“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函数”，并说明理由；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5_2#e9d8175c3?segpoint=1&amp;vbadefaultcenterpage=1&amp;parentnodeid=4d621295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83192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5_3#e9d8175c3?segpoint=1&amp;vbadefaultcenterpage=1&amp;parentnodeid=4d6212950&amp;color=0,0,0&amp;vbahtmlprocessed=1&amp;bbb=1"/>
              <p:cNvSpPr/>
              <p:nvPr/>
            </p:nvSpPr>
            <p:spPr>
              <a:xfrm>
                <a:off x="502920" y="3617862"/>
                <a:ext cx="11183112" cy="47815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在定义域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函数”，求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5_3#e9d8175c3?segpoint=1&amp;vbadefaultcenterpage=1&amp;parentnodeid=4d621295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17862"/>
                <a:ext cx="11183112" cy="478155"/>
              </a:xfrm>
              <a:prstGeom prst="rect">
                <a:avLst/>
              </a:prstGeom>
              <a:blipFill>
                <a:blip r:embed="rId5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5_4#e9d8175c3?segpoint=1&amp;vbadefaultcenterpage=1&amp;parentnodeid=4d6212950&amp;color=0,0,0&amp;vbahtmlprocessed=1&amp;bbb=1&amp;hasbroken=1"/>
              <p:cNvSpPr/>
              <p:nvPr/>
            </p:nvSpPr>
            <p:spPr>
              <a:xfrm>
                <a:off x="502920" y="4096589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是常数）在定义域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函数”，猜想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的值（不需要证明）.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5_4#e9d8175c3?segpoint=1&amp;vbadefaultcenterpage=1&amp;parentnodeid=4d621295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96589"/>
                <a:ext cx="11183112" cy="1037400"/>
              </a:xfrm>
              <a:prstGeom prst="rect">
                <a:avLst/>
              </a:prstGeom>
              <a:blipFill>
                <a:blip r:embed="rId6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1#e9d8175c3?vbadefaultcenterpage=1&amp;parentnodeid=4d6212950&amp;color=0,0,0&amp;vbahtmlprocessed=1&amp;bbb=1"/>
              <p:cNvSpPr/>
              <p:nvPr/>
            </p:nvSpPr>
            <p:spPr>
              <a:xfrm>
                <a:off x="502920" y="1282777"/>
                <a:ext cx="11183112" cy="4533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（1）不是.理由如下：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∈[2,3]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∈[4,5]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对任意的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∈[2,3]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∈[16,25]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所以定义在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[2,3]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函数”.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在定义域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函数”，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在定义域上单调递增，所以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对任意的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1#e9d8175c3?vbadefaultcenterpage=1&amp;parentnodeid=4d621295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2777"/>
                <a:ext cx="11183112" cy="4533900"/>
              </a:xfrm>
              <a:prstGeom prst="rect">
                <a:avLst/>
              </a:prstGeom>
              <a:blipFill>
                <a:blip r:embed="rId3"/>
                <a:stretch>
                  <a:fillRect l="-1690" b="-13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1#e9d8175c3?vbadefaultcenterpage=1&amp;parentnodeid=4d6212950&amp;color=0,0,0&amp;vbahtmlprocessed=1&amp;bbb=1">
                <a:extLst>
                  <a:ext uri="{FF2B5EF4-FFF2-40B4-BE49-F238E27FC236}">
                    <a16:creationId xmlns:a16="http://schemas.microsoft.com/office/drawing/2014/main" id="{0AE2E7DF-4710-FC5A-7C91-E4AA1716B724}"/>
                  </a:ext>
                </a:extLst>
              </p:cNvPr>
              <p:cNvSpPr/>
              <p:nvPr/>
            </p:nvSpPr>
            <p:spPr>
              <a:xfrm>
                <a:off x="502920" y="2295539"/>
                <a:ext cx="11183112" cy="253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11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𝑚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1#e9d8175c3?vbadefaultcenterpage=1&amp;parentnodeid=4d6212950&amp;color=0,0,0&amp;vbahtmlprocessed=1&amp;bbb=1">
                <a:extLst>
                  <a:ext uri="{FF2B5EF4-FFF2-40B4-BE49-F238E27FC236}">
                    <a16:creationId xmlns:a16="http://schemas.microsoft.com/office/drawing/2014/main" id="{0AE2E7DF-4710-FC5A-7C91-E4AA1716B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95539"/>
                <a:ext cx="11183112" cy="2531999"/>
              </a:xfrm>
              <a:prstGeom prst="rect">
                <a:avLst/>
              </a:prstGeom>
              <a:blipFill>
                <a:blip r:embed="rId2"/>
                <a:stretch>
                  <a:fillRect b="-72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1137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671778013.fixed?vbadefaultcenterpage=1&amp;parentnodeid=fbc3c6399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基础课11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指数函数</a:t>
            </a:r>
            <a:endParaRPr lang="en-US" altLang="zh-CN" sz="4000" dirty="0"/>
          </a:p>
        </p:txBody>
      </p:sp>
      <p:pic>
        <p:nvPicPr>
          <p:cNvPr id="3" name="C_0#671778013?linknodeid=41b95d079&amp;catalogrefid=41b95d079&amp;parentnodeid=fbc3c6399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671778013?linknodeid=41b95d079&amp;catalogrefid=41b95d079&amp;parentnodeid=fbc3c6399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671778013?linknodeid=ccb5293cc&amp;catalogrefid=ccb5293cc&amp;parentnodeid=fbc3c6399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671778013?linknodeid=ccb5293cc&amp;catalogrefid=ccb5293cc&amp;parentnodeid=fbc3c6399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671778013?linknodeid=b2376ae22&amp;catalogrefid=b2376ae22&amp;parentnodeid=fbc3c6399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671778013?linknodeid=b2376ae22&amp;catalogrefid=b2376ae22&amp;parentnodeid=fbc3c6399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671778013?linknodeid=4d6212950&amp;catalogrefid=4d6212950&amp;parentnodeid=fbc3c6399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671778013?linknodeid=4d6212950&amp;catalogrefid=4d6212950&amp;parentnodeid=fbc3c6399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671778013?linknodeid=41b95d079&amp;catalogrefid=41b95d079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671778013?linknodeid=41b95d079&amp;catalogrefid=41b95d079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671778013?linknodeid=ccb5293cc&amp;catalogrefid=ccb5293cc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671778013?linknodeid=ccb5293cc&amp;catalogrefid=ccb5293cc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671778013?linknodeid=b2376ae22&amp;catalogrefid=b2376ae2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671778013?linknodeid=b2376ae22&amp;catalogrefid=b2376ae2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671778013?linknodeid=4d6212950&amp;catalogrefid=4d6212950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671778013?linknodeid=4d6212950&amp;catalogrefid=4d6212950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594805c0.fixed?vbadefaultcenterpage=1&amp;parentnodeid=671778013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f594805c0.fixed?vbadefaultcenterpage=1&amp;parentnodeid=671778013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_4_BD#41b95d079?vbadefaultcenterpage=1&amp;parentnodeid=f594805c0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1367378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_1#01872d9f1?vbadefaultcenterpage=1&amp;parentnodeid=41b95d079&amp;color=0,0,0&amp;vbahtmlprocessed=1&amp;bbb=1"/>
              <p:cNvSpPr/>
              <p:nvPr/>
            </p:nvSpPr>
            <p:spPr>
              <a:xfrm>
                <a:off x="502920" y="212937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是指数函数，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_1#01872d9f1?vbadefaultcenterpage=1&amp;parentnodeid=41b95d07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937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2_1#01872d9f1.bracket?vbadefaultcenterpage=1&amp;parentnodeid=41b95d079&amp;color=0,0,0&amp;vbapositionanswer=1&amp;vbahtmlprocessed=1"/>
          <p:cNvSpPr/>
          <p:nvPr/>
        </p:nvSpPr>
        <p:spPr>
          <a:xfrm>
            <a:off x="6054598" y="211794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3_1#01872d9f1.choices?vbadefaultcenterpage=1&amp;parentnodeid=41b95d079&amp;color=0,0,0&amp;vbahtmlprocessed=1&amp;bbb=1"/>
              <p:cNvSpPr/>
              <p:nvPr/>
            </p:nvSpPr>
            <p:spPr>
              <a:xfrm>
                <a:off x="502920" y="266919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70378" algn="l"/>
                    <a:tab pos="5286756" algn="l"/>
                    <a:tab pos="80317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3_1#01872d9f1.choices?vbadefaultcenterpage=1&amp;parentnodeid=41b95d07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9191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4_1#01872d9f1?vbadefaultcenterpage=1&amp;parentnodeid=41b95d079&amp;color=0,0,0&amp;vbahtmlprocessed=1&amp;bbb=1"/>
              <p:cNvSpPr/>
              <p:nvPr/>
            </p:nvSpPr>
            <p:spPr>
              <a:xfrm>
                <a:off x="502920" y="3147918"/>
                <a:ext cx="11183112" cy="1168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9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由条件可知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=1</m:t>
                          </m:r>
                          <m:r>
                            <m:rPr>
                              <m:nor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m:t>，</m:t>
                          </m:r>
                        </m:e>
                      </m:mr>
                      <m:m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2−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𝑎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&gt;0</m:t>
                          </m:r>
                          <m:r>
                            <m:rPr>
                              <m:nor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m:t>，</m:t>
                          </m:r>
                        </m:e>
                      </m:mr>
                      <m:m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2−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𝑎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≠1</m:t>
                          </m:r>
                          <m:r>
                            <m:rPr>
                              <m:nor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m:t>，</m:t>
                          </m:r>
                        </m:e>
                      </m:mr>
                    </m:m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4_1#01872d9f1?vbadefaultcenterpage=1&amp;parentnodeid=41b95d07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47918"/>
                <a:ext cx="11183112" cy="1168400"/>
              </a:xfrm>
              <a:prstGeom prst="rect">
                <a:avLst/>
              </a:prstGeom>
              <a:blipFill>
                <a:blip r:embed="rId6"/>
                <a:stretch>
                  <a:fillRect l="-1690" b="-5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d43b1bec7?vbadefaultcenterpage=1&amp;parentnodeid=41b95d079&amp;color=0,0,0&amp;vbahtmlprocessed=1&amp;bbb=1"/>
              <p:cNvSpPr/>
              <p:nvPr/>
            </p:nvSpPr>
            <p:spPr>
              <a:xfrm>
                <a:off x="502920" y="2244739"/>
                <a:ext cx="11183112" cy="774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d43b1bec7?vbadefaultcenterpage=1&amp;parentnodeid=41b95d07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44739"/>
                <a:ext cx="11183112" cy="774700"/>
              </a:xfrm>
              <a:prstGeom prst="rect">
                <a:avLst/>
              </a:prstGeom>
              <a:blipFill>
                <a:blip r:embed="rId3"/>
                <a:stretch>
                  <a:fillRect l="-1690" b="-866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d43b1bec7.bracket?vbadefaultcenterpage=1&amp;parentnodeid=41b95d079&amp;color=0,0,0&amp;vbapositionanswer=2&amp;vbahtmlprocessed=1"/>
          <p:cNvSpPr/>
          <p:nvPr/>
        </p:nvSpPr>
        <p:spPr>
          <a:xfrm>
            <a:off x="6583935" y="2549855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d43b1bec7.choices?vbadefaultcenterpage=1&amp;parentnodeid=41b95d079&amp;color=0,0,0&amp;vbahtmlprocessed=1&amp;bbb=1"/>
              <p:cNvSpPr/>
              <p:nvPr/>
            </p:nvSpPr>
            <p:spPr>
              <a:xfrm>
                <a:off x="502920" y="3022486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430653" algn="l"/>
                    <a:tab pos="5191506" algn="l"/>
                    <a:tab pos="76094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(0,1]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(−∞,1]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∪(0,1]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d43b1bec7.choices?vbadefaultcenterpage=1&amp;parentnodeid=41b95d07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22486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d43b1bec7?vbadefaultcenterpage=1&amp;parentnodeid=41b95d079&amp;color=0,0,0&amp;vbahtmlprocessed=1&amp;bbb=1"/>
              <p:cNvSpPr/>
              <p:nvPr/>
            </p:nvSpPr>
            <p:spPr>
              <a:xfrm>
                <a:off x="502920" y="3493656"/>
                <a:ext cx="11183112" cy="13762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欲使函数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有意义，须满足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−1≠0,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≠0,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∪(0,1]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d43b1bec7?vbadefaultcenterpage=1&amp;parentnodeid=41b95d07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93656"/>
                <a:ext cx="11183112" cy="1376299"/>
              </a:xfrm>
              <a:prstGeom prst="rect">
                <a:avLst/>
              </a:prstGeom>
              <a:blipFill>
                <a:blip r:embed="rId5"/>
                <a:stretch>
                  <a:fillRect l="-1690" b="-137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f66ebbea5?vbadefaultcenterpage=1&amp;parentnodeid=41b95d079&amp;color=0,0,0&amp;vbahtmlprocessed=1&amp;bbb=1"/>
              <p:cNvSpPr/>
              <p:nvPr/>
            </p:nvSpPr>
            <p:spPr>
              <a:xfrm>
                <a:off x="502920" y="2056049"/>
                <a:ext cx="11183112" cy="6209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5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f66ebbea5?vbadefaultcenterpage=1&amp;parentnodeid=41b95d07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56049"/>
                <a:ext cx="11183112" cy="620903"/>
              </a:xfrm>
              <a:prstGeom prst="rect">
                <a:avLst/>
              </a:prstGeom>
              <a:blipFill>
                <a:blip r:embed="rId3"/>
                <a:stretch>
                  <a:fillRect l="-1690" b="-264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f66ebbea5.bracket?vbadefaultcenterpage=1&amp;parentnodeid=41b95d079&amp;color=0,0,0&amp;vbapositionanswer=3&amp;vbahtmlprocessed=1"/>
          <p:cNvSpPr/>
          <p:nvPr/>
        </p:nvSpPr>
        <p:spPr>
          <a:xfrm>
            <a:off x="5258435" y="2309922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1_1#f66ebbea5.choices?vbadefaultcenterpage=1&amp;parentnodeid=41b95d079&amp;color=0,0,0&amp;vbahtmlprocessed=1&amp;bbb=1"/>
          <p:cNvSpPr/>
          <p:nvPr/>
        </p:nvSpPr>
        <p:spPr>
          <a:xfrm>
            <a:off x="502920" y="268558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.偶函数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B.奇函数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C.减函数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.增函数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f66ebbea5?vbadefaultcenterpage=1&amp;parentnodeid=41b95d079&amp;color=0,0,0&amp;vbahtmlprocessed=1&amp;bbb=1&amp;hasbroken=1"/>
              <p:cNvSpPr/>
              <p:nvPr/>
            </p:nvSpPr>
            <p:spPr>
              <a:xfrm>
                <a:off x="502920" y="3169458"/>
                <a:ext cx="11183112" cy="1671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易得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是非奇非偶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上是减函数.故选C.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f66ebbea5?vbadefaultcenterpage=1&amp;parentnodeid=41b95d07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69458"/>
                <a:ext cx="11183112" cy="1671828"/>
              </a:xfrm>
              <a:prstGeom prst="rect">
                <a:avLst/>
              </a:prstGeom>
              <a:blipFill>
                <a:blip r:embed="rId4"/>
                <a:stretch>
                  <a:fillRect l="-1690" b="-94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35391ef7d?vbadefaultcenterpage=1&amp;parentnodeid=41b95d079&amp;color=0,0,0&amp;vbahtmlprocessed=1&amp;bbb=1"/>
              <p:cNvSpPr/>
              <p:nvPr/>
            </p:nvSpPr>
            <p:spPr>
              <a:xfrm>
                <a:off x="502920" y="130808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的图象一定经过(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35391ef7d?vbadefaultcenterpage=1&amp;parentnodeid=41b95d07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08082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35391ef7d.bracket?vbadefaultcenterpage=1&amp;parentnodeid=41b95d079&amp;color=0,0,0&amp;vbapositionanswer=4&amp;vbahtmlprocessed=1"/>
          <p:cNvSpPr/>
          <p:nvPr/>
        </p:nvSpPr>
        <p:spPr>
          <a:xfrm>
            <a:off x="8446961" y="129665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15_1#35391ef7d.choices?vbadefaultcenterpage=1&amp;parentnodeid=41b95d079&amp;color=0,0,0&amp;vbahtmlprocessed=1&amp;bbb=1"/>
          <p:cNvSpPr/>
          <p:nvPr/>
        </p:nvSpPr>
        <p:spPr>
          <a:xfrm>
            <a:off x="502920" y="1794999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A.第一、二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、三象限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.第一、三、四象限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.第二、三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、四象限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.第一、二、四象限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35391ef7d?vbadefaultcenterpage=1&amp;parentnodeid=41b95d079&amp;color=0,0,0&amp;vbahtmlprocessed=1&amp;bbb=1"/>
              <p:cNvSpPr/>
              <p:nvPr/>
            </p:nvSpPr>
            <p:spPr>
              <a:xfrm>
                <a:off x="502920" y="289107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的大致图象如图所示.故选A.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35391ef7d?vbadefaultcenterpage=1&amp;parentnodeid=41b95d07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91072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QC_5_AS.16_2#35391ef7d?vbadefaultcenterpage=1&amp;parentnodeid=41b95d079&amp;color=0,0,0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3496800"/>
            <a:ext cx="3319272" cy="2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14ea56996?vbadefaultcenterpage=1&amp;parentnodeid=41b95d079&amp;color=0,0,0&amp;vbahtmlprocessed=1&amp;bbb=1"/>
              <p:cNvSpPr/>
              <p:nvPr/>
            </p:nvSpPr>
            <p:spPr>
              <a:xfrm>
                <a:off x="502920" y="1553764"/>
                <a:ext cx="11183112" cy="7480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的图象大致为(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14ea56996?vbadefaultcenterpage=1&amp;parentnodeid=41b95d07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53764"/>
                <a:ext cx="11183112" cy="748030"/>
              </a:xfrm>
              <a:prstGeom prst="rect">
                <a:avLst/>
              </a:prstGeom>
              <a:blipFill>
                <a:blip r:embed="rId3"/>
                <a:stretch>
                  <a:fillRect l="-1690" b="-130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14ea56996.bracket?vbadefaultcenterpage=1&amp;parentnodeid=41b95d079&amp;color=0,0,0&amp;vbapositionanswer=5&amp;vbahtmlprocessed=1"/>
          <p:cNvSpPr/>
          <p:nvPr/>
        </p:nvSpPr>
        <p:spPr>
          <a:xfrm>
            <a:off x="7986903" y="1878248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19_1#14ea56996.choices?vbadefaultcenterpage=1&amp;parentnodeid=41b95d079&amp;color=0,0,0&amp;vbahtmlprocessed=1&amp;bbb=1"/>
          <p:cNvSpPr/>
          <p:nvPr/>
        </p:nvSpPr>
        <p:spPr>
          <a:xfrm>
            <a:off x="502921" y="2370500"/>
            <a:ext cx="11185084" cy="127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114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51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</a:t>
            </a:r>
            <a:r>
              <a:rPr lang="en-US" altLang="zh-CN" sz="51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D.</a:t>
            </a:r>
            <a:r>
              <a:rPr lang="en-US" altLang="zh-CN" sz="6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 </a:t>
            </a:r>
            <a:endParaRPr lang="en-US" altLang="zh-CN" sz="900" dirty="0">
              <a:latin typeface="SimSun" panose="02010600030101010101" pitchFamily="2" charset="-122"/>
            </a:endParaRPr>
          </a:p>
        </p:txBody>
      </p:sp>
      <p:pic>
        <p:nvPicPr>
          <p:cNvPr id="5" name="QC_5_BD.19_1#14ea56996.choice_image?vbadefaultcenterpage=1&amp;parentnodeid=41b95d079&amp;color=0,0,0&amp;inlineimagemarkindex=1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247" y="2634152"/>
            <a:ext cx="2304288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6" name="QC_5_BD.19_1#14ea56996.choice_image?vbadefaultcenterpage=1&amp;parentnodeid=41b95d079&amp;color=0,0,0&amp;inlineimagemarkindex=2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8936" y="2634152"/>
            <a:ext cx="2295144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7" name="QC_5_BD.19_1#14ea56996.choice_image?vbadefaultcenterpage=1&amp;parentnodeid=41b95d079&amp;color=0,0,0&amp;inlineimagemarkindex=3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6116" y="2368976"/>
            <a:ext cx="2295144" cy="1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8" name="QC_5_BD.19_1#14ea56996.choice_image?vbadefaultcenterpage=1&amp;parentnodeid=41b95d079&amp;color=0,0,0&amp;inlineimagemarkindex=4&amp;vbahtmlprocessed=1" descr="preencoded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0123" y="2634152"/>
            <a:ext cx="2295144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QC_5_AS.20_1#14ea56996?vbadefaultcenterpage=1&amp;parentnodeid=41b95d079&amp;color=0,0,0&amp;vbahtmlprocessed=1&amp;bbb=1&amp;hasbroken=1"/>
              <p:cNvSpPr/>
              <p:nvPr/>
            </p:nvSpPr>
            <p:spPr>
              <a:xfrm>
                <a:off x="502920" y="3652946"/>
                <a:ext cx="11183112" cy="1697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，排除A,C；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为偶函数，其图象关于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轴对称，排除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C_5_AS.20_1#14ea56996?vbadefaultcenterpage=1&amp;parentnodeid=41b95d07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52946"/>
                <a:ext cx="11183112" cy="1697800"/>
              </a:xfrm>
              <a:prstGeom prst="rect">
                <a:avLst/>
              </a:prstGeom>
              <a:blipFill>
                <a:blip r:embed="rId8"/>
                <a:stretch>
                  <a:fillRect l="-1690" r="-927" b="-1075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341</Words>
  <Application>Microsoft Office PowerPoint</Application>
  <PresentationFormat>宽屏</PresentationFormat>
  <Paragraphs>172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宋体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4</cp:revision>
  <dcterms:created xsi:type="dcterms:W3CDTF">2024-01-24T06:18:29Z</dcterms:created>
  <dcterms:modified xsi:type="dcterms:W3CDTF">2024-02-02T08:35:08Z</dcterms:modified>
  <cp:category/>
  <cp:contentStatus/>
</cp:coreProperties>
</file>