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89" r:id="rId8"/>
    <p:sldId id="290" r:id="rId9"/>
    <p:sldId id="264" r:id="rId10"/>
    <p:sldId id="265" r:id="rId11"/>
    <p:sldId id="266" r:id="rId12"/>
    <p:sldId id="267" r:id="rId13"/>
    <p:sldId id="268" r:id="rId14"/>
    <p:sldId id="269" r:id="rId15"/>
    <p:sldId id="286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8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569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0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61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65b7ff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基础课12 对数函数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2525D3C-7485-4F76-90D1-37DD7BD24CBF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8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2EA17C7-8182-46B6-BD01-3BA0880F3504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865b7ff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基础课12 对数函数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68AEE86-F4A0-41E7-9C4A-F53E351ACEB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2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jpe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jpeg"/><Relationship Id="rId11" Type="http://schemas.openxmlformats.org/officeDocument/2006/relationships/image" Target="../media/image13.emf"/><Relationship Id="rId5" Type="http://schemas.openxmlformats.org/officeDocument/2006/relationships/image" Target="../media/image11.e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17_1#81525f991?hastextimagelayout=1&amp;vbadefaultcenterpage=1&amp;parentnodeid=0c9076b2c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56114" y="2164824"/>
            <a:ext cx="3291840" cy="28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7_2#81525f991?hastextimagelayout=2&amp;segpoint=1&amp;vbadefaultcenterpage=1&amp;parentnodeid=0c9076b2c&amp;color=0,0,0&amp;vbahtmlprocessed=1&amp;bbb=1&amp;hasbroken=1"/>
              <p:cNvSpPr/>
              <p:nvPr/>
            </p:nvSpPr>
            <p:spPr>
              <a:xfrm>
                <a:off x="502920" y="2119105"/>
                <a:ext cx="7754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大致图象如图所示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则以下说法正确的是(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7_2#81525f991?hastextimagelayout=2&amp;segpoint=1&amp;vbadefaultcenterpage=1&amp;parentnodeid=0c9076b2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19105"/>
                <a:ext cx="7754112" cy="1033399"/>
              </a:xfrm>
              <a:prstGeom prst="rect">
                <a:avLst/>
              </a:prstGeom>
              <a:blipFill>
                <a:blip r:embed="rId4"/>
                <a:stretch>
                  <a:fillRect l="-2437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8_1#81525f991.bracket?vbadefaultcenterpage=1&amp;parentnodeid=0c9076b2c&amp;color=0,0,0&amp;vbapositionanswer=5&amp;vbahtmlprocessed=1"/>
          <p:cNvSpPr/>
          <p:nvPr/>
        </p:nvSpPr>
        <p:spPr>
          <a:xfrm>
            <a:off x="6256020" y="266647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9_1#81525f991.choices?hastextimagelayout=2&amp;vbadefaultcenterpage=1&amp;parentnodeid=0c9076b2c&amp;color=0,0,0&amp;vbahtmlprocessed=1&amp;bbb=1"/>
              <p:cNvSpPr/>
              <p:nvPr/>
            </p:nvSpPr>
            <p:spPr>
              <a:xfrm>
                <a:off x="502920" y="3215685"/>
                <a:ext cx="7754112" cy="47853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300"/>
                  </a:lnSpc>
                  <a:tabLst>
                    <a:tab pos="1935353" algn="l"/>
                    <a:tab pos="3705606" algn="l"/>
                    <a:tab pos="58060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9_1#81525f991.choices?hastextimagelayout=2&amp;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5685"/>
                <a:ext cx="7754112" cy="478536"/>
              </a:xfrm>
              <a:prstGeom prst="rect">
                <a:avLst/>
              </a:prstGeom>
              <a:blipFill>
                <a:blip r:embed="rId5"/>
                <a:stretch>
                  <a:fillRect l="-2437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0_1#81525f991?vbadefaultcenterpage=1&amp;parentnodeid=0c9076b2c&amp;color=0,0,0&amp;vbahtmlprocessed=1&amp;bbb=1&amp;hasbroken=1"/>
              <p:cNvSpPr/>
              <p:nvPr/>
            </p:nvSpPr>
            <p:spPr>
              <a:xfrm>
                <a:off x="502920" y="1544111"/>
                <a:ext cx="11183112" cy="3827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由图象可知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在定义域内单调递增，所以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的零点为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，结合函数图象可知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不一定成立，所以B错误；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，所以D错误.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0_1#81525f991?vbadefaultcenterpage=1&amp;parentnodeid=0c9076b2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4111"/>
                <a:ext cx="11183112" cy="3827399"/>
              </a:xfrm>
              <a:prstGeom prst="rect">
                <a:avLst/>
              </a:prstGeom>
              <a:blipFill>
                <a:blip r:embed="rId3"/>
                <a:stretch>
                  <a:fillRect l="-1690" r="-3490" b="-49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e2a1392f6?vbadefaultcenterpage=1&amp;parentnodeid=0c9076b2c&amp;color=0,0,0&amp;vbahtmlprocessed=1&amp;bbb=1"/>
              <p:cNvSpPr/>
              <p:nvPr/>
            </p:nvSpPr>
            <p:spPr>
              <a:xfrm>
                <a:off x="502920" y="197010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的大小关系为(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e2a1392f6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0101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e2a1392f6.bracket?vbadefaultcenterpage=1&amp;parentnodeid=0c9076b2c&amp;color=0,0,0&amp;vbapositionanswer=6&amp;vbahtmlprocessed=1"/>
          <p:cNvSpPr/>
          <p:nvPr/>
        </p:nvSpPr>
        <p:spPr>
          <a:xfrm>
            <a:off x="8134033" y="195867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e2a1392f6.choices?vbadefaultcenterpage=1&amp;parentnodeid=0c9076b2c&amp;color=0,0,0&amp;vbahtmlprocessed=1&amp;bbb=1"/>
              <p:cNvSpPr/>
              <p:nvPr/>
            </p:nvSpPr>
            <p:spPr>
              <a:xfrm>
                <a:off x="502920" y="251296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e2a1392f6.choices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296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e2a1392f6?vbadefaultcenterpage=1&amp;parentnodeid=0c9076b2c&amp;color=0,0,0&amp;vbahtmlprocessed=1&amp;bbb=1&amp;hasbroken=1"/>
              <p:cNvSpPr/>
              <p:nvPr/>
            </p:nvSpPr>
            <p:spPr>
              <a:xfrm>
                <a:off x="502920" y="299168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是增函数，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25=2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&gt;2&gt;1&gt;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0.7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&gt;2&gt;1&gt;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e2a1392f6?vbadefaultcenterpage=1&amp;parentnodeid=0c9076b2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168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9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792a56f42?vbadefaultcenterpage=1&amp;parentnodeid=0c9076b2c&amp;color=0,0,0&amp;vbahtmlprocessed=1&amp;bbb=1&amp;hasbroken=1"/>
              <p:cNvSpPr/>
              <p:nvPr/>
            </p:nvSpPr>
            <p:spPr>
              <a:xfrm>
                <a:off x="502920" y="1053003"/>
                <a:ext cx="11183112" cy="1134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（2024·毕节模拟）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792a56f42?vbadefaultcenterpage=1&amp;parentnodeid=0c9076b2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53003"/>
                <a:ext cx="11183112" cy="1134999"/>
              </a:xfrm>
              <a:prstGeom prst="rect">
                <a:avLst/>
              </a:prstGeom>
              <a:blipFill>
                <a:blip r:embed="rId3"/>
                <a:stretch>
                  <a:fillRect l="-1690" b="-161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792a56f42.bracket?vbadefaultcenterpage=1&amp;parentnodeid=0c9076b2c&amp;color=0,0,0&amp;vbapositionanswer=7&amp;vbahtmlprocessed=1"/>
          <p:cNvSpPr/>
          <p:nvPr/>
        </p:nvSpPr>
        <p:spPr>
          <a:xfrm>
            <a:off x="769620" y="170197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792a56f42.choices?vbadefaultcenterpage=1&amp;parentnodeid=0c9076b2c&amp;color=0,0,0&amp;vbahtmlprocessed=1&amp;bbb=1"/>
              <p:cNvSpPr/>
              <p:nvPr/>
            </p:nvSpPr>
            <p:spPr>
              <a:xfrm>
                <a:off x="502920" y="2191812"/>
                <a:ext cx="11183112" cy="71062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522728" algn="l"/>
                    <a:tab pos="6378956" algn="l"/>
                    <a:tab pos="88762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792a56f42.choices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1812"/>
                <a:ext cx="11183112" cy="710629"/>
              </a:xfrm>
              <a:prstGeom prst="rect">
                <a:avLst/>
              </a:prstGeom>
              <a:blipFill>
                <a:blip r:embed="rId4"/>
                <a:stretch>
                  <a:fillRect l="-1690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792a56f42?vbadefaultcenterpage=1&amp;parentnodeid=0c9076b2c&amp;color=0,0,0&amp;vbahtmlprocessed=1&amp;bbb=1&amp;hasbroken=1"/>
              <p:cNvSpPr/>
              <p:nvPr/>
            </p:nvSpPr>
            <p:spPr>
              <a:xfrm>
                <a:off x="502920" y="2913553"/>
                <a:ext cx="11183112" cy="273900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，且指数函数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，且对数函数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.综上所述，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792a56f42?vbadefaultcenterpage=1&amp;parentnodeid=0c9076b2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3553"/>
                <a:ext cx="11183112" cy="2739009"/>
              </a:xfrm>
              <a:prstGeom prst="rect">
                <a:avLst/>
              </a:prstGeom>
              <a:blipFill>
                <a:blip r:embed="rId5"/>
                <a:stretch>
                  <a:fillRect l="-1690" r="-1963" b="-37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d68da40fc?vbadefaultcenterpage=1&amp;parentnodeid=0c9076b2c&amp;color=0,0,0&amp;vbahtmlprocessed=1&amp;bbb=1&amp;hasbroken=1"/>
              <p:cNvSpPr/>
              <p:nvPr/>
            </p:nvSpPr>
            <p:spPr>
              <a:xfrm>
                <a:off x="502920" y="2298683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（2024·湖北联考）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d68da40fc?vbadefaultcenterpage=1&amp;parentnodeid=0c9076b2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8683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d68da40fc.bracket?vbadefaultcenterpage=1&amp;parentnodeid=0c9076b2c&amp;color=0,0,0&amp;vbapositionanswer=8&amp;vbahtmlprocessed=1"/>
          <p:cNvSpPr/>
          <p:nvPr/>
        </p:nvSpPr>
        <p:spPr>
          <a:xfrm>
            <a:off x="4604512" y="307465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d68da40fc.choices?vbadefaultcenterpage=1&amp;parentnodeid=0c9076b2c&amp;color=0,0,0&amp;vbahtmlprocessed=1&amp;bbb=1"/>
              <p:cNvSpPr/>
              <p:nvPr/>
            </p:nvSpPr>
            <p:spPr>
              <a:xfrm>
                <a:off x="502920" y="3571730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(−∞,−2]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−∞,−2]∪[0,+∞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(−∞,−2]∪[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d68da40fc.choices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71730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2_1#d68da40fc?vbadefaultcenterpage=1&amp;parentnodeid=0c9076b2c&amp;color=0,0,0&amp;vbahtmlprocessed=1&amp;bbb=1&amp;hasbroken=1">
                <a:extLst>
                  <a:ext uri="{FF2B5EF4-FFF2-40B4-BE49-F238E27FC236}">
                    <a16:creationId xmlns:a16="http://schemas.microsoft.com/office/drawing/2014/main" id="{6CC4A0AD-FBFD-ABF8-AACC-69AA9B8CA85A}"/>
                  </a:ext>
                </a:extLst>
              </p:cNvPr>
              <p:cNvSpPr/>
              <p:nvPr/>
            </p:nvSpPr>
            <p:spPr>
              <a:xfrm>
                <a:off x="502920" y="1458386"/>
                <a:ext cx="11183112" cy="38989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为偶函数，由定义法得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endParaRPr lang="en-US" altLang="zh-CN" sz="2400" b="0" i="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对称，且在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[2,+∞)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⇔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−1−2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+1−2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两边平方并化简得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2_1#d68da40fc?vbadefaultcenterpage=1&amp;parentnodeid=0c9076b2c&amp;color=0,0,0&amp;vbahtmlprocessed=1&amp;bbb=1&amp;hasbroken=1">
                <a:extLst>
                  <a:ext uri="{FF2B5EF4-FFF2-40B4-BE49-F238E27FC236}">
                    <a16:creationId xmlns:a16="http://schemas.microsoft.com/office/drawing/2014/main" id="{6CC4A0AD-FBFD-ABF8-AACC-69AA9B8CA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8386"/>
                <a:ext cx="11183112" cy="3898900"/>
              </a:xfrm>
              <a:prstGeom prst="rect">
                <a:avLst/>
              </a:prstGeom>
              <a:blipFill>
                <a:blip r:embed="rId2"/>
                <a:stretch>
                  <a:fillRect l="-1690" b="-26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94691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3ffe31f6?vbadefaultcenterpage=1&amp;parentnodeid=1ab09ba9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091a3bb98?vbadefaultcenterpage=1&amp;parentnodeid=33ffe31f6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（2024·邯郸模拟）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+6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091a3bb98?vbadefaultcenterpage=1&amp;parentnodeid=33ffe31f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091a3bb98.bracket?vbadefaultcenterpage=1&amp;parentnodeid=33ffe31f6&amp;color=0,0,0&amp;vbapositionanswer=9&amp;vbahtmlprocessed=1&amp;bbb=1"/>
          <p:cNvSpPr/>
          <p:nvPr/>
        </p:nvSpPr>
        <p:spPr>
          <a:xfrm>
            <a:off x="833120" y="20684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091a3bb98.choices?vbadefaultcenterpage=1&amp;parentnodeid=33ffe31f6&amp;color=0,0,0&amp;vbahtmlprocessed=1&amp;bbb=1"/>
              <p:cNvSpPr/>
              <p:nvPr/>
            </p:nvSpPr>
            <p:spPr>
              <a:xfrm>
                <a:off x="502920" y="256117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有最大值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091a3bb98.choices?vbadefaultcenterpage=1&amp;parentnodeid=33ffe31f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091a3bb98?vbadefaultcenterpage=1&amp;parentnodeid=33ffe31f6&amp;color=0,0,0&amp;vbahtmlprocessed=1&amp;bbb=1&amp;hasbroken=1"/>
              <p:cNvSpPr/>
              <p:nvPr/>
            </p:nvSpPr>
            <p:spPr>
              <a:xfrm>
                <a:off x="502920" y="1769283"/>
                <a:ext cx="11183112" cy="3615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+6&gt;0,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，故B正确，D错误；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所以不等式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的解集为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−6,−4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091a3bb98?vbadefaultcenterpage=1&amp;parentnodeid=33ffe31f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9283"/>
                <a:ext cx="11183112" cy="3615500"/>
              </a:xfrm>
              <a:prstGeom prst="rect">
                <a:avLst/>
              </a:prstGeom>
              <a:blipFill>
                <a:blip r:embed="rId3"/>
                <a:stretch>
                  <a:fillRect l="-1690" r="-3053" b="-5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2df67012a?vbadefaultcenterpage=1&amp;parentnodeid=33ffe31f6&amp;color=0,0,0&amp;vbahtmlprocessed=1&amp;bbb=1&amp;hasbroken=1"/>
              <p:cNvSpPr/>
              <p:nvPr/>
            </p:nvSpPr>
            <p:spPr>
              <a:xfrm>
                <a:off x="502920" y="185380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，则下列说法正确的是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2df67012a?vbadefaultcenterpage=1&amp;parentnodeid=33ffe31f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380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2df67012a.bracket?vbadefaultcenterpage=1&amp;parentnodeid=33ffe31f6&amp;color=0,0,0&amp;vbapositionanswer=10&amp;vbahtmlprocessed=1&amp;bbb=1"/>
          <p:cNvSpPr/>
          <p:nvPr/>
        </p:nvSpPr>
        <p:spPr>
          <a:xfrm>
            <a:off x="782320" y="2401171"/>
            <a:ext cx="882650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2df67012a.choices?vbadefaultcenterpage=1&amp;parentnodeid=33ffe31f6&amp;color=0,0,0&amp;vbahtmlprocessed=1&amp;bbb=1"/>
              <p:cNvSpPr/>
              <p:nvPr/>
            </p:nvSpPr>
            <p:spPr>
              <a:xfrm>
                <a:off x="502920" y="2896979"/>
                <a:ext cx="11183112" cy="21583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上的最小值为0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2df67012a.choices?vbadefaultcenterpage=1&amp;parentnodeid=33ffe31f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6979"/>
                <a:ext cx="11183112" cy="2158302"/>
              </a:xfrm>
              <a:prstGeom prst="rect">
                <a:avLst/>
              </a:prstGeom>
              <a:blipFill>
                <a:blip r:embed="rId4"/>
                <a:stretch>
                  <a:fillRect l="-1690" b="-87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2df67012a?vbadefaultcenterpage=1&amp;parentnodeid=33ffe31f6&amp;color=0,0,0&amp;vbahtmlprocessed=1&amp;bbb=1&amp;hasbroken=1"/>
              <p:cNvSpPr/>
              <p:nvPr/>
            </p:nvSpPr>
            <p:spPr>
              <a:xfrm>
                <a:off x="502920" y="712306"/>
                <a:ext cx="11183112" cy="502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，故函数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.故A正确.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上单调递增.故B错误.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由复合函数的单调性可知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最小值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上的最小值为0.故C正确.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单调递增，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2df67012a?vbadefaultcenterpage=1&amp;parentnodeid=33ffe31f6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12306"/>
                <a:ext cx="11183112" cy="5029200"/>
              </a:xfrm>
              <a:prstGeom prst="rect">
                <a:avLst/>
              </a:prstGeom>
              <a:blipFill>
                <a:blip r:embed="rId3"/>
                <a:stretch>
                  <a:fillRect l="-1690" r="-3708" b="-230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40_1#2df67012a?vbadefaultcenterpage=1&amp;parentnodeid=33ffe31f6&amp;color=0,0,0&amp;vbahtmlprocessed=1&amp;bbb=1&amp;hasbroken=1">
                <a:extLst>
                  <a:ext uri="{FF2B5EF4-FFF2-40B4-BE49-F238E27FC236}">
                    <a16:creationId xmlns:a16="http://schemas.microsoft.com/office/drawing/2014/main" id="{E10D7BCA-DCDC-961B-03D2-842F2D19DE04}"/>
                  </a:ext>
                </a:extLst>
              </p:cNvPr>
              <p:cNvSpPr/>
              <p:nvPr/>
            </p:nvSpPr>
            <p:spPr>
              <a:xfrm>
                <a:off x="502920" y="5620703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故D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40_1#2df67012a?vbadefaultcenterpage=1&amp;parentnodeid=33ffe31f6&amp;color=0,0,0&amp;vbahtmlprocessed=1&amp;bbb=1&amp;hasbroken=1">
                <a:extLst>
                  <a:ext uri="{FF2B5EF4-FFF2-40B4-BE49-F238E27FC236}">
                    <a16:creationId xmlns:a16="http://schemas.microsoft.com/office/drawing/2014/main" id="{E10D7BCA-DCDC-961B-03D2-842F2D19DE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620703"/>
                <a:ext cx="11183112" cy="1037400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dc725484b?vbadefaultcenterpage=1&amp;parentnodeid=33ffe31f6&amp;color=0,0,0&amp;vbahtmlprocessed=1&amp;bbb=1"/>
              <p:cNvSpPr/>
              <p:nvPr/>
            </p:nvSpPr>
            <p:spPr>
              <a:xfrm>
                <a:off x="502920" y="2384820"/>
                <a:ext cx="11183112" cy="901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dc725484b?vbadefaultcenterpage=1&amp;parentnodeid=33ffe31f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4820"/>
                <a:ext cx="11183112" cy="901700"/>
              </a:xfrm>
              <a:prstGeom prst="rect">
                <a:avLst/>
              </a:prstGeom>
              <a:blipFill>
                <a:blip r:embed="rId3"/>
                <a:stretch>
                  <a:fillRect l="-1690" b="-6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dc725484b.blank?vbadefaultcenterpage=1&amp;parentnodeid=33ffe31f6&amp;color=0,0,0&amp;vbapositionanswer=11&amp;vbahtmlprocessed=1"/>
          <p:cNvSpPr/>
          <p:nvPr/>
        </p:nvSpPr>
        <p:spPr>
          <a:xfrm>
            <a:off x="8125651" y="2636978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dc725484b?vbadefaultcenterpage=1&amp;parentnodeid=33ffe31f6&amp;color=0,0,0&amp;vbahtmlprocessed=1&amp;bbb=1"/>
              <p:cNvSpPr/>
              <p:nvPr/>
            </p:nvSpPr>
            <p:spPr>
              <a:xfrm>
                <a:off x="502920" y="3289567"/>
                <a:ext cx="11183112" cy="14559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7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&amp;1+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&lt;1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≥1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dc725484b?vbadefaultcenterpage=1&amp;parentnodeid=33ffe31f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9567"/>
                <a:ext cx="11183112" cy="1455928"/>
              </a:xfrm>
              <a:prstGeom prst="rect">
                <a:avLst/>
              </a:prstGeom>
              <a:blipFill>
                <a:blip r:embed="rId4"/>
                <a:stretch>
                  <a:fillRect l="-1690" b="-11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2e99f8e6a?vbadefaultcenterpage=1&amp;parentnodeid=33ffe31f6&amp;color=0,0,0&amp;vbahtmlprocessed=1&amp;bbb=1"/>
              <p:cNvSpPr/>
              <p:nvPr/>
            </p:nvSpPr>
            <p:spPr>
              <a:xfrm>
                <a:off x="502920" y="2113643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的大小关系是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2e99f8e6a?vbadefaultcenterpage=1&amp;parentnodeid=33ffe31f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13643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t="-2564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2e99f8e6a.blank?vbadefaultcenterpage=1&amp;parentnodeid=33ffe31f6&amp;color=0,0,0&amp;vbapositionanswer=12&amp;vbahtmlprocessed=1&amp;bbb=1"/>
              <p:cNvSpPr/>
              <p:nvPr/>
            </p:nvSpPr>
            <p:spPr>
              <a:xfrm>
                <a:off x="9769094" y="2166538"/>
                <a:ext cx="1449769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2e99f8e6a.blank?vbadefaultcenterpage=1&amp;parentnodeid=33ffe31f6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094" y="2166538"/>
                <a:ext cx="1449769" cy="353441"/>
              </a:xfrm>
              <a:prstGeom prst="rect">
                <a:avLst/>
              </a:prstGeom>
              <a:blipFill>
                <a:blip r:embed="rId4"/>
                <a:stretch>
                  <a:fillRect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6_1#2e99f8e6a?vbadefaultcenterpage=1&amp;parentnodeid=33ffe31f6&amp;color=0,0,0&amp;vbahtmlprocessed=1&amp;bbb=1"/>
              <p:cNvSpPr/>
              <p:nvPr/>
            </p:nvSpPr>
            <p:spPr>
              <a:xfrm>
                <a:off x="502920" y="2600561"/>
                <a:ext cx="11183112" cy="2404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lg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13&lt;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lg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lg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lg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117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lg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itchFamily="34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121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lg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，同理可得,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综上所述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6_1#2e99f8e6a?vbadefaultcenterpage=1&amp;parentnodeid=33ffe31f6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0561"/>
                <a:ext cx="11183112" cy="2404999"/>
              </a:xfrm>
              <a:prstGeom prst="rect">
                <a:avLst/>
              </a:prstGeom>
              <a:blipFill>
                <a:blip r:embed="rId5"/>
                <a:stretch>
                  <a:fillRect l="-1690" r="-3653" b="-76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1a3197a7?vbadefaultcenterpage=1&amp;parentnodeid=1ab09ba9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f83a4ef93?vbadefaultcenterpage=1&amp;parentnodeid=91a3197a7&amp;color=0,0,0&amp;vbahtmlprocessed=1&amp;bbb=1&amp;hasbroken=1"/>
              <p:cNvSpPr/>
              <p:nvPr/>
            </p:nvSpPr>
            <p:spPr>
              <a:xfrm>
                <a:off x="502920" y="1521048"/>
                <a:ext cx="11183112" cy="20620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某公司工人甲生产第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件产品所需的时间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）满足</a:t>
                </a:r>
              </a:p>
              <a:p>
                <a:pPr latinLnBrk="1">
                  <a:lnSpc>
                    <a:spcPts val="10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𝜆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≤8,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，若甲生产第2件产品的时间为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生产第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件产品的时间为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f83a4ef93?vbadefaultcenterpage=1&amp;parentnodeid=91a3197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062099"/>
              </a:xfrm>
              <a:prstGeom prst="rect">
                <a:avLst/>
              </a:prstGeom>
              <a:blipFill>
                <a:blip r:embed="rId4"/>
                <a:stretch>
                  <a:fillRect l="-1690" t="-4142" r="-1418" b="-88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f83a4ef93.blank?vbadefaultcenterpage=1&amp;parentnodeid=91a3197a7&amp;color=0,0,0&amp;vbapositionanswer=13&amp;vbahtmlprocessed=1&amp;bbb=1"/>
              <p:cNvSpPr/>
              <p:nvPr/>
            </p:nvSpPr>
            <p:spPr>
              <a:xfrm>
                <a:off x="5861685" y="3171603"/>
                <a:ext cx="1403096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f83a4ef93.blank?vbadefaultcenterpage=1&amp;parentnodeid=91a3197a7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85" y="3171603"/>
                <a:ext cx="1403096" cy="353441"/>
              </a:xfrm>
              <a:prstGeom prst="rect">
                <a:avLst/>
              </a:prstGeom>
              <a:blipFill>
                <a:blip r:embed="rId5"/>
                <a:stretch>
                  <a:fillRect l="-2609" r="-2174" b="-4137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9_1#f83a4ef93?vbadefaultcenterpage=1&amp;parentnodeid=91a3197a7&amp;color=0,0,0&amp;vbahtmlprocessed=1&amp;bbb=1&amp;hasbroken=1">
                <a:extLst>
                  <a:ext uri="{FF2B5EF4-FFF2-40B4-BE49-F238E27FC236}">
                    <a16:creationId xmlns:a16="http://schemas.microsoft.com/office/drawing/2014/main" id="{92B2FB06-1920-00D9-594E-F5C5FCB51729}"/>
                  </a:ext>
                </a:extLst>
              </p:cNvPr>
              <p:cNvSpPr/>
              <p:nvPr/>
            </p:nvSpPr>
            <p:spPr>
              <a:xfrm>
                <a:off x="502920" y="1713370"/>
                <a:ext cx="11183112" cy="3721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由甲生产第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件产品的时间为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𝜆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10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&lt;4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,4≤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≤8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由甲生产第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2件产品的时间为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10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,0&lt;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&lt;4,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,4≤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≤8,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9_1#f83a4ef93?vbadefaultcenterpage=1&amp;parentnodeid=91a3197a7&amp;color=0,0,0&amp;vbahtmlprocessed=1&amp;bbb=1&amp;hasbroken=1">
                <a:extLst>
                  <a:ext uri="{FF2B5EF4-FFF2-40B4-BE49-F238E27FC236}">
                    <a16:creationId xmlns:a16="http://schemas.microsoft.com/office/drawing/2014/main" id="{92B2FB06-1920-00D9-594E-F5C5FCB517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13370"/>
                <a:ext cx="11183112" cy="3721100"/>
              </a:xfrm>
              <a:prstGeom prst="rect">
                <a:avLst/>
              </a:prstGeom>
              <a:blipFill>
                <a:blip r:embed="rId2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80918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0_1#5e041aebf?segpoint=1&amp;vbadefaultcenterpage=1&amp;parentnodeid=91a3197a7&amp;color=0,0,0&amp;vbahtmlprocessed=1&amp;bbb=1&amp;hasbroken=1"/>
              <p:cNvSpPr/>
              <p:nvPr/>
            </p:nvSpPr>
            <p:spPr>
              <a:xfrm>
                <a:off x="502920" y="756000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已知大气压强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（单位：帕）随高度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（单位：米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）的变化满足关系式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𝑘h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表示海平面的大气压强.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0_1#5e041aebf?segpoint=1&amp;vbadefaultcenterpage=1&amp;parentnodeid=91a3197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0_2#5e041aebf?segpoint=1&amp;vbadefaultcenterpage=1&amp;parentnodeid=91a3197a7&amp;color=0,0,0&amp;vbahtmlprocessed=1&amp;bbb=1&amp;hasbroken=1"/>
              <p:cNvSpPr/>
              <p:nvPr/>
            </p:nvSpPr>
            <p:spPr>
              <a:xfrm>
                <a:off x="502920" y="1796638"/>
                <a:ext cx="11183112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（1）设在海拔4000米处的大气压强为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，求在海拔8000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米处的大气压强.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结果用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0_2#5e041aebf?segpoint=1&amp;vbadefaultcenterpage=1&amp;parentnodeid=91a3197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6638"/>
                <a:ext cx="11183112" cy="1037590"/>
              </a:xfrm>
              <a:prstGeom prst="rect">
                <a:avLst/>
              </a:prstGeom>
              <a:blipFill>
                <a:blip r:embed="rId4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O_5_BD.50_3#5e041aebf?segpoint=1&amp;vbadefaultcenterpage=1&amp;parentnodeid=91a3197a7&amp;color=0,0,0&amp;vbahtmlprocessed=1&amp;bbb=1"/>
          <p:cNvSpPr/>
          <p:nvPr/>
        </p:nvSpPr>
        <p:spPr>
          <a:xfrm>
            <a:off x="502920" y="2836768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（2）我国的陆地地势可划分为三级阶梯，其平均海拔如表所示：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QO_5_BD.50_4#5e041aebf?colgroup=15,20&amp;vbadefaultcenterpage=1&amp;parentnodeid=91a3197a7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324486"/>
                  </p:ext>
                </p:extLst>
              </p:nvPr>
            </p:nvGraphicFramePr>
            <p:xfrm>
              <a:off x="502920" y="3447638"/>
              <a:ext cx="11146536" cy="1879600"/>
            </p:xfrm>
            <a:graphic>
              <a:graphicData uri="http://schemas.openxmlformats.org/drawingml/2006/table">
                <a:tbl>
                  <a:tblPr/>
                  <a:tblGrid>
                    <a:gridCol w="4901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453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平均海拔/米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第一级阶梯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𝐻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≥4000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第二级阶梯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1000&lt;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𝐻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≤2000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第三级阶梯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5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𝐻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≤500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QO_5_BD.50_4#5e041aebf?colgroup=15,20&amp;vbadefaultcenterpage=1&amp;parentnodeid=91a3197a7&amp;color=0,0,0&amp;vbahtmlprocessed=1&amp;bbb=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0324486"/>
                  </p:ext>
                </p:extLst>
              </p:nvPr>
            </p:nvGraphicFramePr>
            <p:xfrm>
              <a:off x="502920" y="3447638"/>
              <a:ext cx="11146536" cy="1741234"/>
            </p:xfrm>
            <a:graphic>
              <a:graphicData uri="http://schemas.openxmlformats.org/drawingml/2006/table">
                <a:tbl>
                  <a:tblPr/>
                  <a:tblGrid>
                    <a:gridCol w="4901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2453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166">
                    <a:tc>
                      <a:txBody>
                        <a:bodyPr/>
                        <a:lstStyle/>
                        <a:p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平均海拔/米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第一级阶梯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8537" t="-108451" r="-195" b="-2436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第二级阶梯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8537" t="-205556" r="-195" b="-140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ts val="37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itchFamily="34" charset="0"/>
                              <a:ea typeface="微软雅黑" pitchFamily="34" charset="-122"/>
                              <a:cs typeface="Times New Roman" pitchFamily="34" charset="-120"/>
                            </a:rPr>
                            <a:t>第三级阶梯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78537" t="-305556" r="-195" b="-40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BD.50_5#5e041aebf?vbadefaultcenterpage=1&amp;parentnodeid=91a3197a7&amp;color=0,0,0&amp;vbahtmlprocessed=1&amp;bbb=1&amp;hasbroken=1"/>
              <p:cNvSpPr/>
              <p:nvPr/>
            </p:nvSpPr>
            <p:spPr>
              <a:xfrm>
                <a:off x="502920" y="5327238"/>
                <a:ext cx="11183112" cy="103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若用平均海拔的范围直接代表海拔的范围，设在第二级阶梯某处的压强为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，在第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三级阶梯某处的压强为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，证明：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0.18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BD.50_5#5e041aebf?vbadefaultcenterpage=1&amp;parentnodeid=91a3197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327238"/>
                <a:ext cx="11183112" cy="1036828"/>
              </a:xfrm>
              <a:prstGeom prst="rect">
                <a:avLst/>
              </a:prstGeom>
              <a:blipFill>
                <a:blip r:embed="rId6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1_1#5e041aebf?vbadefaultcenterpage=1&amp;parentnodeid=91a3197a7&amp;color=0,0,0&amp;vbahtmlprocessed=1&amp;bbb=1&amp;hasbroken=1"/>
              <p:cNvSpPr/>
              <p:nvPr/>
            </p:nvSpPr>
            <p:spPr>
              <a:xfrm>
                <a:off x="502920" y="1460260"/>
                <a:ext cx="11183112" cy="421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（1）设在海拔8000米处的大气压强为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″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=4000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′′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=8000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″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𝑝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″=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′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2）设在第二级阶梯某处的海拔为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，在第三级阶梯某处的海拔为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83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−4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−4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两式相减可得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∈(1000,2000]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∈[200,1000]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h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∈(0,1800]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×1800=0.18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0.18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0.18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1_1#5e041aebf?vbadefaultcenterpage=1&amp;parentnodeid=91a3197a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0260"/>
                <a:ext cx="11183112" cy="4216400"/>
              </a:xfrm>
              <a:prstGeom prst="rect">
                <a:avLst/>
              </a:prstGeom>
              <a:blipFill>
                <a:blip r:embed="rId3"/>
                <a:stretch>
                  <a:fillRect l="-1690" b="-14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a0b26bf1?vbadefaultcenterpage=1&amp;parentnodeid=1ab09ba9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2_1#3ce663729?vbadefaultcenterpage=1&amp;parentnodeid=aa0b26bf1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（2024·南通统考）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的图象既关于点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，又关于直线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2_1#3ce663729?vbadefaultcenterpage=1&amp;parentnodeid=aa0b26bf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363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3_1#3ce663729.blank?vbadefaultcenterpage=1&amp;parentnodeid=aa0b26bf1&amp;color=0,0,0&amp;vbapositionanswer=14&amp;vbahtmlprocessed=1&amp;bbb=1&amp;rh=48.6"/>
              <p:cNvSpPr/>
              <p:nvPr/>
            </p:nvSpPr>
            <p:spPr>
              <a:xfrm>
                <a:off x="9924415" y="1981169"/>
                <a:ext cx="412750" cy="51066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3_1#3ce663729.blank?vbadefaultcenterpage=1&amp;parentnodeid=aa0b26bf1&amp;color=0,0,0&amp;vbapositionanswer=14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4415" y="1981169"/>
                <a:ext cx="412750" cy="5106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4_1#3ce663729?vbadefaultcenterpage=1&amp;parentnodeid=aa0b26bf1&amp;color=0,0,0&amp;vbahtmlprocessed=1&amp;bbb=1&amp;hasbroken=1"/>
              <p:cNvSpPr/>
              <p:nvPr/>
            </p:nvSpPr>
            <p:spPr>
              <a:xfrm>
                <a:off x="502920" y="2561178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的图象，对任意的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中心对称，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4_1#3ce663729?vbadefaultcenterpage=1&amp;parentnodeid=aa0b26bf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2150999"/>
              </a:xfrm>
              <a:prstGeom prst="rect">
                <a:avLst/>
              </a:prstGeom>
              <a:blipFill>
                <a:blip r:embed="rId6"/>
                <a:stretch>
                  <a:fillRect l="-1690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4_2#3ce663729?vbadefaultcenterpage=1&amp;parentnodeid=aa0b26bf1&amp;color=0,0,0&amp;vbahtmlprocessed=1&amp;bbb=1&amp;hasbroken=1"/>
              <p:cNvSpPr/>
              <p:nvPr/>
            </p:nvSpPr>
            <p:spPr>
              <a:xfrm>
                <a:off x="502920" y="1028206"/>
                <a:ext cx="11183112" cy="4635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对称的点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的对称点为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,4−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,4−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10=4−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den>
                            </m:f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4_2#3ce663729?vbadefaultcenterpage=1&amp;parentnodeid=aa0b26bf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28206"/>
                <a:ext cx="11183112" cy="4635500"/>
              </a:xfrm>
              <a:prstGeom prst="rect">
                <a:avLst/>
              </a:prstGeom>
              <a:blipFill>
                <a:blip r:embed="rId3"/>
                <a:stretch>
                  <a:fillRect l="-709" r="-491" b="-9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5_1#00dd563e7?segpoint=1&amp;vbadefaultcenterpage=1&amp;parentnodeid=aa0b26bf1&amp;color=0,0,0&amp;vbahtmlprocessed=1&amp;bbb=1&amp;hasbroken=1"/>
              <p:cNvSpPr/>
              <p:nvPr/>
            </p:nvSpPr>
            <p:spPr>
              <a:xfrm>
                <a:off x="502920" y="1737691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，则称函数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5_1#00dd563e7?segpoint=1&amp;vbadefaultcenterpage=1&amp;parentnodeid=aa0b26bf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7691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5_2#00dd563e7?segpoint=1&amp;vbadefaultcenterpage=1&amp;parentnodeid=aa0b26bf1&amp;color=0,0,0&amp;vbahtmlprocessed=1&amp;bbb=1&amp;hasbroken=1"/>
              <p:cNvSpPr/>
              <p:nvPr/>
            </p:nvSpPr>
            <p:spPr>
              <a:xfrm>
                <a:off x="502920" y="277832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的解析式.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5_2#00dd563e7?segpoint=1&amp;vbadefaultcenterpage=1&amp;parentnodeid=aa0b26bf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8329"/>
                <a:ext cx="11183112" cy="1037400"/>
              </a:xfrm>
              <a:prstGeom prst="rect">
                <a:avLst/>
              </a:prstGeom>
              <a:blipFill>
                <a:blip r:embed="rId4"/>
                <a:stretch>
                  <a:fillRect l="-1690" r="-3653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5_3#00dd563e7?segpoint=1&amp;vbadefaultcenterpage=1&amp;parentnodeid=aa0b26bf1&amp;color=0,0,0&amp;vbahtmlprocessed=1&amp;bbb=1&amp;hasbroken=1"/>
              <p:cNvSpPr/>
              <p:nvPr/>
            </p:nvSpPr>
            <p:spPr>
              <a:xfrm>
                <a:off x="502920" y="381845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，是否存在实数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函数”，且同时满足：（ⅰ）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是偶函数；（ⅱ）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2,+∞)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?若存在，请求出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的值；若不存在，请说明理由.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5_3#00dd563e7?segpoint=1&amp;vbadefaultcenterpage=1&amp;parentnodeid=aa0b26bf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18459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1#00dd563e7?vbadefaultcenterpage=1&amp;parentnodeid=aa0b26bf1&amp;color=0,0,0&amp;vbahtmlprocessed=1&amp;bbb=1"/>
              <p:cNvSpPr/>
              <p:nvPr/>
            </p:nvSpPr>
            <p:spPr>
              <a:xfrm>
                <a:off x="502920" y="1533856"/>
                <a:ext cx="11183112" cy="3911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为奇函数，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为偶函数，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①②，解得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1#00dd563e7?vbadefaultcenterpage=1&amp;parentnodeid=aa0b26bf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3856"/>
                <a:ext cx="11183112" cy="3911600"/>
              </a:xfrm>
              <a:prstGeom prst="rect">
                <a:avLst/>
              </a:prstGeom>
              <a:blipFill>
                <a:blip r:embed="rId3"/>
                <a:stretch>
                  <a:fillRect l="-1690" b="-28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865b7ff34.fixed?segpoint=1&amp;vbadefaultcenterpage=1&amp;parentnodeid=fbc3c6399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基础课12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对数函数</a:t>
            </a:r>
            <a:endParaRPr lang="en-US" altLang="zh-CN" sz="4000" dirty="0"/>
          </a:p>
        </p:txBody>
      </p:sp>
      <p:pic>
        <p:nvPicPr>
          <p:cNvPr id="3" name="C_0#865b7ff34?linknodeid=0c9076b2c&amp;catalogrefid=0c9076b2c&amp;parentnodeid=fbc3c6399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865b7ff34?linknodeid=0c9076b2c&amp;catalogrefid=0c9076b2c&amp;parentnodeid=fbc3c6399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865b7ff34?linknodeid=33ffe31f6&amp;catalogrefid=33ffe31f6&amp;parentnodeid=fbc3c639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865b7ff34?linknodeid=33ffe31f6&amp;catalogrefid=33ffe31f6&amp;parentnodeid=fbc3c639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865b7ff34?linknodeid=91a3197a7&amp;catalogrefid=91a3197a7&amp;parentnodeid=fbc3c639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865b7ff34?linknodeid=91a3197a7&amp;catalogrefid=91a3197a7&amp;parentnodeid=fbc3c639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865b7ff34?linknodeid=aa0b26bf1&amp;catalogrefid=aa0b26bf1&amp;parentnodeid=fbc3c6399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865b7ff34?linknodeid=aa0b26bf1&amp;catalogrefid=aa0b26bf1&amp;parentnodeid=fbc3c6399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865b7ff34?linknodeid=0c9076b2c&amp;catalogrefid=0c9076b2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865b7ff34?linknodeid=0c9076b2c&amp;catalogrefid=0c9076b2c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865b7ff34?linknodeid=33ffe31f6&amp;catalogrefid=33ffe31f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865b7ff34?linknodeid=33ffe31f6&amp;catalogrefid=33ffe31f6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865b7ff34?linknodeid=91a3197a7&amp;catalogrefid=91a3197a7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865b7ff34?linknodeid=91a3197a7&amp;catalogrefid=91a3197a7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865b7ff34?linknodeid=aa0b26bf1&amp;catalogrefid=aa0b26bf1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865b7ff34?linknodeid=aa0b26bf1&amp;catalogrefid=aa0b26bf1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2#00dd563e7?vbadefaultcenterpage=1&amp;parentnodeid=aa0b26bf1&amp;color=0,0,0&amp;vbahtmlprocessed=1&amp;bbb=1"/>
              <p:cNvSpPr/>
              <p:nvPr/>
            </p:nvSpPr>
            <p:spPr>
              <a:xfrm>
                <a:off x="502920" y="1304717"/>
                <a:ext cx="11183112" cy="4487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（2）存在.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假设存在实数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函数”，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𝑛𝑔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ⅰ）因为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是偶函数，所以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2#00dd563e7?vbadefaultcenterpage=1&amp;parentnodeid=aa0b26bf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04717"/>
                <a:ext cx="11183112" cy="4487799"/>
              </a:xfrm>
              <a:prstGeom prst="rect">
                <a:avLst/>
              </a:prstGeom>
              <a:blipFill>
                <a:blip r:embed="rId3"/>
                <a:stretch>
                  <a:fillRect l="-1690" b="-42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3#00dd563e7?vbadefaultcenterpage=1&amp;parentnodeid=aa0b26bf1&amp;color=0,0,0&amp;vbahtmlprocessed=1&amp;bbb=1&amp;hasbroken=1"/>
              <p:cNvSpPr/>
              <p:nvPr/>
            </p:nvSpPr>
            <p:spPr>
              <a:xfrm>
                <a:off x="502920" y="1557224"/>
                <a:ext cx="11183112" cy="403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（ⅱ）由（ⅰ）得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时，取等号，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,且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.综上所述，存在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满足要求.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3#00dd563e7?vbadefaultcenterpage=1&amp;parentnodeid=aa0b26bf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57224"/>
                <a:ext cx="11183112" cy="4038600"/>
              </a:xfrm>
              <a:prstGeom prst="rect">
                <a:avLst/>
              </a:prstGeom>
              <a:blipFill>
                <a:blip r:embed="rId3"/>
                <a:stretch>
                  <a:fillRect l="-1690" r="-1472" b="-25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ab09ba95.fixed?vbadefaultcenterpage=1&amp;parentnodeid=865b7ff3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1ab09ba95.fixed?vbadefaultcenterpage=1&amp;parentnodeid=865b7ff3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0c9076b2c?vbadefaultcenterpage=1&amp;parentnodeid=1ab09ba95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1#9cad33062?vbadefaultcenterpage=1&amp;parentnodeid=0c9076b2c&amp;color=0,0,0&amp;vbahtmlprocessed=1&amp;bbb=1"/>
              <p:cNvSpPr/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1#9cad33062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9cad33062.bracket?vbadefaultcenterpage=1&amp;parentnodeid=0c9076b2c&amp;color=0,0,0&amp;vbapositionanswer=1&amp;vbahtmlprocessed=1"/>
          <p:cNvSpPr/>
          <p:nvPr/>
        </p:nvSpPr>
        <p:spPr>
          <a:xfrm>
            <a:off x="8189595" y="21179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_1#9cad33062.choices?vbadefaultcenterpage=1&amp;parentnodeid=0c9076b2c&amp;color=0,0,0&amp;vbahtmlprocessed=1&amp;bbb=1"/>
              <p:cNvSpPr/>
              <p:nvPr/>
            </p:nvSpPr>
            <p:spPr>
              <a:xfrm>
                <a:off x="502920" y="266919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81503" algn="l"/>
                    <a:tab pos="5737606" algn="l"/>
                    <a:tab pos="89620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_1#9cad33062.choices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919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_1#9cad33062?vbadefaultcenterpage=1&amp;parentnodeid=0c9076b2c&amp;color=0,0,0&amp;vbahtmlprocessed=1&amp;bbb=1"/>
              <p:cNvSpPr/>
              <p:nvPr/>
            </p:nvSpPr>
            <p:spPr>
              <a:xfrm>
                <a:off x="502920" y="320386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_1#9cad33062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03861"/>
                <a:ext cx="11183112" cy="474599"/>
              </a:xfrm>
              <a:prstGeom prst="rect">
                <a:avLst/>
              </a:prstGeom>
              <a:blipFill>
                <a:blip r:embed="rId6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0b9b141a5?vbadefaultcenterpage=1&amp;parentnodeid=0c9076b2c&amp;color=0,0,0&amp;vbahtmlprocessed=1&amp;bbb=1"/>
              <p:cNvSpPr/>
              <p:nvPr/>
            </p:nvSpPr>
            <p:spPr>
              <a:xfrm>
                <a:off x="502920" y="1705433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（2024·四川模拟）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则下列不等式一定成立的是(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0b9b141a5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5433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0b9b141a5.bracket?vbadefaultcenterpage=1&amp;parentnodeid=0c9076b2c&amp;color=0,0,0&amp;vbapositionanswer=2&amp;vbahtmlprocessed=1"/>
          <p:cNvSpPr/>
          <p:nvPr/>
        </p:nvSpPr>
        <p:spPr>
          <a:xfrm>
            <a:off x="9966770" y="1694003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0b9b141a5.choices?vbadefaultcenterpage=1&amp;parentnodeid=0c9076b2c&amp;color=0,0,0&amp;vbahtmlprocessed=1&amp;bbb=1"/>
              <p:cNvSpPr/>
              <p:nvPr/>
            </p:nvSpPr>
            <p:spPr>
              <a:xfrm>
                <a:off x="502920" y="2192350"/>
                <a:ext cx="11183112" cy="67119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400"/>
                  </a:lnSpc>
                  <a:tabLst>
                    <a:tab pos="2170303" algn="l"/>
                    <a:tab pos="5191506" algn="l"/>
                    <a:tab pos="87207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0b9b141a5.choices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2350"/>
                <a:ext cx="11183112" cy="671195"/>
              </a:xfrm>
              <a:prstGeom prst="rect">
                <a:avLst/>
              </a:prstGeom>
              <a:blipFill>
                <a:blip r:embed="rId4"/>
                <a:stretch>
                  <a:fillRect l="-1690" b="-136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0b9b141a5?vbadefaultcenterpage=1&amp;parentnodeid=0c9076b2c&amp;color=0,0,0&amp;vbahtmlprocessed=1&amp;bbb=1"/>
              <p:cNvSpPr/>
              <p:nvPr/>
            </p:nvSpPr>
            <p:spPr>
              <a:xfrm>
                <a:off x="502920" y="2875102"/>
                <a:ext cx="11183112" cy="23034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，A错误；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为减函数，所以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不一定大于1，所以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不一定大于0，C错误；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，D错误.故选B.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0b9b141a5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75102"/>
                <a:ext cx="11183112" cy="2303463"/>
              </a:xfrm>
              <a:prstGeom prst="rect">
                <a:avLst/>
              </a:prstGeom>
              <a:blipFill>
                <a:blip r:embed="rId5"/>
                <a:stretch>
                  <a:fillRect l="-1690" b="-76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QC_5_AN.10_1#5594345b7.bracket?vbadefaultcenterpage=1&amp;parentnodeid=0c9076b2c&amp;color=0,0,0&amp;vbapositionanswer=3&amp;vbahtmlprocessed=1"/>
          <p:cNvSpPr/>
          <p:nvPr/>
        </p:nvSpPr>
        <p:spPr>
          <a:xfrm>
            <a:off x="9210235" y="124142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87375" y="1241425"/>
          <a:ext cx="10972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12069583" imgH="1599595" progId="Word.Document.12">
                  <p:embed/>
                </p:oleObj>
              </mc:Choice>
              <mc:Fallback>
                <p:oleObj name="文档" r:id="rId4" imgW="12069583" imgH="1599595" progId="Word.Document.12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1241425"/>
                        <a:ext cx="10972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23JSXLXKAQGZW3T6.EPS" descr="id:2147509794;FounderCES"/>
          <p:cNvPicPr/>
          <p:nvPr/>
        </p:nvPicPr>
        <p:blipFill>
          <a:blip r:embed="rId6"/>
          <a:stretch>
            <a:fillRect/>
          </a:stretch>
        </p:blipFill>
        <p:spPr>
          <a:xfrm>
            <a:off x="3395906" y="2236591"/>
            <a:ext cx="4438040" cy="1192409"/>
          </a:xfrm>
          <a:prstGeom prst="rect">
            <a:avLst/>
          </a:prstGeom>
        </p:spPr>
      </p:pic>
      <p:pic>
        <p:nvPicPr>
          <p:cNvPr id="22" name="23JSXLXKAQGZW3T6A.EPS" descr="id:2147509801;FounderCES"/>
          <p:cNvPicPr/>
          <p:nvPr/>
        </p:nvPicPr>
        <p:blipFill>
          <a:blip r:embed="rId7"/>
          <a:stretch>
            <a:fillRect/>
          </a:stretch>
        </p:blipFill>
        <p:spPr>
          <a:xfrm>
            <a:off x="3585331" y="4424166"/>
            <a:ext cx="4107937" cy="1475472"/>
          </a:xfrm>
          <a:prstGeom prst="rect">
            <a:avLst/>
          </a:prstGeom>
        </p:spPr>
      </p:pic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3063580" y="3778250"/>
          <a:ext cx="5151437" cy="147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8" imgW="7797318" imgH="2242312" progId="Word.Document.12">
                  <p:embed/>
                </p:oleObj>
              </mc:Choice>
              <mc:Fallback>
                <p:oleObj name="文档" r:id="rId8" imgW="7797318" imgH="2242312" progId="Word.Document.12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3580" y="3778250"/>
                        <a:ext cx="5151437" cy="147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101680" y="6154235"/>
          <a:ext cx="511333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文档" r:id="rId10" imgW="7874457" imgH="1221378" progId="Word.Document.12">
                  <p:embed/>
                </p:oleObj>
              </mc:Choice>
              <mc:Fallback>
                <p:oleObj name="文档" r:id="rId10" imgW="7874457" imgH="1221378" progId="Word.Document.12">
                  <p:embed/>
                  <p:pic>
                    <p:nvPicPr>
                      <p:cNvPr id="25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680" y="6154235"/>
                        <a:ext cx="5113337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8958430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87375" y="2138241"/>
          <a:ext cx="10972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12069583" imgH="1599595" progId="Word.Document.12">
                  <p:embed/>
                </p:oleObj>
              </mc:Choice>
              <mc:Fallback>
                <p:oleObj name="文档" r:id="rId4" imgW="12069583" imgH="1599595" progId="Word.Document.12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138241"/>
                        <a:ext cx="10972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26964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0f303dbd5?vbadefaultcenterpage=1&amp;parentnodeid=0c9076b2c&amp;color=0,0,0&amp;vbahtmlprocessed=1&amp;bbb=1"/>
              <p:cNvSpPr/>
              <p:nvPr/>
            </p:nvSpPr>
            <p:spPr>
              <a:xfrm>
                <a:off x="502920" y="2215466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的单调递减区间是(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0f303dbd5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15466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0f303dbd5.bracket?vbadefaultcenterpage=1&amp;parentnodeid=0c9076b2c&amp;color=0,0,0&amp;vbapositionanswer=4&amp;vbahtmlprocessed=1"/>
          <p:cNvSpPr/>
          <p:nvPr/>
        </p:nvSpPr>
        <p:spPr>
          <a:xfrm>
            <a:off x="7833741" y="2204036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0f303dbd5.choices?vbadefaultcenterpage=1&amp;parentnodeid=0c9076b2c&amp;color=0,0,0&amp;vbahtmlprocessed=1&amp;bbb=1"/>
              <p:cNvSpPr/>
              <p:nvPr/>
            </p:nvSpPr>
            <p:spPr>
              <a:xfrm>
                <a:off x="502920" y="2758326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6278" algn="l"/>
                    <a:tab pos="5591556" algn="l"/>
                    <a:tab pos="8539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(−∞,1]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0f303dbd5.choices?vbadefaultcenterpage=1&amp;parentnodeid=0c9076b2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8326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0f303dbd5?vbadefaultcenterpage=1&amp;parentnodeid=0c9076b2c&amp;color=0,0,0&amp;vbahtmlprocessed=1&amp;bbb=1&amp;hasbroken=1"/>
              <p:cNvSpPr/>
              <p:nvPr/>
            </p:nvSpPr>
            <p:spPr>
              <a:xfrm>
                <a:off x="502920" y="3237053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易得函数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的定义域为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+9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，由复合函数的单调性可知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的单调递减区间是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0f303dbd5?vbadefaultcenterpage=1&amp;parentnodeid=0c9076b2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7053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348</Words>
  <Application>Microsoft Office PowerPoint</Application>
  <PresentationFormat>宽屏</PresentationFormat>
  <Paragraphs>207</Paragraphs>
  <Slides>32</Slides>
  <Notes>30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6</cp:revision>
  <dcterms:created xsi:type="dcterms:W3CDTF">2024-01-24T09:09:06Z</dcterms:created>
  <dcterms:modified xsi:type="dcterms:W3CDTF">2024-02-02T08:35:34Z</dcterms:modified>
  <cp:category/>
  <cp:contentStatus/>
</cp:coreProperties>
</file>