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85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f6f3def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基础课14 函数的零点与方程的解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E619858-59A8-4305-AE91-8FA39490597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a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516405E-E187-4514-AA5E-DA00B125194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f6f3def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基础课14 函数的零点与方程的解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56E82904-67A5-4FBD-A194-7A6F563922C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e5a4cb210?vbadefaultcenterpage=1&amp;parentnodeid=5e08fb941&amp;color=0,0,0&amp;vbahtmlprocessed=1&amp;bbb=1&amp;hasbroken=1"/>
              <p:cNvSpPr/>
              <p:nvPr/>
            </p:nvSpPr>
            <p:spPr>
              <a:xfrm>
                <a:off x="502920" y="170467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，则两个函数图象所有交点的横坐标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之和为(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e5a4cb210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467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5a4cb210.bracket?vbadefaultcenterpage=1&amp;parentnodeid=5e08fb941&amp;color=0,0,0&amp;vbapositionanswer=6&amp;vbahtmlprocessed=1"/>
          <p:cNvSpPr/>
          <p:nvPr/>
        </p:nvSpPr>
        <p:spPr>
          <a:xfrm>
            <a:off x="1684020" y="225204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23_1#e5a4cb210.choices?vbadefaultcenterpage=1&amp;parentnodeid=5e08fb941&amp;color=0,0,0&amp;vbahtmlprocessed=1&amp;bbb=1"/>
          <p:cNvSpPr/>
          <p:nvPr/>
        </p:nvSpPr>
        <p:spPr>
          <a:xfrm>
            <a:off x="502920" y="280125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e5a4cb210?vbadefaultcenterpage=1&amp;parentnodeid=5e08fb941&amp;color=0,0,0&amp;vbahtmlprocessed=1&amp;bbb=1&amp;hasbroken=1"/>
              <p:cNvSpPr/>
              <p:nvPr/>
            </p:nvSpPr>
            <p:spPr>
              <a:xfrm>
                <a:off x="502920" y="327997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的图象所有交点的横坐标之和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，可以转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化为方程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的所有实数根之和.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的图象均关于直线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，且两个图象有两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个交点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，所以两个交点的横坐标之和为4.故选D.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e5a4cb210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9978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r="-545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fe3b6216f?vbadefaultcenterpage=1&amp;parentnodeid=5e08fb941&amp;color=0,0,0&amp;vbahtmlprocessed=1&amp;bbb=1&amp;hasbroken=1"/>
              <p:cNvSpPr/>
              <p:nvPr/>
            </p:nvSpPr>
            <p:spPr>
              <a:xfrm>
                <a:off x="502920" y="1100151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（2024·济南模拟）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&amp;∣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lg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有四个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不同的零点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fe3b6216f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0151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r="-1145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fe3b6216f.bracket?vbadefaultcenterpage=1&amp;parentnodeid=5e08fb941&amp;color=0,0,0&amp;vbapositionanswer=7&amp;vbahtmlprocessed=1"/>
          <p:cNvSpPr/>
          <p:nvPr/>
        </p:nvSpPr>
        <p:spPr>
          <a:xfrm>
            <a:off x="5513388" y="1985849"/>
            <a:ext cx="441325" cy="364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fe3b6216f.choices?vbadefaultcenterpage=1&amp;parentnodeid=5e08fb941&amp;color=0,0,0&amp;vbahtmlprocessed=1&amp;bbb=1"/>
              <p:cNvSpPr/>
              <p:nvPr/>
            </p:nvSpPr>
            <p:spPr>
              <a:xfrm>
                <a:off x="502920" y="237415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70378" algn="l"/>
                    <a:tab pos="5489956" algn="l"/>
                    <a:tab pos="82476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(0,1]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fe3b6216f.choices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415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28_1#fe3b6216f?hastextimagelayout=1&amp;vbadefaultcenterpage=1&amp;parentnodeid=5e08fb941&amp;color=0,0,0&amp;vbahtmlprocesse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1344" y="2891041"/>
            <a:ext cx="4197096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8_2#fe3b6216f?hastextimagelayout=2&amp;vbadefaultcenterpage=1&amp;parentnodeid=5e08fb941&amp;color=0,0,0&amp;vbahtmlprocessed=1&amp;bbb=1&amp;hasbroken=1"/>
              <p:cNvSpPr/>
              <p:nvPr/>
            </p:nvSpPr>
            <p:spPr>
              <a:xfrm>
                <a:off x="502920" y="2845321"/>
                <a:ext cx="6858000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依题意，作出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,如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图所示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8_2#fe3b6216f?hastextimagelayout=2&amp;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5321"/>
                <a:ext cx="6858000" cy="1037590"/>
              </a:xfrm>
              <a:prstGeom prst="rect">
                <a:avLst/>
              </a:prstGeom>
              <a:blipFill>
                <a:blip r:embed="rId6"/>
                <a:stretch>
                  <a:fillRect l="-2756" r="-622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8_3#fe3b6216f?hastextimagelayout=2&amp;vbadefaultcenterpage=1&amp;parentnodeid=5e08fb941&amp;color=0,0,0&amp;vbahtmlprocessed=1&amp;bbb=1&amp;hasbroken=1"/>
              <p:cNvSpPr/>
              <p:nvPr/>
            </p:nvSpPr>
            <p:spPr>
              <a:xfrm>
                <a:off x="502920" y="3885451"/>
                <a:ext cx="6858000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有四个不同的零点，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有四个不同的解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有四个不同的交点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，结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合图象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8_3#fe3b6216f?hastextimagelayout=2&amp;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5451"/>
                <a:ext cx="6858000" cy="2155000"/>
              </a:xfrm>
              <a:prstGeom prst="rect">
                <a:avLst/>
              </a:prstGeom>
              <a:blipFill>
                <a:blip r:embed="rId7"/>
                <a:stretch>
                  <a:fillRect l="-2756" r="-1689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6fcfb7772?vbadefaultcenterpage=1&amp;parentnodeid=5e08fb941&amp;color=0,0,0&amp;vbahtmlprocessed=1&amp;bbb=1&amp;hasbroken=1"/>
              <p:cNvSpPr/>
              <p:nvPr/>
            </p:nvSpPr>
            <p:spPr>
              <a:xfrm>
                <a:off x="502920" y="225867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内有解，则实数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6fcfb7772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867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6fcfb7772.bracket?vbadefaultcenterpage=1&amp;parentnodeid=5e08fb941&amp;color=0,0,0&amp;vbapositionanswer=8&amp;vbahtmlprocessed=1"/>
          <p:cNvSpPr/>
          <p:nvPr/>
        </p:nvSpPr>
        <p:spPr>
          <a:xfrm>
            <a:off x="782320" y="280604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6fcfb7772.choices?vbadefaultcenterpage=1&amp;parentnodeid=5e08fb941&amp;color=0,0,0&amp;vbahtmlprocessed=1&amp;bbb=1"/>
              <p:cNvSpPr/>
              <p:nvPr/>
            </p:nvSpPr>
            <p:spPr>
              <a:xfrm>
                <a:off x="502920" y="3357797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691003" algn="l"/>
                    <a:tab pos="5585206" algn="l"/>
                    <a:tab pos="84794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6fcfb7772.choices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7797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6fcfb7772?vbadefaultcenterpage=1&amp;parentnodeid=5e08fb941&amp;color=0,0,0&amp;vbahtmlprocessed=1&amp;bbb=1&amp;hasbroken=1"/>
              <p:cNvSpPr/>
              <p:nvPr/>
            </p:nvSpPr>
            <p:spPr>
              <a:xfrm>
                <a:off x="502920" y="3836525"/>
                <a:ext cx="11183112" cy="103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不等式等价于存在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,设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∈[−6,−2)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6fcfb7772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6525"/>
                <a:ext cx="11183112" cy="1036828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a1b385db?vbadefaultcenterpage=1&amp;parentnodeid=45381559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d407960c9?vbadefaultcenterpage=1&amp;parentnodeid=ea1b385db&amp;color=0,0,0&amp;vbahtmlprocessed=1&amp;bbb=1&amp;hasbroken=1"/>
              <p:cNvSpPr/>
              <p:nvPr/>
            </p:nvSpPr>
            <p:spPr>
              <a:xfrm>
                <a:off x="502920" y="1521048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,则关于函数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&amp;∣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下列说法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d407960c9?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261999"/>
              </a:xfrm>
              <a:prstGeom prst="rect">
                <a:avLst/>
              </a:prstGeom>
              <a:blipFill>
                <a:blip r:embed="rId4"/>
                <a:stretch>
                  <a:fillRect l="-1690" r="-273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d407960c9.bracket?vbadefaultcenterpage=1&amp;parentnodeid=ea1b385db&amp;color=0,0,0&amp;vbapositionanswer=9&amp;vbahtmlprocessed=1&amp;bbb=1"/>
          <p:cNvSpPr/>
          <p:nvPr/>
        </p:nvSpPr>
        <p:spPr>
          <a:xfrm>
            <a:off x="2001520" y="2406746"/>
            <a:ext cx="882650" cy="364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d407960c9.choices?vbadefaultcenterpage=1&amp;parentnodeid=ea1b385db&amp;color=0,0,0&amp;vbahtmlprocessed=1&amp;bbb=1"/>
              <p:cNvSpPr/>
              <p:nvPr/>
            </p:nvSpPr>
            <p:spPr>
              <a:xfrm>
                <a:off x="502920" y="2792000"/>
                <a:ext cx="11183112" cy="11765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597255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的解只有一个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的解有五个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  <a:tabLst>
                    <a:tab pos="597255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的解有五个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的解有五个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d407960c9.choices?vbadefaultcenterpage=1&amp;parentnodeid=ea1b385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2000"/>
                <a:ext cx="11183112" cy="1176528"/>
              </a:xfrm>
              <a:prstGeom prst="rect">
                <a:avLst/>
              </a:prstGeom>
              <a:blipFill>
                <a:blip r:embed="rId5"/>
                <a:stretch>
                  <a:fillRect l="-1690" b="-139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1#d407960c9?hastextimagelayout=1&amp;vbadefaultcenterpage=1&amp;parentnodeid=ea1b385db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7344" y="746252"/>
            <a:ext cx="3005012" cy="23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2#d407960c9?hastextimagelayout=3&amp;vbadefaultcenterpage=1&amp;parentnodeid=ea1b385db&amp;color=0,0,0&amp;vbahtmlprocessed=1&amp;bbb=1"/>
              <p:cNvSpPr/>
              <p:nvPr/>
            </p:nvSpPr>
            <p:spPr>
              <a:xfrm>
                <a:off x="502920" y="758952"/>
                <a:ext cx="7854696" cy="81356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&amp;∣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的图象,如图,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2#d407960c9?hastextimagelayout=3&amp;vbadefaultcenterpage=1&amp;parentnodeid=ea1b385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8952"/>
                <a:ext cx="7854696" cy="813562"/>
              </a:xfrm>
              <a:prstGeom prst="rect">
                <a:avLst/>
              </a:prstGeom>
              <a:blipFill>
                <a:blip r:embed="rId4"/>
                <a:stretch>
                  <a:fillRect l="-2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3#d407960c9?hastextimagelayout=3&amp;vbadefaultcenterpage=1&amp;parentnodeid=ea1b385db&amp;color=0,0,0&amp;vbahtmlprocessed=1&amp;bbb=1&amp;hasbroken=1&amp;hassurround=1"/>
              <p:cNvSpPr/>
              <p:nvPr/>
            </p:nvSpPr>
            <p:spPr>
              <a:xfrm>
                <a:off x="502920" y="1572514"/>
                <a:ext cx="7854696" cy="14467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有唯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一交点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,A正确;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3#d407960c9?hastextimagelayout=3&amp;vbadefaultcenterpage=1&amp;parentnodeid=ea1b385db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2514"/>
                <a:ext cx="7854696" cy="1446721"/>
              </a:xfrm>
              <a:prstGeom prst="rect">
                <a:avLst/>
              </a:prstGeom>
              <a:blipFill>
                <a:blip r:embed="rId5"/>
                <a:stretch>
                  <a:fillRect l="-2407" t="-2110" r="-78" b="-71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6_3#d407960c9?hastextimagelayout=3&amp;vbadefaultcenterpage=1&amp;parentnodeid=ea1b385d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5C0E841-C9CD-26E1-AFB4-EC0FF755A6AD}"/>
                  </a:ext>
                </a:extLst>
              </p:cNvPr>
              <p:cNvSpPr/>
              <p:nvPr/>
            </p:nvSpPr>
            <p:spPr>
              <a:xfrm>
                <a:off x="502920" y="3156204"/>
                <a:ext cx="11184010" cy="28439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1个解，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3个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时有2个解，共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6个解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,B错误;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0,1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1,2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1,2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有3个解,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有2个解,共有5个解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,C正确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1,+∞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∈(0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有3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个解,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有2个解,共有5个解,D正确.故选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6_3#d407960c9?hastextimagelayout=3&amp;vbadefaultcenterpage=1&amp;parentnodeid=ea1b385d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5C0E841-C9CD-26E1-AFB4-EC0FF755A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6204"/>
                <a:ext cx="11184010" cy="2843975"/>
              </a:xfrm>
              <a:prstGeom prst="rect">
                <a:avLst/>
              </a:prstGeom>
              <a:blipFill>
                <a:blip r:embed="rId6"/>
                <a:stretch>
                  <a:fillRect l="-1690" t="-1931" r="-1309" b="-64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86a3180b5?vbadefaultcenterpage=1&amp;parentnodeid=ea1b385db&amp;color=0,0,0&amp;vbahtmlprocessed=1&amp;bbb=1&amp;hasbroken=1"/>
              <p:cNvSpPr/>
              <p:nvPr/>
            </p:nvSpPr>
            <p:spPr>
              <a:xfrm>
                <a:off x="502920" y="146581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则下列不等式成立的是(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86a3180b5?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581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86a3180b5.bracket?vbadefaultcenterpage=1&amp;parentnodeid=ea1b385db&amp;color=0,0,0&amp;vbapositionanswer=10&amp;vbahtmlprocessed=1&amp;bbb=1"/>
          <p:cNvSpPr/>
          <p:nvPr/>
        </p:nvSpPr>
        <p:spPr>
          <a:xfrm>
            <a:off x="4967288" y="2013187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86a3180b5.choices?vbadefaultcenterpage=1&amp;parentnodeid=ea1b385db&amp;color=0,0,0&amp;vbahtmlprocessed=1&amp;bbb=1"/>
              <p:cNvSpPr/>
              <p:nvPr/>
            </p:nvSpPr>
            <p:spPr>
              <a:xfrm>
                <a:off x="502920" y="2562397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192653" algn="l"/>
                    <a:tab pos="6347206" algn="l"/>
                    <a:tab pos="9044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86a3180b5.choices?vbadefaultcenterpage=1&amp;parentnodeid=ea1b385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2397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40_1#86a3180b5?hastextimagelayout=1&amp;vbadefaultcenterpage=1&amp;parentnodeid=ea1b385db&amp;color=0,0,0&amp;vbahtmlprocesse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54055" y="3086844"/>
            <a:ext cx="3099816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0_2#86a3180b5?hastextimagelayout=4&amp;vbadefaultcenterpage=1&amp;parentnodeid=ea1b385db&amp;color=0,0,0&amp;vbahtmlprocessed=1&amp;bbb=1&amp;hasbroken=1"/>
              <p:cNvSpPr/>
              <p:nvPr/>
            </p:nvSpPr>
            <p:spPr>
              <a:xfrm>
                <a:off x="502920" y="3041124"/>
                <a:ext cx="795528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在同一平面直角坐标系中分别作出函数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的大致图象，如图所示.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0_2#86a3180b5?hastextimagelayout=4&amp;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1124"/>
                <a:ext cx="7955280" cy="1596200"/>
              </a:xfrm>
              <a:prstGeom prst="rect">
                <a:avLst/>
              </a:prstGeom>
              <a:blipFill>
                <a:blip r:embed="rId6"/>
                <a:stretch>
                  <a:fillRect l="-2375" r="-2069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0_3#86a3180b5?hastextimagelayout=4&amp;vbadefaultcenterpage=1&amp;parentnodeid=ea1b385db&amp;color=0,0,0&amp;vbahtmlprocessed=1&amp;bbb=1&amp;hasbroken=1"/>
              <p:cNvSpPr/>
              <p:nvPr/>
            </p:nvSpPr>
            <p:spPr>
              <a:xfrm>
                <a:off x="502920" y="4628624"/>
                <a:ext cx="7955280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0_3#86a3180b5?hastextimagelayout=4&amp;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28624"/>
                <a:ext cx="7955280" cy="1037590"/>
              </a:xfrm>
              <a:prstGeom prst="rect">
                <a:avLst/>
              </a:prstGeom>
              <a:blipFill>
                <a:blip r:embed="rId7"/>
                <a:stretch>
                  <a:fillRect l="-1379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4#86a3180b5?vbadefaultcenterpage=1&amp;parentnodeid=ea1b385db&amp;color=0,0,0&amp;vbahtmlprocessed=1&amp;bbb=1&amp;hasbroken=1"/>
              <p:cNvSpPr/>
              <p:nvPr/>
            </p:nvSpPr>
            <p:spPr>
              <a:xfrm>
                <a:off x="502920" y="1606500"/>
                <a:ext cx="11183112" cy="3687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互为反函数，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所以由反函数的性质知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号成立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A，D错误，B，C正确.故选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4#86a3180b5?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6500"/>
                <a:ext cx="11183112" cy="3687699"/>
              </a:xfrm>
              <a:prstGeom prst="rect">
                <a:avLst/>
              </a:prstGeom>
              <a:blipFill>
                <a:blip r:embed="rId3"/>
                <a:stretch>
                  <a:fillRect l="-1690" b="-51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4ed659a87?vbadefaultcenterpage=1&amp;parentnodeid=ea1b385db&amp;color=0,0,0&amp;vbahtmlprocessed=1&amp;bbb=1&amp;hasbroken=1"/>
              <p:cNvSpPr/>
              <p:nvPr/>
            </p:nvSpPr>
            <p:spPr>
              <a:xfrm>
                <a:off x="502920" y="756000"/>
                <a:ext cx="11183112" cy="15191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9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</a:t>
                </a:r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有且仅有一个交点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4ed659a87?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519174"/>
              </a:xfrm>
              <a:prstGeom prst="rect">
                <a:avLst/>
              </a:prstGeom>
              <a:blipFill>
                <a:blip r:embed="rId3"/>
                <a:stretch>
                  <a:fillRect l="-1690" r="-55" b="-12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4ed659a87.blank?vbadefaultcenterpage=1&amp;parentnodeid=ea1b385db&amp;color=0,0,0&amp;vbapositionanswer=11&amp;vbahtmlprocessed=1&amp;bbb=1"/>
              <p:cNvSpPr/>
              <p:nvPr/>
            </p:nvSpPr>
            <p:spPr>
              <a:xfrm>
                <a:off x="6192012" y="1861661"/>
                <a:ext cx="1782318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∪(1,5]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4ed659a87.blank?vbadefaultcenterpage=1&amp;parentnodeid=ea1b385db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012" y="1861661"/>
                <a:ext cx="1782318" cy="353949"/>
              </a:xfrm>
              <a:prstGeom prst="rect">
                <a:avLst/>
              </a:prstGeom>
              <a:blipFill>
                <a:blip r:embed="rId4"/>
                <a:stretch>
                  <a:fillRect r="-3767" b="-413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AS.43_1#4ed659a87?hastextimagelayout=1&amp;vbadefaultcenterpage=1&amp;parentnodeid=ea1b385db&amp;color=0,0,0&amp;vbahtmlprocesse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71816" y="2283048"/>
            <a:ext cx="3747580" cy="357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2#4ed659a87?hastextimagelayout=5&amp;vbadefaultcenterpage=1&amp;parentnodeid=ea1b385db&amp;color=0,0,0&amp;vbahtmlprocessed=1&amp;bbb=1&amp;hasbroken=1"/>
              <p:cNvSpPr/>
              <p:nvPr/>
            </p:nvSpPr>
            <p:spPr>
              <a:xfrm>
                <a:off x="502920" y="2281460"/>
                <a:ext cx="7050024" cy="3412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，知此时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∈(2,4]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−2∈(0,2]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，作出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分段函数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时，由图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1可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显然成立;当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时，如图2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2#4ed659a87?hastextimagelayout=5&amp;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1460"/>
                <a:ext cx="7050024" cy="3412300"/>
              </a:xfrm>
              <a:prstGeom prst="rect">
                <a:avLst/>
              </a:prstGeom>
              <a:blipFill>
                <a:blip r:embed="rId6"/>
                <a:stretch>
                  <a:fillRect l="-2682" t="-357" r="-1557" b="-53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3_3#4ed659a87?vbadefaultcenterpage=1&amp;parentnodeid=ea1b385db&amp;color=0,0,0&amp;vbahtmlprocessed=1&amp;bbb=1"/>
              <p:cNvSpPr/>
              <p:nvPr/>
            </p:nvSpPr>
            <p:spPr>
              <a:xfrm>
                <a:off x="502920" y="5755037"/>
                <a:ext cx="11183112" cy="4269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7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∪(1,5]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3_3#4ed659a87?vbadefaultcenterpage=1&amp;parentnodeid=ea1b385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755037"/>
                <a:ext cx="11183112" cy="426974"/>
              </a:xfrm>
              <a:prstGeom prst="rect">
                <a:avLst/>
              </a:prstGeom>
              <a:blipFill>
                <a:blip r:embed="rId7"/>
                <a:stretch>
                  <a:fillRect t="-7143" b="-4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bc7f8e122?vbadefaultcenterpage=1&amp;parentnodeid=ea1b385db&amp;color=0,0,0&amp;vbahtmlprocessed=1&amp;bbb=1&amp;hasbroken=1"/>
              <p:cNvSpPr/>
              <p:nvPr/>
            </p:nvSpPr>
            <p:spPr>
              <a:xfrm>
                <a:off x="502920" y="756000"/>
                <a:ext cx="11183112" cy="15191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9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</a:t>
                </a:r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点个数是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bc7f8e122?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519174"/>
              </a:xfrm>
              <a:prstGeom prst="rect">
                <a:avLst/>
              </a:prstGeom>
              <a:blipFill>
                <a:blip r:embed="rId3"/>
                <a:stretch>
                  <a:fillRect l="-1690" b="-12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bc7f8e122.blank?vbadefaultcenterpage=1&amp;parentnodeid=ea1b385db&amp;color=0,0,0&amp;vbapositionanswer=12&amp;vbahtmlprocessed=1"/>
          <p:cNvSpPr/>
          <p:nvPr/>
        </p:nvSpPr>
        <p:spPr>
          <a:xfrm>
            <a:off x="1772920" y="1871314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  <p:pic>
        <p:nvPicPr>
          <p:cNvPr id="4" name="QB_5_AS.46_1#bc7f8e122?hastextimagelayout=1&amp;vbadefaultcenterpage=1&amp;parentnodeid=ea1b385db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1050" y="2427764"/>
            <a:ext cx="3456432" cy="25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6_2#bc7f8e122?hastextimagelayout=6&amp;vbadefaultcenterpage=1&amp;parentnodeid=ea1b385db&amp;color=0,0,0&amp;vbahtmlprocessed=1&amp;bbb=1&amp;hasbroken=1"/>
              <p:cNvSpPr/>
              <p:nvPr/>
            </p:nvSpPr>
            <p:spPr>
              <a:xfrm>
                <a:off x="502920" y="2281460"/>
                <a:ext cx="7589520" cy="3120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等价于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，如图所示.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由图象可得函数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两个不同的交点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，设这两个交点的横坐标分别为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6_2#bc7f8e122?hastextimagelayout=6&amp;vbadefaultcenterpage=1&amp;parentnodeid=ea1b385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1460"/>
                <a:ext cx="7589520" cy="3120200"/>
              </a:xfrm>
              <a:prstGeom prst="rect">
                <a:avLst/>
              </a:prstGeom>
              <a:blipFill>
                <a:blip r:embed="rId5"/>
                <a:stretch>
                  <a:fillRect l="-2490" r="-562" b="-58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6_3#bc7f8e122?vbadefaultcenterpage=1&amp;parentnodeid=ea1b385db&amp;color=0,0,0&amp;vbahtmlprocessed=1&amp;bbb=1"/>
              <p:cNvSpPr/>
              <p:nvPr/>
            </p:nvSpPr>
            <p:spPr>
              <a:xfrm>
                <a:off x="502920" y="5392960"/>
                <a:ext cx="11183112" cy="944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，有1个解；当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时，有3个解.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共有4个解，即函数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有4个零点.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6_3#bc7f8e122?vbadefaultcenterpage=1&amp;parentnodeid=ea1b385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392960"/>
                <a:ext cx="11183112" cy="944499"/>
              </a:xfrm>
              <a:prstGeom prst="rect">
                <a:avLst/>
              </a:prstGeom>
              <a:blipFill>
                <a:blip r:embed="rId6"/>
                <a:stretch>
                  <a:fillRect t="-645" b="-193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dc051a1b?vbadefaultcenterpage=1&amp;parentnodeid=45381559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228c01b33?vbadefaultcenterpage=1&amp;parentnodeid=5dc051a1b&amp;color=0,0,0&amp;vbahtmlprocessed=1&amp;bbb=1&amp;hasbroken=1"/>
              <p:cNvSpPr/>
              <p:nvPr/>
            </p:nvSpPr>
            <p:spPr>
              <a:xfrm>
                <a:off x="502920" y="1521048"/>
                <a:ext cx="11183112" cy="1833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fontAlgn="b"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2023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个零点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228c01b33?vbadefaultcenterpage=1&amp;parentnodeid=5dc051a1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833499"/>
              </a:xfrm>
              <a:prstGeom prst="rect">
                <a:avLst/>
              </a:prstGeom>
              <a:blipFill>
                <a:blip r:embed="rId4"/>
                <a:stretch>
                  <a:fillRect l="-1690" r="-1527" b="-10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228c01b33.blank?vbadefaultcenterpage=1&amp;parentnodeid=5dc051a1b&amp;color=0,0,0&amp;vbapositionanswer=13&amp;vbahtmlprocessed=1&amp;bbb=1"/>
              <p:cNvSpPr/>
              <p:nvPr/>
            </p:nvSpPr>
            <p:spPr>
              <a:xfrm>
                <a:off x="10179495" y="2246344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228c01b33.blank?vbadefaultcenterpage=1&amp;parentnodeid=5dc051a1b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495" y="2246344"/>
                <a:ext cx="550863" cy="353441"/>
              </a:xfrm>
              <a:prstGeom prst="rect">
                <a:avLst/>
              </a:prstGeom>
              <a:blipFill>
                <a:blip r:embed="rId5"/>
                <a:stretch>
                  <a:fillRect r="-4444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9_1#228c01b33.blank?vbadefaultcenterpage=1&amp;parentnodeid=5dc051a1b&amp;color=0,0,0&amp;vbapositionanswer=14&amp;vbahtmlprocessed=1&amp;bbb=1"/>
          <p:cNvSpPr/>
          <p:nvPr/>
        </p:nvSpPr>
        <p:spPr>
          <a:xfrm>
            <a:off x="3067368" y="283041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228c01b33?vbadefaultcenterpage=1&amp;parentnodeid=5dc051a1b&amp;color=0,0,0&amp;vbahtmlprocessed=1&amp;bbb=1&amp;hasbroken=1"/>
              <p:cNvSpPr/>
              <p:nvPr/>
            </p:nvSpPr>
            <p:spPr>
              <a:xfrm>
                <a:off x="502920" y="1652316"/>
                <a:ext cx="11183112" cy="3827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的周期为8.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228c01b33?vbadefaultcenterpage=1&amp;parentnodeid=5dc051a1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2316"/>
                <a:ext cx="11183112" cy="3827399"/>
              </a:xfrm>
              <a:prstGeom prst="rect">
                <a:avLst/>
              </a:prstGeom>
              <a:blipFill>
                <a:blip r:embed="rId3"/>
                <a:stretch>
                  <a:fillRect l="-1690" b="-49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2#228c01b33?vbadefaultcenterpage=1&amp;parentnodeid=5dc051a1b&amp;color=0,0,0&amp;vbahtmlprocessed=1&amp;bbb=1"/>
              <p:cNvSpPr/>
              <p:nvPr/>
            </p:nvSpPr>
            <p:spPr>
              <a:xfrm>
                <a:off x="502920" y="1083229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∈[−1,1]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，根据周期和对称性可作出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的图象，如图所示.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2" name="QB_5_AS.50_2#228c01b33?vbadefaultcenterpage=1&amp;parentnodeid=5dc051a1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3229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r="-164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5_AS.50_3#228c01b33?vbadefaultcenterpage=1&amp;parentnodeid=5dc051a1b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694607"/>
            <a:ext cx="7808976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0_4#228c01b33?vbadefaultcenterpage=1&amp;parentnodeid=5dc051a1b&amp;color=0,0,0&amp;vbahtmlprocessed=1&amp;bbb=1&amp;hasbroken=1"/>
              <p:cNvSpPr/>
              <p:nvPr/>
            </p:nvSpPr>
            <p:spPr>
              <a:xfrm>
                <a:off x="502920" y="4145707"/>
                <a:ext cx="11183112" cy="1917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2023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=252×0+[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0_4#228c01b33?vbadefaultcenterpage=1&amp;parentnodeid=5dc051a1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45707"/>
                <a:ext cx="11183112" cy="1917700"/>
              </a:xfrm>
              <a:prstGeom prst="rect">
                <a:avLst/>
              </a:prstGeom>
              <a:blipFill>
                <a:blip r:embed="rId5"/>
                <a:stretch>
                  <a:fillRect l="-1309" b="-3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5#228c01b33?vbadefaultcenterpage=1&amp;parentnodeid=5dc051a1b&amp;color=0,0,0&amp;vbahtmlprocessed=1&amp;bbb=1&amp;hasbroken=1"/>
              <p:cNvSpPr/>
              <p:nvPr/>
            </p:nvSpPr>
            <p:spPr>
              <a:xfrm>
                <a:off x="502920" y="2779345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.结合图象，得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的图象有10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个交点，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有10个零点.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5#228c01b33?vbadefaultcenterpage=1&amp;parentnodeid=5dc051a1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345"/>
                <a:ext cx="11183112" cy="1596200"/>
              </a:xfrm>
              <a:prstGeom prst="rect">
                <a:avLst/>
              </a:prstGeom>
              <a:blipFill>
                <a:blip r:embed="rId3"/>
                <a:stretch>
                  <a:fillRect l="-1690" r="-1418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1_1#ad4faf7d6?vbadefaultcenterpage=1&amp;parentnodeid=5dc051a1b&amp;color=0,0,0&amp;vbahtmlprocessed=1&amp;bbb=1&amp;hasbroken=1"/>
              <p:cNvSpPr/>
              <p:nvPr/>
            </p:nvSpPr>
            <p:spPr>
              <a:xfrm>
                <a:off x="502920" y="756000"/>
                <a:ext cx="11183112" cy="13826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(0,12]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，恒有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有4个零点，则实数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1_1#ad4faf7d6?vbadefaultcenterpage=1&amp;parentnodeid=5dc051a1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382649"/>
              </a:xfrm>
              <a:prstGeom prst="rect">
                <a:avLst/>
              </a:prstGeom>
              <a:blipFill>
                <a:blip r:embed="rId3"/>
                <a:stretch>
                  <a:fillRect l="-1690" t="-1762" r="-218" b="-136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2_1#ad4faf7d6.blank?vbadefaultcenterpage=1&amp;parentnodeid=5dc051a1b&amp;color=0,0,0&amp;vbapositionanswer=15&amp;vbahtmlprocessed=1&amp;bbb=1"/>
              <p:cNvSpPr/>
              <p:nvPr/>
            </p:nvSpPr>
            <p:spPr>
              <a:xfrm>
                <a:off x="693420" y="1723294"/>
                <a:ext cx="1608138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[−32,−28]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2_1#ad4faf7d6.blank?vbadefaultcenterpage=1&amp;parentnodeid=5dc051a1b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723294"/>
                <a:ext cx="1608138" cy="353949"/>
              </a:xfrm>
              <a:prstGeom prst="rect">
                <a:avLst/>
              </a:prstGeom>
              <a:blipFill>
                <a:blip r:embed="rId4"/>
                <a:stretch>
                  <a:fillRect l="-4167" r="-4167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AS.53_1#ad4faf7d6?hastextimagelayout=1&amp;vbadefaultcenterpage=1&amp;parentnodeid=5dc051a1b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5745" y="2128108"/>
            <a:ext cx="1994420" cy="244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3_2#ad4faf7d6?hastextimagelayout=7&amp;vbadefaultcenterpage=1&amp;parentnodeid=5dc051a1b&amp;color=0,0,0&amp;vbahtmlprocessed=1&amp;bbb=1&amp;hasbroken=1&amp;hassurround=1"/>
              <p:cNvSpPr/>
              <p:nvPr/>
            </p:nvSpPr>
            <p:spPr>
              <a:xfrm>
                <a:off x="502920" y="2140807"/>
                <a:ext cx="8906256" cy="239255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∈(4,8]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−4∈(0,4]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−6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∈(8,12]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−8∈(0,4]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−8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−10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3_2#ad4faf7d6?hastextimagelayout=7&amp;vbadefaultcenterpage=1&amp;parentnodeid=5dc051a1b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0807"/>
                <a:ext cx="8906256" cy="2392553"/>
              </a:xfrm>
              <a:prstGeom prst="rect">
                <a:avLst/>
              </a:prstGeom>
              <a:blipFill>
                <a:blip r:embed="rId6"/>
                <a:stretch>
                  <a:fillRect l="-4449" t="-1018" b="-399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3_2#ad4faf7d6?hastextimagelayout=7&amp;vbadefaultcenterpage=1&amp;parentnodeid=5dc051a1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DF12067-2D0F-8789-553F-BE5D677C6235}"/>
                  </a:ext>
                </a:extLst>
              </p:cNvPr>
              <p:cNvSpPr/>
              <p:nvPr/>
            </p:nvSpPr>
            <p:spPr>
              <a:xfrm>
                <a:off x="503995" y="4538313"/>
                <a:ext cx="11184010" cy="17763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10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&amp;∣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−2∣,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∈(0,4],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4∣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−6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−2∣,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∈(4,8],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16∣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−10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−2∣,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∈(8,12],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3_2#ad4faf7d6?hastextimagelayout=7&amp;vbadefaultcenterpage=1&amp;parentnodeid=5dc051a1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DF12067-2D0F-8789-553F-BE5D677C6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538313"/>
                <a:ext cx="11184010" cy="1776349"/>
              </a:xfrm>
              <a:prstGeom prst="rect">
                <a:avLst/>
              </a:prstGeom>
              <a:blipFill>
                <a:blip r:embed="rId7"/>
                <a:stretch>
                  <a:fillRect b="-102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3_3#ad4faf7d6?vbadefaultcenterpage=1&amp;parentnodeid=5dc051a1b&amp;color=0,0,0&amp;vbahtmlprocessed=1&amp;bbb=1&amp;hasbroken=1"/>
              <p:cNvSpPr/>
              <p:nvPr/>
            </p:nvSpPr>
            <p:spPr>
              <a:xfrm>
                <a:off x="502920" y="1932986"/>
                <a:ext cx="11183112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有4个根,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仅有1个根，又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16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8−10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12−10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28≤−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≤−28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3_3#ad4faf7d6?vbadefaultcenterpage=1&amp;parentnodeid=5dc051a1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2986"/>
                <a:ext cx="11183112" cy="3268599"/>
              </a:xfrm>
              <a:prstGeom prst="rect">
                <a:avLst/>
              </a:prstGeom>
              <a:blipFill>
                <a:blip r:embed="rId3"/>
                <a:stretch>
                  <a:fillRect l="-1309" b="-57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b012717a?vbadefaultcenterpage=1&amp;parentnodeid=45381559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54443a513?vbadefaultcenterpage=1&amp;parentnodeid=db012717a&amp;color=0,0,0&amp;vbahtmlprocessed=1&amp;bbb=1&amp;hasbroken=1"/>
              <p:cNvSpPr/>
              <p:nvPr/>
            </p:nvSpPr>
            <p:spPr>
              <a:xfrm>
                <a:off x="502920" y="1521048"/>
                <a:ext cx="11183112" cy="1536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&amp;∣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+1∣,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有4个不同的根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54443a513?vbadefaultcenterpage=1&amp;parentnodeid=db012717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36700"/>
              </a:xfrm>
              <a:prstGeom prst="rect">
                <a:avLst/>
              </a:prstGeom>
              <a:blipFill>
                <a:blip r:embed="rId4"/>
                <a:stretch>
                  <a:fillRect l="-1690" b="-27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5_1#54443a513.blank?vbadefaultcenterpage=1&amp;parentnodeid=db012717a&amp;color=0,0,0&amp;vbapositionanswer=16&amp;vbahtmlprocessed=1&amp;bbb=1"/>
              <p:cNvSpPr/>
              <p:nvPr/>
            </p:nvSpPr>
            <p:spPr>
              <a:xfrm>
                <a:off x="7508177" y="2463832"/>
                <a:ext cx="1185990" cy="3920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,9]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5_1#54443a513.blank?vbadefaultcenterpage=1&amp;parentnodeid=db012717a&amp;color=0,0,0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177" y="2463832"/>
                <a:ext cx="1185990" cy="392049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B_5_AS.56_1#54443a513?hastextimagelayout=1&amp;vbadefaultcenterpage=1&amp;parentnodeid=db012717a&amp;color=0,0,0&amp;vbahtmlprocessed=1&amp;hassurroun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8605" y="3103468"/>
            <a:ext cx="4553712" cy="23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6_2#54443a513?hastextimagelayout=8&amp;vbadefaultcenterpage=1&amp;parentnodeid=db012717a&amp;color=0,0,0&amp;vbahtmlprocessed=1&amp;bbb=1"/>
              <p:cNvSpPr/>
              <p:nvPr/>
            </p:nvSpPr>
            <p:spPr>
              <a:xfrm>
                <a:off x="502920" y="3057748"/>
                <a:ext cx="6501384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的图象，如图，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6_2#54443a513?hastextimagelayout=8&amp;vbadefaultcenterpage=1&amp;parentnodeid=db012717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748"/>
                <a:ext cx="6501384" cy="474599"/>
              </a:xfrm>
              <a:prstGeom prst="rect">
                <a:avLst/>
              </a:prstGeom>
              <a:blipFill>
                <a:blip r:embed="rId7"/>
                <a:stretch>
                  <a:fillRect l="-2908" r="-375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AS.56_3#54443a513?hastextimagelayout=8&amp;vbadefaultcenterpage=1&amp;parentnodeid=db012717a&amp;color=0,0,0&amp;vbahtmlprocessed=1&amp;bbb=1&amp;hasbroken=1"/>
              <p:cNvSpPr/>
              <p:nvPr/>
            </p:nvSpPr>
            <p:spPr>
              <a:xfrm>
                <a:off x="502920" y="3541618"/>
                <a:ext cx="6501384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有4个不同的根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AS.56_3#54443a513?hastextimagelayout=8&amp;vbadefaultcenterpage=1&amp;parentnodeid=db012717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41618"/>
                <a:ext cx="6501384" cy="2155000"/>
              </a:xfrm>
              <a:prstGeom prst="rect">
                <a:avLst/>
              </a:prstGeom>
              <a:blipFill>
                <a:blip r:embed="rId8"/>
                <a:stretch>
                  <a:fillRect l="-2908" r="-3002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  <p:bldP spid="7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4#54443a513?vbadefaultcenterpage=1&amp;parentnodeid=db012717a&amp;color=0,0,0&amp;vbahtmlprocessed=1&amp;bbb=1&amp;hasbroken=1"/>
              <p:cNvSpPr/>
              <p:nvPr/>
            </p:nvSpPr>
            <p:spPr>
              <a:xfrm>
                <a:off x="502920" y="816020"/>
                <a:ext cx="11183112" cy="5321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则其在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上为减函数,在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上为增函数.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取得最小值，最小值为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，最大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,9]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4#54443a513?vbadefaultcenterpage=1&amp;parentnodeid=db012717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6020"/>
                <a:ext cx="11183112" cy="5321300"/>
              </a:xfrm>
              <a:prstGeom prst="rect">
                <a:avLst/>
              </a:prstGeom>
              <a:blipFill>
                <a:blip r:embed="rId3"/>
                <a:stretch>
                  <a:fillRect l="-1690" t="-115" b="-8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d27e6be1c?segpoint=1&amp;vbadefaultcenterpage=1&amp;parentnodeid=db012717a&amp;color=0,0,0&amp;vbahtmlprocessed=1&amp;bbb=1&amp;hasbroken=1"/>
              <p:cNvSpPr/>
              <p:nvPr/>
            </p:nvSpPr>
            <p:spPr>
              <a:xfrm>
                <a:off x="502920" y="1618311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在数学中，布劳威尔不动点定理是拓扑学里一个非常重要的不动点定理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，它可运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用到有限维空间并构成一般不动点定理的基石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.简单地讲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：对于满足一定条件的连续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，存在实数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，我们就称该函数为“不动点函数”，实数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为该函数的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“不动点”.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d27e6be1c?segpoint=1&amp;vbadefaultcenterpage=1&amp;parentnodeid=db012717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8311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r="-491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d27e6be1c?segpoint=1&amp;vbadefaultcenterpage=1&amp;parentnodeid=db012717a&amp;color=0,0,0&amp;vbahtmlprocessed=1&amp;bbb=1"/>
              <p:cNvSpPr/>
              <p:nvPr/>
            </p:nvSpPr>
            <p:spPr>
              <a:xfrm>
                <a:off x="502920" y="3765119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的“不动点”；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d27e6be1c?segpoint=1&amp;vbadefaultcenterpage=1&amp;parentnodeid=db012717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65119"/>
                <a:ext cx="11183112" cy="710692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d27e6be1c?segpoint=1&amp;vbadefaultcenterpage=1&amp;parentnodeid=db012717a&amp;color=0,0,0&amp;vbahtmlprocessed=1&amp;bbb=1&amp;hasbroken=1"/>
              <p:cNvSpPr/>
              <p:nvPr/>
            </p:nvSpPr>
            <p:spPr>
              <a:xfrm>
                <a:off x="502920" y="4486733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有两个“不动点”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d27e6be1c?segpoint=1&amp;vbadefaultcenterpage=1&amp;parentnodeid=db012717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86733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d27e6be1c?vbadefaultcenterpage=1&amp;parentnodeid=db012717a&amp;color=0,0,0&amp;vbahtmlprocessed=1&amp;bbb=1"/>
              <p:cNvSpPr/>
              <p:nvPr/>
            </p:nvSpPr>
            <p:spPr>
              <a:xfrm>
                <a:off x="502920" y="1937939"/>
                <a:ext cx="11183112" cy="2798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的“不动点”为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的“不动点”为1.</a:t>
                </a:r>
                <a:endParaRPr lang="en-US" altLang="zh-CN" sz="2400" spc="-5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有两个“不动点”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d27e6be1c?vbadefaultcenterpage=1&amp;parentnodeid=db012717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7939"/>
                <a:ext cx="11183112" cy="2798699"/>
              </a:xfrm>
              <a:prstGeom prst="rect">
                <a:avLst/>
              </a:prstGeom>
              <a:blipFill>
                <a:blip r:embed="rId3"/>
                <a:stretch>
                  <a:fillRect l="-1690" r="-1254" b="-65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2#d27e6be1c?vbadefaultcenterpage=1&amp;parentnodeid=db012717a&amp;color=0,0,0&amp;vbahtmlprocessed=1&amp;bbb=1&amp;hasbroken=1"/>
              <p:cNvSpPr/>
              <p:nvPr/>
            </p:nvSpPr>
            <p:spPr>
              <a:xfrm>
                <a:off x="502920" y="1393013"/>
                <a:ext cx="11183112" cy="398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，不满足题意，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的两个零点分别在区间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2#d27e6be1c?vbadefaultcenterpage=1&amp;parentnodeid=db012717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3013"/>
                <a:ext cx="11183112" cy="3987800"/>
              </a:xfrm>
              <a:prstGeom prst="rect">
                <a:avLst/>
              </a:prstGeom>
              <a:blipFill>
                <a:blip r:embed="rId3"/>
                <a:stretch>
                  <a:fillRect l="-1690" r="-709" b="-25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3f6f3defb.fixed?segpoint=1&amp;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基础课14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函数的零点与方程的解</a:t>
            </a:r>
            <a:endParaRPr lang="en-US" altLang="zh-CN" sz="4000" dirty="0"/>
          </a:p>
        </p:txBody>
      </p:sp>
      <p:pic>
        <p:nvPicPr>
          <p:cNvPr id="3" name="C_0#3f6f3defb?linknodeid=5e08fb941&amp;catalogrefid=5e08fb941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3f6f3defb?linknodeid=5e08fb941&amp;catalogrefid=5e08fb941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3f6f3defb?linknodeid=ea1b385db&amp;catalogrefid=ea1b385db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3f6f3defb?linknodeid=ea1b385db&amp;catalogrefid=ea1b385db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3f6f3defb?linknodeid=5dc051a1b&amp;catalogrefid=5dc051a1b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3f6f3defb?linknodeid=5dc051a1b&amp;catalogrefid=5dc051a1b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3f6f3defb?linknodeid=db012717a&amp;catalogrefid=db012717a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3f6f3defb?linknodeid=db012717a&amp;catalogrefid=db012717a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3f6f3defb?linknodeid=5e08fb941&amp;catalogrefid=5e08fb941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3f6f3defb?linknodeid=5e08fb941&amp;catalogrefid=5e08fb941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3f6f3defb?linknodeid=ea1b385db&amp;catalogrefid=ea1b385d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3f6f3defb?linknodeid=ea1b385db&amp;catalogrefid=ea1b385d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3f6f3defb?linknodeid=5dc051a1b&amp;catalogrefid=5dc051a1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3f6f3defb?linknodeid=5dc051a1b&amp;catalogrefid=5dc051a1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3f6f3defb?linknodeid=db012717a&amp;catalogrefid=db012717a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3f6f3defb?linknodeid=db012717a&amp;catalogrefid=db012717a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3#d27e6be1c?vbadefaultcenterpage=1&amp;parentnodeid=db012717a&amp;color=0,0,0&amp;vbahtmlprocessed=1&amp;bbb=1"/>
              <p:cNvSpPr/>
              <p:nvPr/>
            </p:nvSpPr>
            <p:spPr>
              <a:xfrm>
                <a:off x="502920" y="1421779"/>
                <a:ext cx="11183112" cy="3911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，不满足题意，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的两个零点分别在区间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)∪(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3#d27e6be1c?vbadefaultcenterpage=1&amp;parentnodeid=db012717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1779"/>
                <a:ext cx="11183112" cy="3911600"/>
              </a:xfrm>
              <a:prstGeom prst="rect">
                <a:avLst/>
              </a:prstGeom>
              <a:blipFill>
                <a:blip r:embed="rId3"/>
                <a:stretch>
                  <a:fillRect l="-1690" b="-28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53815591.fixed?vbadefaultcenterpage=1&amp;parentnodeid=3f6f3defb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453815591.fixed?vbadefaultcenterpage=1&amp;parentnodeid=3f6f3defb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5e08fb941?vbadefaultcenterpage=1&amp;parentnodeid=45381559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81d017f07?vbadefaultcenterpage=1&amp;parentnodeid=5e08fb941&amp;color=0,0,0&amp;vbahtmlprocessed=1&amp;bbb=1"/>
              <p:cNvSpPr/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81d017f07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81d017f07.bracket?vbadefaultcenterpage=1&amp;parentnodeid=5e08fb941&amp;color=0,0,0&amp;vbapositionanswer=1&amp;vbahtmlprocessed=1"/>
          <p:cNvSpPr/>
          <p:nvPr/>
        </p:nvSpPr>
        <p:spPr>
          <a:xfrm>
            <a:off x="7378700" y="211794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81d017f07.choices?vbadefaultcenterpage=1&amp;parentnodeid=5e08fb941&amp;color=0,0,0&amp;vbahtmlprocessed=1&amp;bbb=1"/>
              <p:cNvSpPr/>
              <p:nvPr/>
            </p:nvSpPr>
            <p:spPr>
              <a:xfrm>
                <a:off x="502920" y="2613248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389378" algn="l"/>
                    <a:tab pos="4715256" algn="l"/>
                    <a:tab pos="80190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A.1和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81d017f07.choices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3248"/>
                <a:ext cx="11183112" cy="702120"/>
              </a:xfrm>
              <a:prstGeom prst="rect">
                <a:avLst/>
              </a:prstGeom>
              <a:blipFill>
                <a:blip r:embed="rId5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1#81d017f07?vbadefaultcenterpage=1&amp;parentnodeid=5e08fb941&amp;color=0,0,0&amp;vbahtmlprocessed=1&amp;bbb=1&amp;hasbroken=1"/>
              <p:cNvSpPr/>
              <p:nvPr/>
            </p:nvSpPr>
            <p:spPr>
              <a:xfrm>
                <a:off x="502920" y="3320829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1#81d017f07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0829"/>
                <a:ext cx="11183112" cy="1117600"/>
              </a:xfrm>
              <a:prstGeom prst="rect">
                <a:avLst/>
              </a:prstGeom>
              <a:blipFill>
                <a:blip r:embed="rId6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e29e47773?vbadefaultcenterpage=1&amp;parentnodeid=5e08fb941&amp;color=0,0,0&amp;vbahtmlprocessed=1&amp;bbb=1"/>
              <p:cNvSpPr/>
              <p:nvPr/>
            </p:nvSpPr>
            <p:spPr>
              <a:xfrm>
                <a:off x="502920" y="1950575"/>
                <a:ext cx="11183112" cy="901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的零点的个数为(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e29e47773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0575"/>
                <a:ext cx="11183112" cy="9017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e29e47773.bracket?vbadefaultcenterpage=1&amp;parentnodeid=5e08fb941&amp;color=0,0,0&amp;vbapositionanswer=2&amp;vbahtmlprocessed=1"/>
          <p:cNvSpPr/>
          <p:nvPr/>
        </p:nvSpPr>
        <p:spPr>
          <a:xfrm>
            <a:off x="9480677" y="227893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7_1#e29e47773.choices?vbadefaultcenterpage=1&amp;parentnodeid=5e08fb941&amp;color=0,0,0&amp;vbahtmlprocessed=1&amp;bbb=1"/>
          <p:cNvSpPr/>
          <p:nvPr/>
        </p:nvSpPr>
        <p:spPr>
          <a:xfrm>
            <a:off x="502920" y="285532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e29e47773?vbadefaultcenterpage=1&amp;parentnodeid=5e08fb941&amp;color=0,0,0&amp;vbahtmlprocessed=1&amp;bbb=1"/>
              <p:cNvSpPr/>
              <p:nvPr/>
            </p:nvSpPr>
            <p:spPr>
              <a:xfrm>
                <a:off x="502920" y="3339193"/>
                <a:ext cx="11183112" cy="182886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的零点为0，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，共3个.故选D.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e29e47773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9193"/>
                <a:ext cx="11183112" cy="1828864"/>
              </a:xfrm>
              <a:prstGeom prst="rect">
                <a:avLst/>
              </a:prstGeom>
              <a:blipFill>
                <a:blip r:embed="rId4"/>
                <a:stretch>
                  <a:fillRect l="-1690" b="-5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2afb470fc?vbadefaultcenterpage=1&amp;parentnodeid=5e08fb941&amp;color=0,0,0&amp;vbahtmlprocessed=1&amp;bbb=1&amp;hasbroken=1"/>
              <p:cNvSpPr/>
              <p:nvPr/>
            </p:nvSpPr>
            <p:spPr>
              <a:xfrm>
                <a:off x="502920" y="756000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某同学用二分法求函数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的零点时,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计算出如下结果：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=0.33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=−0.87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1.375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=−0.28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1.4375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1.4065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=−0.13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1.422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=−0.05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2afb470fc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2afb470fc.bracket?vbadefaultcenterpage=1&amp;parentnodeid=5e08fb941&amp;color=0,0,0&amp;vbapositionanswer=3&amp;vbahtmlprocessed=1"/>
          <p:cNvSpPr/>
          <p:nvPr/>
        </p:nvSpPr>
        <p:spPr>
          <a:xfrm>
            <a:off x="8251952" y="186217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1_1#2afb470fc.choices?vbadefaultcenterpage=1&amp;parentnodeid=5e08fb941&amp;color=0,0,0&amp;vbahtmlprocessed=1&amp;bbb=1"/>
          <p:cNvSpPr/>
          <p:nvPr/>
        </p:nvSpPr>
        <p:spPr>
          <a:xfrm>
            <a:off x="502920" y="2344007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A.1.4065是满足精度为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0.01的近似值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.1.375是满足精度为0.1的近似值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.1.4375是满足精度为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0.01的近似值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.1.25是满足精度为0.1的近似值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2afb470fc?vbadefaultcenterpage=1&amp;parentnodeid=5e08fb941&amp;color=0,0,0&amp;vbahtmlprocessed=1&amp;bbb=1&amp;hasbroken=1"/>
              <p:cNvSpPr/>
              <p:nvPr/>
            </p:nvSpPr>
            <p:spPr>
              <a:xfrm>
                <a:off x="502920" y="3384137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1.4375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=0.02&gt;0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1.4065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=−0.13&lt;0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,又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1.4375−1.4065=0.031&gt;0.01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,A错误;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1.375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=−0.28&lt;0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1.4375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=0.02&lt;0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1.4375−1.375=0.062&lt;0.1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,D错误;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1.422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=−0.05&lt;0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1.4375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=0.02&gt;0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1.4375−1.422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=0.0155&gt;0.01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2afb470fc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84137"/>
                <a:ext cx="11183112" cy="3272600"/>
              </a:xfrm>
              <a:prstGeom prst="rect">
                <a:avLst/>
              </a:prstGeom>
              <a:blipFill>
                <a:blip r:embed="rId4"/>
                <a:stretch>
                  <a:fillRect l="-1690" r="-1527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f1fae83ce?vbadefaultcenterpage=1&amp;parentnodeid=5e08fb941&amp;color=0,0,0&amp;vbahtmlprocessed=1&amp;bbb=1"/>
              <p:cNvSpPr/>
              <p:nvPr/>
            </p:nvSpPr>
            <p:spPr>
              <a:xfrm>
                <a:off x="502920" y="1052685"/>
                <a:ext cx="11183112" cy="7108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的零点所在的区间为(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f1fae83ce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2685"/>
                <a:ext cx="11183112" cy="710883"/>
              </a:xfrm>
              <a:prstGeom prst="rect">
                <a:avLst/>
              </a:prstGeom>
              <a:blipFill>
                <a:blip r:embed="rId3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f1fae83ce.bracket?vbadefaultcenterpage=1&amp;parentnodeid=5e08fb941&amp;color=0,0,0&amp;vbapositionanswer=4&amp;vbahtmlprocessed=1"/>
          <p:cNvSpPr/>
          <p:nvPr/>
        </p:nvSpPr>
        <p:spPr>
          <a:xfrm>
            <a:off x="6348667" y="1332530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f1fae83ce.choices?vbadefaultcenterpage=1&amp;parentnodeid=5e08fb941&amp;color=0,0,0&amp;vbahtmlprocessed=1&amp;bbb=1"/>
              <p:cNvSpPr/>
              <p:nvPr/>
            </p:nvSpPr>
            <p:spPr>
              <a:xfrm>
                <a:off x="502920" y="176382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f1fae83ce.choices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382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f1fae83ce?vbadefaultcenterpage=1&amp;parentnodeid=5e08fb941&amp;color=0,0,0&amp;vbahtmlprocessed=1&amp;bbb=1&amp;hasbroken=1"/>
              <p:cNvSpPr/>
              <p:nvPr/>
            </p:nvSpPr>
            <p:spPr>
              <a:xfrm>
                <a:off x="502920" y="2234992"/>
                <a:ext cx="11183112" cy="35810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上单调递减.因为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上有零点.故选C.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f1fae83ce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4992"/>
                <a:ext cx="11183112" cy="3581083"/>
              </a:xfrm>
              <a:prstGeom prst="rect">
                <a:avLst/>
              </a:prstGeom>
              <a:blipFill>
                <a:blip r:embed="rId5"/>
                <a:stretch>
                  <a:fillRect l="-1690" r="-491" b="-28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f4e911121?vbadefaultcenterpage=1&amp;parentnodeid=5e08fb941&amp;color=0,0,0&amp;vbahtmlprocessed=1&amp;bbb=1&amp;hasbroken=1"/>
              <p:cNvSpPr/>
              <p:nvPr/>
            </p:nvSpPr>
            <p:spPr>
              <a:xfrm>
                <a:off x="502920" y="97178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f4e911121?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7178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145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f4e911121.bracket?vbadefaultcenterpage=1&amp;parentnodeid=5e08fb941&amp;color=0,0,0&amp;vbapositionanswer=5&amp;vbahtmlprocessed=1"/>
          <p:cNvSpPr/>
          <p:nvPr/>
        </p:nvSpPr>
        <p:spPr>
          <a:xfrm>
            <a:off x="782320" y="1519156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f4e911121.choices?vbadefaultcenterpage=1&amp;parentnodeid=5e08fb941&amp;color=0,0,0&amp;vbahtmlprocessed=1&amp;bbb=1"/>
              <p:cNvSpPr/>
              <p:nvPr/>
            </p:nvSpPr>
            <p:spPr>
              <a:xfrm>
                <a:off x="502920" y="2070906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f4e911121.choices?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70906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20_1#f4e911121?hastextimagelayout=1&amp;vbadefaultcenterpage=1&amp;parentnodeid=5e08fb941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30646" y="2595354"/>
            <a:ext cx="4453128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0_2#f4e911121?hastextimagelayout=1&amp;vbadefaultcenterpage=1&amp;parentnodeid=5e08fb941&amp;color=0,0,0&amp;vbahtmlprocessed=1&amp;bbb=1&amp;hasbroken=1"/>
              <p:cNvSpPr/>
              <p:nvPr/>
            </p:nvSpPr>
            <p:spPr>
              <a:xfrm>
                <a:off x="502920" y="2549634"/>
                <a:ext cx="6592824" cy="103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在同一平面直角坐标系中作出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0_2#f4e911121?hastextimagelayout=1&amp;vbadefaultcenterpage=1&amp;parentnodeid=5e08fb9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9634"/>
                <a:ext cx="6592824" cy="1036828"/>
              </a:xfrm>
              <a:prstGeom prst="rect">
                <a:avLst/>
              </a:prstGeom>
              <a:blipFill>
                <a:blip r:embed="rId6"/>
                <a:stretch>
                  <a:fillRect l="-2868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0_3#f4e911121?hastextimagelayout=1&amp;vbadefaultcenterpage=1&amp;parentnodeid=5e08fb941&amp;color=0,0,0&amp;vbahtmlprocessed=1&amp;bbb=1"/>
              <p:cNvSpPr/>
              <p:nvPr/>
            </p:nvSpPr>
            <p:spPr>
              <a:xfrm>
                <a:off x="502920" y="3645707"/>
                <a:ext cx="6592824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由图象知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0_3#f4e911121?hastextimagelayout=1&amp;vbadefaultcenterpage=1&amp;parentnodeid=5e08fb9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45707"/>
                <a:ext cx="6592824" cy="474599"/>
              </a:xfrm>
              <a:prstGeom prst="rect">
                <a:avLst/>
              </a:prstGeom>
              <a:blipFill>
                <a:blip r:embed="rId7"/>
                <a:stretch>
                  <a:fillRect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337</Words>
  <Application>Microsoft Office PowerPoint</Application>
  <PresentationFormat>宽屏</PresentationFormat>
  <Paragraphs>232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2024-01-24T06:21:33Z</dcterms:created>
  <dcterms:modified xsi:type="dcterms:W3CDTF">2024-02-02T01:16:24Z</dcterms:modified>
  <cp:category/>
  <cp:contentStatus/>
</cp:coreProperties>
</file>