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989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a62134f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基础课15 函数的模型及其应用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FAA74CEC-053D-4A17-B387-55AF1756756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b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038AF6A6-CE68-4E93-B171-14056F244E10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0a62134f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基础课15 函数的模型及其应用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590FB4D-B3F3-4C95-9233-00ECA5DABB2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5.xml"/><Relationship Id="rId5" Type="http://schemas.openxmlformats.org/officeDocument/2006/relationships/slide" Target="slide1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f1e012c55?vbadefaultcenterpage=1&amp;parentnodeid=0c63dffb7&amp;color=0,0,0&amp;vbahtmlprocessed=1&amp;bbb=1&amp;hasbroken=1"/>
              <p:cNvSpPr/>
              <p:nvPr/>
            </p:nvSpPr>
            <p:spPr>
              <a:xfrm>
                <a:off x="502920" y="1127170"/>
                <a:ext cx="11183112" cy="2176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某研究表示，蓄电池的容量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）与放电时间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）、放电电流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单位：A）之间的关系符合经验公式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𝐼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.已知在电池容量不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变的条件下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，当放电电流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时，放电时间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=56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，则当放电电流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放电时间为(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f1e012c55?vbadefaultcenterpage=1&amp;parentnodeid=0c63df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27170"/>
                <a:ext cx="11183112" cy="2176399"/>
              </a:xfrm>
              <a:prstGeom prst="rect">
                <a:avLst/>
              </a:prstGeom>
              <a:blipFill>
                <a:blip r:embed="rId3"/>
                <a:stretch>
                  <a:fillRect l="-1690" r="-2563" b="-840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f1e012c55.bracket?vbadefaultcenterpage=1&amp;parentnodeid=0c63dffb7&amp;color=0,0,0&amp;vbapositionanswer=5&amp;vbahtmlprocessed=1"/>
          <p:cNvSpPr/>
          <p:nvPr/>
        </p:nvSpPr>
        <p:spPr>
          <a:xfrm>
            <a:off x="2293620" y="281754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f1e012c55.choices?vbadefaultcenterpage=1&amp;parentnodeid=0c63dffb7&amp;color=0,0,0&amp;vbahtmlprocessed=1&amp;bbb=1"/>
              <p:cNvSpPr/>
              <p:nvPr/>
            </p:nvSpPr>
            <p:spPr>
              <a:xfrm>
                <a:off x="502920" y="3370689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54503" algn="l"/>
                    <a:tab pos="5699506" algn="l"/>
                    <a:tab pos="84159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28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28.5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29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29.5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f1e012c55.choices?vbadefaultcenterpage=1&amp;parentnodeid=0c63dffb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70689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f1e012c55?vbadefaultcenterpage=1&amp;parentnodeid=0c63dffb7&amp;color=0,0,0&amp;vbahtmlprocessed=1&amp;bbb=1"/>
              <p:cNvSpPr/>
              <p:nvPr/>
            </p:nvSpPr>
            <p:spPr>
              <a:xfrm>
                <a:off x="502920" y="3849415"/>
                <a:ext cx="11183112" cy="194360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3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𝐼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=56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×56=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×56=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×56=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×56=2×56=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×56=28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f1e012c55?vbadefaultcenterpage=1&amp;parentnodeid=0c63dffb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49415"/>
                <a:ext cx="11183112" cy="1943608"/>
              </a:xfrm>
              <a:prstGeom prst="rect">
                <a:avLst/>
              </a:prstGeom>
              <a:blipFill>
                <a:blip r:embed="rId5"/>
                <a:stretch>
                  <a:fillRect l="-1690" b="-501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21_1#e80ae61ed?vbadefaultcenterpage=1&amp;parentnodeid=0c63dffb7&amp;color=0,0,0&amp;vbahtmlprocessed=1&amp;bbb=1&amp;hasbroken=1"/>
              <p:cNvSpPr/>
              <p:nvPr/>
            </p:nvSpPr>
            <p:spPr>
              <a:xfrm>
                <a:off x="502920" y="1955560"/>
                <a:ext cx="11183112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在入住新房时，空气中的甲醛浓度不能超过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0.08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mg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否则该新房达不到安全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入住的标准.若某套住房自装修完成后，通风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=1,2,3,⋯,50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周与室内甲醛浓度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mg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）之间近似满足函数关系式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=0.48−0.1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=1,2,3,⋯,50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则该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住房装修完成后要达到安全入住的标准，至少需要通风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21_1#e80ae61ed?vbadefaultcenterpage=1&amp;parentnodeid=0c63df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5560"/>
                <a:ext cx="11183112" cy="2709799"/>
              </a:xfrm>
              <a:prstGeom prst="rect">
                <a:avLst/>
              </a:prstGeom>
              <a:blipFill>
                <a:blip r:embed="rId3"/>
                <a:stretch>
                  <a:fillRect l="-1690" r="-872" b="-67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e80ae61ed.bracket?vbadefaultcenterpage=1&amp;parentnodeid=0c63dffb7&amp;color=0,0,0&amp;vbapositionanswer=6&amp;vbahtmlprocessed=1"/>
          <p:cNvSpPr/>
          <p:nvPr/>
        </p:nvSpPr>
        <p:spPr>
          <a:xfrm>
            <a:off x="8084820" y="417933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23_1#e80ae61ed.choices?vbadefaultcenterpage=1&amp;parentnodeid=0c63dffb7&amp;color=0,0,0&amp;vbahtmlprocessed=1&amp;bbb=1"/>
          <p:cNvSpPr/>
          <p:nvPr/>
        </p:nvSpPr>
        <p:spPr>
          <a:xfrm>
            <a:off x="502920" y="470441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17周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24周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28周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.26周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4_1#e80ae61ed?vbadefaultcenterpage=1&amp;parentnodeid=0c63dffb7&amp;color=0,0,0&amp;vbahtmlprocessed=1&amp;bbb=1&amp;hasbroken=1"/>
              <p:cNvSpPr/>
              <p:nvPr/>
            </p:nvSpPr>
            <p:spPr>
              <a:xfrm>
                <a:off x="502920" y="1930985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两式相减得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若要该住房装修完成后达到安全入住的标准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0.48−0.1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≤0.08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，故至少需要通风26周.故选D.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4_1#e80ae61ed?vbadefaultcenterpage=1&amp;parentnodeid=0c63df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0985"/>
                <a:ext cx="11183112" cy="3272600"/>
              </a:xfrm>
              <a:prstGeom prst="rect">
                <a:avLst/>
              </a:prstGeom>
              <a:blipFill>
                <a:blip r:embed="rId3"/>
                <a:stretch>
                  <a:fillRect l="-1690" r="-2236" b="-54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3e1898014?vbadefaultcenterpage=1&amp;parentnodeid=0c63dffb7&amp;color=0,0,0&amp;vbahtmlprocessed=1&amp;bbb=1&amp;hasbroken=1"/>
              <p:cNvSpPr/>
              <p:nvPr/>
            </p:nvSpPr>
            <p:spPr>
              <a:xfrm>
                <a:off x="502920" y="1437432"/>
                <a:ext cx="11183112" cy="3831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现代研究结果显示，饮茶温度最好不要超过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.一杯茶泡好后置于室内，1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分钟、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分钟后测得这杯茶的温度分别为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.现给出三个茶温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）关于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茶泡好后置于室内时间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（单位：分钟）的函数模型：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&gt;0,0&lt;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.根据生活常识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，从这三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个函数模型中选择一个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，模拟茶温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关于茶泡好后置于室内时间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的关系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，并依此估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计这杯茶泡好后到饮用至少需要等待的时间为(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.（参考数据：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2≈0.3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3≈0.5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3e1898014?vbadefaultcenterpage=1&amp;parentnodeid=0c63df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37432"/>
                <a:ext cx="11183112" cy="3831590"/>
              </a:xfrm>
              <a:prstGeom prst="rect">
                <a:avLst/>
              </a:prstGeom>
              <a:blipFill>
                <a:blip r:embed="rId3"/>
                <a:stretch>
                  <a:fillRect l="-1690" r="-1908" b="-47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3e1898014.bracket?vbadefaultcenterpage=1&amp;parentnodeid=0c63dffb7&amp;color=0,0,0&amp;vbapositionanswer=7&amp;vbahtmlprocessed=1"/>
          <p:cNvSpPr/>
          <p:nvPr/>
        </p:nvSpPr>
        <p:spPr>
          <a:xfrm>
            <a:off x="6865620" y="424159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27_1#3e1898014.choices?vbadefaultcenterpage=1&amp;parentnodeid=0c63dffb7&amp;color=0,0,0&amp;vbahtmlprocessed=1&amp;bbb=1"/>
          <p:cNvSpPr/>
          <p:nvPr/>
        </p:nvSpPr>
        <p:spPr>
          <a:xfrm>
            <a:off x="502920" y="5222540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1分钟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2分钟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3分钟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.4分钟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8_1#3e1898014?vbadefaultcenterpage=1&amp;parentnodeid=0c63dffb7&amp;color=0,0,0&amp;vbahtmlprocessed=1&amp;bbb=1&amp;hasbroken=1"/>
              <p:cNvSpPr/>
              <p:nvPr/>
            </p:nvSpPr>
            <p:spPr>
              <a:xfrm>
                <a:off x="502920" y="1940288"/>
                <a:ext cx="11183112" cy="3289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根据生活常识，若选择模型①或模型②，茶温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在一定时间后会低于室温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</a:t>
                </a:r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符合题意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，故选择模型③较为合适，则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+20=80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+20=65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=80,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=80⋅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=80⋅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+20≤60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8_1#3e1898014?vbadefaultcenterpage=1&amp;parentnodeid=0c63df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0288"/>
                <a:ext cx="11183112" cy="3289300"/>
              </a:xfrm>
              <a:prstGeom prst="rect">
                <a:avLst/>
              </a:prstGeom>
              <a:blipFill>
                <a:blip r:embed="rId3"/>
                <a:stretch>
                  <a:fillRect l="-1690" t="-2407" r="-1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4ae4eadfd?vbadefaultcenterpage=1&amp;parentnodeid=0c63dffb7&amp;color=0,0,0&amp;vbahtmlprocessed=1&amp;bbb=1&amp;hasbroken=1"/>
              <p:cNvSpPr/>
              <p:nvPr/>
            </p:nvSpPr>
            <p:spPr>
              <a:xfrm>
                <a:off x="502920" y="1659682"/>
                <a:ext cx="11183112" cy="33616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（2024·福州质检）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某银行拟在乡村开展小额贷款业务.根据调查的数据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，建立了实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际还款比例</a:t>
                </a:r>
              </a:p>
              <a:p>
                <a:pPr algn="l"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关于贷款人的年收入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（单位：万元）的函数模型：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−0.9680+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−0.9680+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已知当贷款人的年收入为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8万元时，其实际还款比例为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.若银行希望实际还款比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则贷款人的年收入为(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.（精确到0.01万元，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参考数据：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3≈1.0986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2≈0.6931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4ae4eadfd?vbadefaultcenterpage=1&amp;parentnodeid=0c63df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59682"/>
                <a:ext cx="11183112" cy="3361690"/>
              </a:xfrm>
              <a:prstGeom prst="rect">
                <a:avLst/>
              </a:prstGeom>
              <a:blipFill>
                <a:blip r:embed="rId3"/>
                <a:stretch>
                  <a:fillRect l="-1690" r="-763" b="-54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4ae4eadfd.bracket?vbadefaultcenterpage=1&amp;parentnodeid=0c63dffb7&amp;color=0,0,0&amp;vbapositionanswer=8&amp;vbahtmlprocessed=1"/>
          <p:cNvSpPr/>
          <p:nvPr/>
        </p:nvSpPr>
        <p:spPr>
          <a:xfrm>
            <a:off x="5035233" y="399394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31_1#4ae4eadfd.choices?vbadefaultcenterpage=1&amp;parentnodeid=0c63dffb7&amp;color=0,0,0&amp;vbahtmlprocessed=1&amp;bbb=1"/>
          <p:cNvSpPr/>
          <p:nvPr/>
        </p:nvSpPr>
        <p:spPr>
          <a:xfrm>
            <a:off x="502920" y="5000289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24353" algn="l"/>
                <a:tab pos="5623306" algn="l"/>
                <a:tab pos="84222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4.65万元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5.63万元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6.40万元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.10.00万元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4ae4eadfd?vbadefaultcenterpage=1&amp;parentnodeid=0c63dffb7&amp;color=0,0,0&amp;vbahtmlprocessed=1&amp;bbb=1&amp;hasbroken=1"/>
              <p:cNvSpPr/>
              <p:nvPr/>
            </p:nvSpPr>
            <p:spPr>
              <a:xfrm>
                <a:off x="502920" y="1742263"/>
                <a:ext cx="11183112" cy="318223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−0.9680+8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−0.9680+8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=50%=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−0.9680+8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=0.121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−0.9680+0.121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−0.9680+0.121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−0.9680+0.121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−0.9680+0.121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=40%=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−0.9680+0.121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−0.9680+0.121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−0.9680+0.121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−0.9680+0.121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3+0.9680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0.121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≈4.65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4ae4eadfd?vbadefaultcenterpage=1&amp;parentnodeid=0c63df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42263"/>
                <a:ext cx="11183112" cy="3182239"/>
              </a:xfrm>
              <a:prstGeom prst="rect">
                <a:avLst/>
              </a:prstGeom>
              <a:blipFill>
                <a:blip r:embed="rId3"/>
                <a:stretch>
                  <a:fillRect l="-1690" b="-32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ee947b01?vbadefaultcenterpage=1&amp;parentnodeid=a8ae85e0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0203daf78?vbadefaultcenterpage=1&amp;parentnodeid=0ee947b01&amp;color=0,0,0&amp;vbahtmlprocessed=1&amp;bbb=1&amp;hasbroken=1"/>
              <p:cNvSpPr/>
              <p:nvPr/>
            </p:nvSpPr>
            <p:spPr>
              <a:xfrm>
                <a:off x="502920" y="1521048"/>
                <a:ext cx="11183112" cy="12912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时，下列有关函数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0203daf78?vbadefaultcenterpage=1&amp;parentnodeid=0ee947b0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291273"/>
              </a:xfrm>
              <a:prstGeom prst="rect">
                <a:avLst/>
              </a:prstGeom>
              <a:blipFill>
                <a:blip r:embed="rId4"/>
                <a:stretch>
                  <a:fillRect l="-1690" b="-142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0203daf78.bracket?vbadefaultcenterpage=1&amp;parentnodeid=0ee947b01&amp;color=0,0,0&amp;vbapositionanswer=9&amp;vbahtmlprocessed=1&amp;bbb=1"/>
          <p:cNvSpPr/>
          <p:nvPr/>
        </p:nvSpPr>
        <p:spPr>
          <a:xfrm>
            <a:off x="4386771" y="2457673"/>
            <a:ext cx="865188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0203daf78.choices?vbadefaultcenterpage=1&amp;parentnodeid=0ee947b01&amp;color=0,0,0&amp;vbahtmlprocessed=1&amp;bbb=1"/>
              <p:cNvSpPr/>
              <p:nvPr/>
            </p:nvSpPr>
            <p:spPr>
              <a:xfrm>
                <a:off x="502920" y="282368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的递减速度越来越慢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的递减速度越来越慢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的递减速度越来越慢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的递减速度慢于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的递减速度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0203daf78.choices?vbadefaultcenterpage=1&amp;parentnodeid=0ee947b0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23687"/>
                <a:ext cx="11183112" cy="1033399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6_1#0203daf78?hastextimagelayout=1&amp;vbadefaultcenterpage=1&amp;parentnodeid=0ee947b01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34314" y="1939620"/>
            <a:ext cx="3264408" cy="26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6_2#0203daf78?hastextimagelayout=2&amp;vbadefaultcenterpage=1&amp;parentnodeid=0ee947b01&amp;color=0,0,0&amp;vbahtmlprocessed=1&amp;bbb=1&amp;hasbroken=1&amp;hassurround=1"/>
              <p:cNvSpPr/>
              <p:nvPr/>
            </p:nvSpPr>
            <p:spPr>
              <a:xfrm>
                <a:off x="502920" y="1802461"/>
                <a:ext cx="7781544" cy="261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如图，画出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大致图象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，根据指数函数、对数函数及幂函数的性质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，再</a:t>
                </a:r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结合图象可知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的递减速度越</a:t>
                </a:r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来越慢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的递减速度越来越慢，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6_2#0203daf78?hastextimagelayout=2&amp;vbadefaultcenterpage=1&amp;parentnodeid=0ee947b01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2461"/>
                <a:ext cx="7781544" cy="2616200"/>
              </a:xfrm>
              <a:prstGeom prst="rect">
                <a:avLst/>
              </a:prstGeom>
              <a:blipFill>
                <a:blip r:embed="rId4"/>
                <a:stretch>
                  <a:fillRect l="-2429" r="-1881" b="-37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6_2#0203daf78?hastextimagelayout=2&amp;vbadefaultcenterpage=1&amp;parentnodeid=0ee947b01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B262C09-8FC3-6476-8E4B-66B5C6E92179}"/>
                  </a:ext>
                </a:extLst>
              </p:cNvPr>
              <p:cNvSpPr/>
              <p:nvPr/>
            </p:nvSpPr>
            <p:spPr>
              <a:xfrm>
                <a:off x="503995" y="4853508"/>
                <a:ext cx="11184010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递减速度越来越慢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的递减速度慢于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的递减速度. 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6_2#0203daf78?hastextimagelayout=2&amp;vbadefaultcenterpage=1&amp;parentnodeid=0ee947b01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3B262C09-8FC3-6476-8E4B-66B5C6E92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853508"/>
                <a:ext cx="11184010" cy="478600"/>
              </a:xfrm>
              <a:prstGeom prst="rect">
                <a:avLst/>
              </a:prstGeom>
              <a:blipFill>
                <a:blip r:embed="rId5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37_1#99e871467?hastextimagelayout=1&amp;vbadefaultcenterpage=1&amp;parentnodeid=0ee947b01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07598" y="958419"/>
            <a:ext cx="2852928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7_2#99e871467?hastextimagelayout=3&amp;segpoint=1&amp;vbadefaultcenterpage=1&amp;parentnodeid=0ee947b01&amp;color=0,0,0&amp;vbahtmlprocessed=1&amp;bbb=1&amp;hasbroken=1"/>
              <p:cNvSpPr/>
              <p:nvPr/>
            </p:nvSpPr>
            <p:spPr>
              <a:xfrm>
                <a:off x="502920" y="912700"/>
                <a:ext cx="8202168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（多选题）某医药研究机构开发了一种新药，据监测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，如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果患者每次按规定的剂量注射该药物，注射后每毫升血液中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的含药量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（单位：微克）与时间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（单位：小时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）之间的关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系近似满足如图所示的曲线.已知当每毫升血液中含药量不少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0.125微克时，治疗对应的疾病有效，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7_2#99e871467?hastextimagelayout=3&amp;segpoint=1&amp;vbadefaultcenterpage=1&amp;parentnodeid=0ee947b0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12700"/>
                <a:ext cx="8202168" cy="2709799"/>
              </a:xfrm>
              <a:prstGeom prst="rect">
                <a:avLst/>
              </a:prstGeom>
              <a:blipFill>
                <a:blip r:embed="rId4"/>
                <a:stretch>
                  <a:fillRect l="-2305" b="-67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8_1#99e871467.bracket?vbadefaultcenterpage=1&amp;parentnodeid=0ee947b01&amp;color=0,0,0&amp;vbapositionanswer=10&amp;vbahtmlprocessed=1&amp;bbb=1"/>
          <p:cNvSpPr/>
          <p:nvPr/>
        </p:nvSpPr>
        <p:spPr>
          <a:xfrm>
            <a:off x="6383020" y="3136470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9_1#99e871467.choices?hastextimagelayout=3&amp;vbadefaultcenterpage=1&amp;parentnodeid=0ee947b01&amp;color=0,0,0&amp;vbahtmlprocessed=1&amp;bbb=1"/>
              <p:cNvSpPr/>
              <p:nvPr/>
            </p:nvSpPr>
            <p:spPr>
              <a:xfrm>
                <a:off x="502920" y="3605607"/>
                <a:ext cx="8202168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.注射一次时治疗该病的有效时间为6小时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.注射该药物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小时后每毫升血液中的含药量为0.4微克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.注射一次时治疗该病的有效时间为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191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小时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9_1#99e871467.choices?hastextimagelayout=3&amp;vbadefaultcenterpage=1&amp;parentnodeid=0ee947b0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5607"/>
                <a:ext cx="8202168" cy="2235200"/>
              </a:xfrm>
              <a:prstGeom prst="rect">
                <a:avLst/>
              </a:prstGeom>
              <a:blipFill>
                <a:blip r:embed="rId5"/>
                <a:stretch>
                  <a:fillRect l="-2305" b="-46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99e871467?vbadefaultcenterpage=1&amp;parentnodeid=0ee947b01&amp;color=0,0,0&amp;vbahtmlprocessed=1&amp;bbb=1&amp;hasbroken=1"/>
              <p:cNvSpPr/>
              <p:nvPr/>
            </p:nvSpPr>
            <p:spPr>
              <a:xfrm>
                <a:off x="502920" y="829419"/>
                <a:ext cx="11183112" cy="5228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由函数图象可知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,故A正确；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=0.125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时，药物刚好起效，当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=0.125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，药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物刚好失效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，故药物的有效时间为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191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（小时），药物的有效时间不到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6个小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，故B错误，D正确；注射该药物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小时后每毫升血液含药量为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微克），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99e871467?vbadefaultcenterpage=1&amp;parentnodeid=0ee947b0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29419"/>
                <a:ext cx="11183112" cy="5228400"/>
              </a:xfrm>
              <a:prstGeom prst="rect">
                <a:avLst/>
              </a:prstGeom>
              <a:blipFill>
                <a:blip r:embed="rId3"/>
                <a:stretch>
                  <a:fillRect l="-1690" r="-4035" b="-34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7c4623213?vbadefaultcenterpage=1&amp;parentnodeid=0ee947b01&amp;color=0,0,0&amp;vbahtmlprocessed=1&amp;bbb=1&amp;hasbroken=1"/>
              <p:cNvSpPr/>
              <p:nvPr/>
            </p:nvSpPr>
            <p:spPr>
              <a:xfrm>
                <a:off x="502920" y="1422192"/>
                <a:ext cx="11183112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某病毒的检测分析是用荧光定量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PCR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法,通过化学物质的荧光信号,对在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PCR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扩增进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程中成指数级增加的靶标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DNA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实时监测,在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PCR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扩增的指数时期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,荧光信号强度达到阈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DNA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与扩增次数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满足关系式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为扩增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效率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DNA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的初始数量.已知某被测标本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DNA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扩增10次后,数量变为原来的100倍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该样本的扩增效率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约为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参考数据：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≈1.585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−0.2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≈0.631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7c4623213?vbadefaultcenterpage=1&amp;parentnodeid=0ee947b0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22192"/>
                <a:ext cx="11183112" cy="2709799"/>
              </a:xfrm>
              <a:prstGeom prst="rect">
                <a:avLst/>
              </a:prstGeom>
              <a:blipFill>
                <a:blip r:embed="rId3"/>
                <a:stretch>
                  <a:fillRect l="-1690" r="-1200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7c4623213.blank?vbadefaultcenterpage=1&amp;parentnodeid=0ee947b01&amp;color=0,0,0&amp;vbapositionanswer=11&amp;vbahtmlprocessed=1&amp;bbb=1"/>
          <p:cNvSpPr/>
          <p:nvPr/>
        </p:nvSpPr>
        <p:spPr>
          <a:xfrm>
            <a:off x="3737229" y="3607862"/>
            <a:ext cx="906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0.585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7c4623213?vbadefaultcenterpage=1&amp;parentnodeid=0ee947b01&amp;color=0,0,0&amp;vbahtmlprocessed=1&amp;bbb=1"/>
              <p:cNvSpPr/>
              <p:nvPr/>
            </p:nvSpPr>
            <p:spPr>
              <a:xfrm>
                <a:off x="502920" y="4115099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≈1.585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≈0.585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7c4623213?vbadefaultcenterpage=1&amp;parentnodeid=0ee947b0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15099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44_1#1fb946047?hastextimagelayout=1&amp;vbadefaultcenterpage=1&amp;parentnodeid=0ee947b01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05134" y="1495121"/>
            <a:ext cx="2734056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4_2#1fb946047?hastextimagelayout=4&amp;segpoint=1&amp;vbadefaultcenterpage=1&amp;parentnodeid=0ee947b01&amp;color=0,0,0&amp;vbahtmlprocessed=1&amp;bbb=1&amp;hasbroken=1&amp;hassurround=1"/>
              <p:cNvSpPr/>
              <p:nvPr/>
            </p:nvSpPr>
            <p:spPr>
              <a:xfrm>
                <a:off x="502920" y="1449401"/>
                <a:ext cx="8311896" cy="21583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（双空题）某中学拟建一个扇环形状的花坛（如图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）,该扇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环面是由以点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为圆心的两个同心圆弧和延长后可通过点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两条直线段围成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.按设计要求扇环的周长为30米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,其中大圆弧所</a:t>
                </a:r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在圆的半径为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10米.设小圆弧所在圆的半径为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米,圆心角为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4_2#1fb946047?hastextimagelayout=4&amp;segpoint=1&amp;vbadefaultcenterpage=1&amp;parentnodeid=0ee947b01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49401"/>
                <a:ext cx="8311896" cy="2158302"/>
              </a:xfrm>
              <a:prstGeom prst="rect">
                <a:avLst/>
              </a:prstGeom>
              <a:blipFill>
                <a:blip r:embed="rId4"/>
                <a:stretch>
                  <a:fillRect l="-2274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5_1#1fb946047.blank?vbadefaultcenterpage=1&amp;parentnodeid=0ee947b01&amp;color=0,0,0&amp;vbapositionanswer=12&amp;vbahtmlprocessed=1"/>
          <p:cNvSpPr/>
          <p:nvPr/>
        </p:nvSpPr>
        <p:spPr>
          <a:xfrm>
            <a:off x="3723005" y="3569094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46_1#1fb946047.blank?vbadefaultcenterpage=1&amp;parentnodeid=0ee947b01&amp;color=0,0,0&amp;vbapositionanswer=13&amp;vbahtmlprocessed=1&amp;bbb=1&amp;rh=48.6"/>
              <p:cNvSpPr/>
              <p:nvPr/>
            </p:nvSpPr>
            <p:spPr>
              <a:xfrm>
                <a:off x="4247452" y="4675074"/>
                <a:ext cx="412750" cy="5107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46_1#1fb946047.blank?vbadefaultcenterpage=1&amp;parentnodeid=0ee947b01&amp;color=0,0,0&amp;vbapositionanswer=13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452" y="4675074"/>
                <a:ext cx="412750" cy="5107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BD.44_2#1fb946047?hastextimagelayout=4&amp;segpoint=1&amp;vbadefaultcenterpage=1&amp;parentnodeid=0ee947b01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7DBE9160-BA90-3E48-2830-958D749EF9DA}"/>
                  </a:ext>
                </a:extLst>
              </p:cNvPr>
              <p:cNvSpPr/>
              <p:nvPr/>
            </p:nvSpPr>
            <p:spPr>
              <a:xfrm>
                <a:off x="502920" y="3498449"/>
                <a:ext cx="11184010" cy="1917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（弧度）.当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米.现要给花坛的边缘（实线部分）进行装饰,已知直线部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分的装饰费用为4元/米,弧线部分的装饰费用为9元/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米,则花坛每平方米的装饰费用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总费用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花坛总面积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最少为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元.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BD.44_2#1fb946047?hastextimagelayout=4&amp;segpoint=1&amp;vbadefaultcenterpage=1&amp;parentnodeid=0ee947b01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7DBE9160-BA90-3E48-2830-958D749EF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98449"/>
                <a:ext cx="11184010" cy="1917700"/>
              </a:xfrm>
              <a:prstGeom prst="rect">
                <a:avLst/>
              </a:prstGeom>
              <a:blipFill>
                <a:blip r:embed="rId6"/>
                <a:stretch>
                  <a:fillRect l="-1690" t="-637" r="-981" b="-12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1fb946047?vbadefaultcenterpage=1&amp;parentnodeid=0ee947b01&amp;color=0,0,0&amp;vbahtmlprocessed=1&amp;bbb=1&amp;hasbroken=1"/>
              <p:cNvSpPr/>
              <p:nvPr/>
            </p:nvSpPr>
            <p:spPr>
              <a:xfrm>
                <a:off x="502920" y="854438"/>
                <a:ext cx="11183112" cy="5194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由题意可得,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30=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因为花坛的面积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</a:rPr>
                          <m:t>花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×10×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×10−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&lt;10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装饰费为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⋅4=9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=170+10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170+10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17+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=17+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17&lt;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𝑡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−17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−17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+324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−39+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324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1fb946047?vbadefaultcenterpage=1&amp;parentnodeid=0ee947b0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54438"/>
                <a:ext cx="11183112" cy="519430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1fb946047?vbadefaultcenterpage=1&amp;parentnodeid=0ee947b01&amp;color=0,0,0&amp;vbahtmlprocessed=1&amp;bbb=1&amp;hasbroken=1">
                <a:extLst>
                  <a:ext uri="{FF2B5EF4-FFF2-40B4-BE49-F238E27FC236}">
                    <a16:creationId xmlns:a16="http://schemas.microsoft.com/office/drawing/2014/main" id="{74E4ABB5-B9E2-2E7F-1D45-3179BDA0248F}"/>
                  </a:ext>
                </a:extLst>
              </p:cNvPr>
              <p:cNvSpPr/>
              <p:nvPr/>
            </p:nvSpPr>
            <p:spPr>
              <a:xfrm>
                <a:off x="502920" y="2513375"/>
                <a:ext cx="11183112" cy="1981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324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时,等号成立,此时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</a:t>
                </a:r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小值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36−39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所以花坛每平方米的装饰费用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最少为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元.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1fb946047?vbadefaultcenterpage=1&amp;parentnodeid=0ee947b01&amp;color=0,0,0&amp;vbahtmlprocessed=1&amp;bbb=1&amp;hasbroken=1">
                <a:extLst>
                  <a:ext uri="{FF2B5EF4-FFF2-40B4-BE49-F238E27FC236}">
                    <a16:creationId xmlns:a16="http://schemas.microsoft.com/office/drawing/2014/main" id="{74E4ABB5-B9E2-2E7F-1D45-3179BDA02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3375"/>
                <a:ext cx="11183112" cy="1981200"/>
              </a:xfrm>
              <a:prstGeom prst="rect">
                <a:avLst/>
              </a:prstGeom>
              <a:blipFill>
                <a:blip r:embed="rId2"/>
                <a:stretch>
                  <a:fillRect l="-1690" b="-55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93061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2caad9aa?vbadefaultcenterpage=1&amp;parentnodeid=a8ae85e0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8_1#6b450e006?vbadefaultcenterpage=1&amp;parentnodeid=52caad9aa&amp;color=0,0,0&amp;vbahtmlprocessed=1&amp;bbb=1&amp;hasbroken=1"/>
              <p:cNvSpPr/>
              <p:nvPr/>
            </p:nvSpPr>
            <p:spPr>
              <a:xfrm>
                <a:off x="630510" y="1521048"/>
                <a:ext cx="11183112" cy="4360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建筑学中必须要对组合墙的平均隔声量进行设计.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组合墙是指带有门或窗等的隔墙，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假定组合墙上有门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、窗及孔洞等几种不同的部件，各种部件的面积分别为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），其相应的透射系数分别为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，则组合墙的实</a:t>
                </a:r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际隔声量应由各部分的透射系数的平均值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𝜏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确定：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𝜏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，于是组合墙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的实际隔声量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dB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𝜏</m:t>
                            </m:r>
                          </m:e>
                        </m:ba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.已知某墙的透射系数为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，面积为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在墙上有一门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，其透射系数为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，面积为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，则组合墙的平均隔声量约为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dB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.（注：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0.693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1.609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8_1#6b450e006?vbadefaultcenterpage=1&amp;parentnodeid=52caad9a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10" y="1521048"/>
                <a:ext cx="11183112" cy="4360799"/>
              </a:xfrm>
              <a:prstGeom prst="rect">
                <a:avLst/>
              </a:prstGeom>
              <a:blipFill>
                <a:blip r:embed="rId4"/>
                <a:stretch>
                  <a:fillRect l="-1635" r="-3924" b="-419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9_1#6b450e006.blank?vbadefaultcenterpage=1&amp;parentnodeid=52caad9aa&amp;color=0,0,0&amp;vbapositionanswer=14&amp;vbahtmlprocessed=1&amp;bbb=1&amp;hasbroken=1"/>
          <p:cNvSpPr/>
          <p:nvPr/>
        </p:nvSpPr>
        <p:spPr>
          <a:xfrm>
            <a:off x="502920" y="4652931"/>
            <a:ext cx="11689080" cy="10386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                          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27.624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6b450e006?vbadefaultcenterpage=1&amp;parentnodeid=52caad9aa&amp;color=0,0,0&amp;vbahtmlprocessed=1&amp;bbb=1&amp;hasbroken=1"/>
              <p:cNvSpPr/>
              <p:nvPr/>
            </p:nvSpPr>
            <p:spPr>
              <a:xfrm>
                <a:off x="502920" y="2248390"/>
                <a:ext cx="11183112" cy="23957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3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由题意得,组合墙的透射系数的平均值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𝜏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故组合墙的平均隔声量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𝜏</m:t>
                            </m:r>
                          </m:e>
                        </m:ba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0.693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1.609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0.693+1.609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2.302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≈2.302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10≈12×2.302=27.624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0_1#6b450e006?vbadefaultcenterpage=1&amp;parentnodeid=52caad9a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48390"/>
                <a:ext cx="11183112" cy="2395728"/>
              </a:xfrm>
              <a:prstGeom prst="rect">
                <a:avLst/>
              </a:prstGeom>
              <a:blipFill>
                <a:blip r:embed="rId3"/>
                <a:stretch>
                  <a:fillRect l="-1690" b="-737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43351464?vbadefaultcenterpage=1&amp;parentnodeid=a8ae85e0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51_1#96d16dc66?segpoint=1&amp;vbadefaultcenterpage=1&amp;parentnodeid=043351464&amp;color=0,0,0&amp;vbahtmlprocessed=1&amp;bbb=1&amp;hasbroken=1"/>
              <p:cNvSpPr/>
              <p:nvPr/>
            </p:nvSpPr>
            <p:spPr>
              <a:xfrm>
                <a:off x="502920" y="1521048"/>
                <a:ext cx="11183112" cy="31196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某地中学生社会实践小组为研究学校附近某路段的交通拥堵情况,经实地调查、数</a:t>
                </a:r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学建模,得到该路段上的平均行车速度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）与该路段上的行车数量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</a:p>
              <a:p>
                <a:pPr latinLnBrk="1">
                  <a:lnSpc>
                    <a:spcPts val="118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（单位：辆）的关系为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600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+10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≤9,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33000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≥10,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,其中常数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.该路段上每日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的行车数量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满足关系式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𝑡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−12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−5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+100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∈[0,24)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.已知某日17时测得</a:t>
                </a:r>
              </a:p>
              <a:p>
                <a:pPr latinLnBrk="1">
                  <a:lnSpc>
                    <a:spcPts val="3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的平均行车速度为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.（注：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3.16&lt;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&lt;3.17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5_BD.51_1#96d16dc66?segpoint=1&amp;vbadefaultcenterpage=1&amp;parentnodeid=0433514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3119628"/>
              </a:xfrm>
              <a:prstGeom prst="rect">
                <a:avLst/>
              </a:prstGeom>
              <a:blipFill>
                <a:blip r:embed="rId4"/>
                <a:stretch>
                  <a:fillRect l="-1690" t="-2740" r="-1200" b="-58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1_2#96d16dc66?segpoint=1&amp;vbadefaultcenterpage=1&amp;parentnodeid=043351464&amp;color=0,0,0&amp;vbahtmlprocessed=1&amp;bbb=1"/>
              <p:cNvSpPr/>
              <p:nvPr/>
            </p:nvSpPr>
            <p:spPr>
              <a:xfrm>
                <a:off x="502920" y="4632548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的值;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1_2#96d16dc66?segpoint=1&amp;vbadefaultcenterpage=1&amp;parentnodeid=0433514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32548"/>
                <a:ext cx="11183112" cy="478600"/>
              </a:xfrm>
              <a:prstGeom prst="rect">
                <a:avLst/>
              </a:prstGeom>
              <a:blipFill>
                <a:blip r:embed="rId5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1_3#96d16dc66?segpoint=1&amp;vbadefaultcenterpage=1&amp;parentnodeid=043351464&amp;color=0,0,0&amp;vbahtmlprocessed=1&amp;bbb=1"/>
              <p:cNvSpPr/>
              <p:nvPr/>
            </p:nvSpPr>
            <p:spPr>
              <a:xfrm>
                <a:off x="502920" y="5172361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（2）定义车流量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𝑛𝑣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,求一天内车流量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的最大值.（结果保留整数部分）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1_3#96d16dc66?segpoint=1&amp;vbadefaultcenterpage=1&amp;parentnodeid=04335146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172361"/>
                <a:ext cx="11183112" cy="478600"/>
              </a:xfrm>
              <a:prstGeom prst="rect">
                <a:avLst/>
              </a:prstGeom>
              <a:blipFill>
                <a:blip r:embed="rId6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52_1#96d16dc66?vbadefaultcenterpage=1&amp;parentnodeid=043351464&amp;color=0,0,0&amp;vbahtmlprocessed=1&amp;bbb=1&amp;hasbroken=1"/>
              <p:cNvSpPr/>
              <p:nvPr/>
            </p:nvSpPr>
            <p:spPr>
              <a:xfrm>
                <a:off x="502920" y="599050"/>
                <a:ext cx="11183112" cy="62589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（1）由17时测得的平均行车速度为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km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11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600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+10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≤9,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33000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≥10,</m:t>
                            </m:r>
                          </m:e>
                        </m:eqAr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33000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（2）①当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为增函数,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600×9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10+9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33000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1000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(0,10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上单调递增,在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上单调递减,且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5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31.6,31.7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知，当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时,较大的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值为最大值,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分别代入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计算,结果均约为522,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AS.52_1#96d16dc66?vbadefaultcenterpage=1&amp;parentnodeid=04335146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99050"/>
                <a:ext cx="11183112" cy="6258950"/>
              </a:xfrm>
              <a:prstGeom prst="rect">
                <a:avLst/>
              </a:prstGeom>
              <a:blipFill>
                <a:blip r:embed="rId3"/>
                <a:stretch>
                  <a:fillRect l="-1690" r="-152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2_1#96d16dc66?vbadefaultcenterpage=1&amp;parentnodeid=043351464&amp;color=0,0,0&amp;vbahtmlprocessed=1&amp;bbb=1&amp;hasbroken=1">
                <a:extLst>
                  <a:ext uri="{FF2B5EF4-FFF2-40B4-BE49-F238E27FC236}">
                    <a16:creationId xmlns:a16="http://schemas.microsoft.com/office/drawing/2014/main" id="{23F322D3-753C-1215-BBEC-403DF4F37702}"/>
                  </a:ext>
                </a:extLst>
              </p:cNvPr>
              <p:cNvSpPr/>
              <p:nvPr/>
            </p:nvSpPr>
            <p:spPr>
              <a:xfrm>
                <a:off x="502920" y="573954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≈522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,一天内车流量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的最大值为522.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52_1#96d16dc66?vbadefaultcenterpage=1&amp;parentnodeid=043351464&amp;color=0,0,0&amp;vbahtmlprocessed=1&amp;bbb=1&amp;hasbroken=1">
                <a:extLst>
                  <a:ext uri="{FF2B5EF4-FFF2-40B4-BE49-F238E27FC236}">
                    <a16:creationId xmlns:a16="http://schemas.microsoft.com/office/drawing/2014/main" id="{23F322D3-753C-1215-BBEC-403DF4F37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739541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0a62134f3.fixed?vbadefaultcenterpage=1&amp;parentnodeid=fbc3c6399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基础课15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函数的模型及其应用</a:t>
            </a:r>
            <a:endParaRPr lang="en-US" altLang="zh-CN" sz="4000" dirty="0"/>
          </a:p>
        </p:txBody>
      </p:sp>
      <p:pic>
        <p:nvPicPr>
          <p:cNvPr id="3" name="C_0#0a62134f3?linknodeid=0c63dffb7&amp;catalogrefid=0c63dffb7&amp;parentnodeid=fbc3c6399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0a62134f3?linknodeid=0c63dffb7&amp;catalogrefid=0c63dffb7&amp;parentnodeid=fbc3c6399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0a62134f3?linknodeid=0ee947b01&amp;catalogrefid=0ee947b01&amp;parentnodeid=fbc3c639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0a62134f3?linknodeid=0ee947b01&amp;catalogrefid=0ee947b01&amp;parentnodeid=fbc3c639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0a62134f3?linknodeid=52caad9aa&amp;catalogrefid=52caad9aa&amp;parentnodeid=fbc3c639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0a62134f3?linknodeid=52caad9aa&amp;catalogrefid=52caad9aa&amp;parentnodeid=fbc3c639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0a62134f3?linknodeid=043351464&amp;catalogrefid=043351464&amp;parentnodeid=fbc3c6399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0a62134f3?linknodeid=043351464&amp;catalogrefid=043351464&amp;parentnodeid=fbc3c6399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0a62134f3?linknodeid=0c63dffb7&amp;catalogrefid=0c63dffb7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0a62134f3?linknodeid=0c63dffb7&amp;catalogrefid=0c63dffb7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0a62134f3?linknodeid=0ee947b01&amp;catalogrefid=0ee947b01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0a62134f3?linknodeid=0ee947b01&amp;catalogrefid=0ee947b01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0a62134f3?linknodeid=52caad9aa&amp;catalogrefid=52caad9aa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0a62134f3?linknodeid=52caad9aa&amp;catalogrefid=52caad9aa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0a62134f3?linknodeid=043351464&amp;catalogrefid=043351464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0a62134f3?linknodeid=043351464&amp;catalogrefid=043351464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a8ae85e07.fixed?vbadefaultcenterpage=1&amp;parentnodeid=0a62134f3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a8ae85e07.fixed?vbadefaultcenterpage=1&amp;parentnodeid=0a62134f3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_4_BD#0c63dffb7?vbadefaultcenterpage=1&amp;parentnodeid=a8ae85e07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1367378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_1#c0df3a010?vbadefaultcenterpage=1&amp;parentnodeid=0c63dffb7&amp;color=0,0,0&amp;vbahtmlprocessed=1&amp;bbb=1&amp;hasbroken=1"/>
              <p:cNvSpPr/>
              <p:nvPr/>
            </p:nvSpPr>
            <p:spPr>
              <a:xfrm>
                <a:off x="502920" y="212937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一根蜡烛长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，点燃后每小时燃烧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，燃烧时剩余的长度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）与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燃烧时间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（单位：小时）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之间的函数关系用图象表示为(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_1#c0df3a010?vbadefaultcenterpage=1&amp;parentnodeid=0c63df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937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709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2_1#c0df3a010.bracket?vbadefaultcenterpage=1&amp;parentnodeid=0c63dffb7&amp;color=0,0,0&amp;vbapositionanswer=1&amp;vbahtmlprocessed=1"/>
          <p:cNvSpPr/>
          <p:nvPr/>
        </p:nvSpPr>
        <p:spPr>
          <a:xfrm>
            <a:off x="8225600" y="267674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6" name="QC_5_BD.3_1#c0df3a010.choices?vbadefaultcenterpage=1&amp;parentnodeid=0c63dffb7&amp;color=0,0,0&amp;vbahtmlprocessed=1&amp;bbb=1"/>
          <p:cNvSpPr/>
          <p:nvPr/>
        </p:nvSpPr>
        <p:spPr>
          <a:xfrm>
            <a:off x="502920" y="3233389"/>
            <a:ext cx="11183112" cy="2092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18700"/>
              </a:lnSpc>
              <a:tabLst>
                <a:tab pos="2846578" algn="l"/>
                <a:tab pos="5782056" algn="l"/>
                <a:tab pos="8552434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104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</a:t>
            </a:r>
            <a:endParaRPr lang="en-US" altLang="zh-CN" sz="900" dirty="0">
              <a:latin typeface="SimSun" panose="02010600030101010101" pitchFamily="2" charset="-122"/>
            </a:endParaRPr>
          </a:p>
        </p:txBody>
      </p:sp>
      <p:pic>
        <p:nvPicPr>
          <p:cNvPr id="7" name="QC_5_BD.3_1#c0df3a010.choice_image?vbadefaultcenterpage=1&amp;parentnodeid=0c63dffb7&amp;color=0,0,0&amp;inlineimagemarkindex=1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5529" y="3233008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8" name="QC_5_BD.3_1#c0df3a010.choice_image?vbadefaultcenterpage=1&amp;parentnodeid=0c63dffb7&amp;color=0,0,0&amp;inlineimagemarkindex=2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1630" y="3233008"/>
            <a:ext cx="2203704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9" name="QC_5_BD.3_1#c0df3a010.choice_image?vbadefaultcenterpage=1&amp;parentnodeid=0c63dffb7&amp;color=0,0,0&amp;inlineimagemarkindex=3&amp;vbahtmlprocessed=1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87522" y="3233008"/>
            <a:ext cx="201168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10" name="QC_5_BD.3_1#c0df3a010.choice_image?vbadefaultcenterpage=1&amp;parentnodeid=0c63dffb7&amp;color=0,0,0&amp;inlineimagemarkindex=4&amp;vbahtmlprocessed=1" descr="preencoded.png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7709" y="3233008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QC_5_AS.4_1#c0df3a010?vbadefaultcenterpage=1&amp;parentnodeid=0c63dffb7&amp;color=0,0,0&amp;vbahtmlprocessed=1&amp;bbb=1"/>
              <p:cNvSpPr/>
              <p:nvPr/>
            </p:nvSpPr>
            <p:spPr>
              <a:xfrm>
                <a:off x="502920" y="539423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由题意得函数关系式为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=20−5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QC_5_AS.4_1#c0df3a010?vbadefaultcenterpage=1&amp;parentnodeid=0c63dffb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394231"/>
                <a:ext cx="11183112" cy="474599"/>
              </a:xfrm>
              <a:prstGeom prst="rect">
                <a:avLst/>
              </a:prstGeom>
              <a:blipFill>
                <a:blip r:embed="rId9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11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fe40d15e4?vbadefaultcenterpage=1&amp;parentnodeid=0c63dffb7&amp;color=0,0,0&amp;vbahtmlprocessed=1&amp;bbb=1&amp;hasbroken=1"/>
              <p:cNvSpPr/>
              <p:nvPr/>
            </p:nvSpPr>
            <p:spPr>
              <a:xfrm>
                <a:off x="502920" y="1645394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若用实线表示某景点收支差额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关于游客量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的图象，由于目前亏损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，景点决定降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低成本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，同时提高门票的价格，改变后收支差额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关于游客量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的图象用虚线表示，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以下能说明该事实的图象是(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fe40d15e4?vbadefaultcenterpage=1&amp;parentnodeid=0c63df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45394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164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fe40d15e4.bracket?vbadefaultcenterpage=1&amp;parentnodeid=0c63dffb7&amp;color=0,0,0&amp;vbapositionanswer=2&amp;vbahtmlprocessed=1"/>
          <p:cNvSpPr/>
          <p:nvPr/>
        </p:nvSpPr>
        <p:spPr>
          <a:xfrm>
            <a:off x="4427220" y="2751564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7_1#fe40d15e4.choices?vbadefaultcenterpage=1&amp;parentnodeid=0c63dffb7&amp;color=0,0,0&amp;vbahtmlprocessed=1&amp;bbb=1"/>
          <p:cNvSpPr/>
          <p:nvPr/>
        </p:nvSpPr>
        <p:spPr>
          <a:xfrm>
            <a:off x="502920" y="3297282"/>
            <a:ext cx="11183112" cy="2192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196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</a:t>
            </a:r>
            <a:r>
              <a:rPr lang="en-US" altLang="zh-CN" sz="1095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D.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</a:t>
            </a:r>
            <a:endParaRPr lang="en-US" altLang="zh-CN" sz="900" dirty="0">
              <a:latin typeface="SimSun" panose="02010600030101010101" pitchFamily="2" charset="-122"/>
            </a:endParaRPr>
          </a:p>
        </p:txBody>
      </p:sp>
      <p:pic>
        <p:nvPicPr>
          <p:cNvPr id="5" name="QC_5_BD.7_1#fe40d15e4.choice_image?vbadefaultcenterpage=1&amp;parentnodeid=0c63dffb7&amp;color=0,0,0&amp;inlineimagemarkindex=5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7815" y="3296901"/>
            <a:ext cx="2212848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6" name="QC_5_BD.7_1#fe40d15e4.choice_image?vbadefaultcenterpage=1&amp;parentnodeid=0c63dffb7&amp;color=0,0,0&amp;inlineimagemarkindex=6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505" y="3296901"/>
            <a:ext cx="2203704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7" name="QC_5_BD.7_1#fe40d15e4.choice_image?vbadefaultcenterpage=1&amp;parentnodeid=0c63dffb7&amp;color=0,0,0&amp;inlineimagemarkindex=7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94685" y="3296901"/>
            <a:ext cx="2203704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pic>
        <p:nvPicPr>
          <p:cNvPr id="8" name="QC_5_BD.7_1#fe40d15e4.choice_image?vbadefaultcenterpage=1&amp;parentnodeid=0c63dffb7&amp;color=0,0,0&amp;inlineimagemarkindex=8&amp;vbahtmlprocessed=1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44121" y="3296901"/>
            <a:ext cx="2212848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8_1#fe40d15e4?vbadefaultcenterpage=1&amp;parentnodeid=0c63dffb7&amp;color=0,0,0&amp;vbahtmlprocessed=1&amp;bbb=1&amp;hasbroken=1"/>
              <p:cNvSpPr/>
              <p:nvPr/>
            </p:nvSpPr>
            <p:spPr>
              <a:xfrm>
                <a:off x="502920" y="2211655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时，虚线的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值比实线的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值减小，不满足题意，A错误；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B，两函数的图象平行，说明票价不变，不符合题意，B错误；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值不变，说明成本不变，不满足题意，C错误；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时，虚线的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值变大，说明成本减小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，虚线的倾斜角比实线的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倾斜角大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，说明提高了门票的价格，符合题意，D正确.故选D.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8_1#fe40d15e4?vbadefaultcenterpage=1&amp;parentnodeid=0c63df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1655"/>
                <a:ext cx="11183112" cy="2713800"/>
              </a:xfrm>
              <a:prstGeom prst="rect">
                <a:avLst/>
              </a:prstGeom>
              <a:blipFill>
                <a:blip r:embed="rId3"/>
                <a:stretch>
                  <a:fillRect l="-1690" b="-6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9_1#174629adc?hastextimagelayout=1&amp;vbadefaultcenterpage=1&amp;parentnodeid=0c63dffb7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16981" y="933781"/>
            <a:ext cx="482803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9_2#174629adc?hastextimagelayout=1&amp;segpoint=1&amp;vbadefaultcenterpage=1&amp;parentnodeid=0c63dffb7&amp;color=0,0,0&amp;vbahtmlprocessed=1&amp;bbb=1&amp;hasbroken=1"/>
              <p:cNvSpPr/>
              <p:nvPr/>
            </p:nvSpPr>
            <p:spPr>
              <a:xfrm>
                <a:off x="502920" y="888061"/>
                <a:ext cx="6227064" cy="3827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某农科院学生为研究某花卉种子的发芽率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温度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）的关系,在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20个不同的温度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条件下进行种子发芽实验,由实验数据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=1,2,⋯,20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得到了下面的散点图，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,下面四个回归方程类型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中最适宜作为发芽率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和温度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的回归方程类型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9_2#174629adc?hastextimagelayout=1&amp;segpoint=1&amp;vbadefaultcenterpage=1&amp;parentnodeid=0c63df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88061"/>
                <a:ext cx="6227064" cy="3827399"/>
              </a:xfrm>
              <a:prstGeom prst="rect">
                <a:avLst/>
              </a:prstGeom>
              <a:blipFill>
                <a:blip r:embed="rId4"/>
                <a:stretch>
                  <a:fillRect l="-3036" r="-2547" b="-47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0_1#174629adc.bracket?vbadefaultcenterpage=1&amp;parentnodeid=0c63dffb7&amp;color=0,0,0&amp;vbapositionanswer=3&amp;vbahtmlprocessed=1"/>
          <p:cNvSpPr/>
          <p:nvPr/>
        </p:nvSpPr>
        <p:spPr>
          <a:xfrm>
            <a:off x="1379220" y="422943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1_1#174629adc.choices?vbadefaultcenterpage=1&amp;parentnodeid=0c63dffb7&amp;color=0,0,0&amp;vbahtmlprocessed=1&amp;bbb=1"/>
              <p:cNvSpPr/>
              <p:nvPr/>
            </p:nvSpPr>
            <p:spPr>
              <a:xfrm>
                <a:off x="502920" y="4729112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10053" algn="l"/>
                    <a:tab pos="5547106" algn="l"/>
                    <a:tab pos="8549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1_1#174629adc.choices?vbadefaultcenterpage=1&amp;parentnodeid=0c63dffb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729112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5_AS.12_1#174629adc?vbadefaultcenterpage=1&amp;parentnodeid=0c63dffb7&amp;color=0,0,0&amp;vbahtmlprocessed=1&amp;bbb=1&amp;hasbroken=1"/>
          <p:cNvSpPr/>
          <p:nvPr/>
        </p:nvSpPr>
        <p:spPr>
          <a:xfrm>
            <a:off x="502920" y="5207839"/>
            <a:ext cx="11183112" cy="1037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根据图中散点图可知,散点大致分布在某一条对数型函数曲线周围,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A选项是直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线型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,B选项是抛物线型,D选项是指数型,只有C选项是对数型.故选C.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12a66d558?segpoint=1&amp;vbadefaultcenterpage=1&amp;parentnodeid=0c63dffb7&amp;color=0,0,0&amp;vbahtmlprocessed=1&amp;bbb=1"/>
              <p:cNvSpPr/>
              <p:nvPr/>
            </p:nvSpPr>
            <p:spPr>
              <a:xfrm>
                <a:off x="502920" y="756000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已知三个因变量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随自变量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变化的数据如表所示，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12a66d558?segpoint=1&amp;vbadefaultcenterpage=1&amp;parentnodeid=0c63dffb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478600"/>
              </a:xfrm>
              <a:prstGeom prst="rect">
                <a:avLst/>
              </a:prstGeom>
              <a:blipFill>
                <a:blip r:embed="rId3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QC_5_BD.13_2#12a66d558?colgroup=7,2,2,4,7,4,2&amp;vbadefaultcenterpage=1&amp;parentnodeid=0c63dffb7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7052864"/>
                  </p:ext>
                </p:extLst>
              </p:nvPr>
            </p:nvGraphicFramePr>
            <p:xfrm>
              <a:off x="502920" y="1367378"/>
              <a:ext cx="11109960" cy="1901952"/>
            </p:xfrm>
            <a:graphic>
              <a:graphicData uri="http://schemas.openxmlformats.org/drawingml/2006/table">
                <a:tbl>
                  <a:tblPr/>
                  <a:tblGrid>
                    <a:gridCol w="25511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69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69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642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5694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66420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8696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8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SimSun" panose="02010600030101010101" pitchFamily="2" charset="-122"/>
                              <a:ea typeface="微软雅黑" pitchFamily="34" charset="-122"/>
                              <a:cs typeface="Times New Roman" pitchFamily="34" charset="-120"/>
                            </a:rPr>
                            <a:t>…</a:t>
                          </a:r>
                          <a:endParaRPr lang="en-US" altLang="zh-CN" sz="1200" dirty="0">
                            <a:latin typeface="SimSun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64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256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SimSun" panose="02010600030101010101" pitchFamily="2" charset="-122"/>
                              <a:ea typeface="微软雅黑" pitchFamily="34" charset="-122"/>
                              <a:cs typeface="Times New Roman" pitchFamily="34" charset="-120"/>
                            </a:rPr>
                            <a:t>…</a:t>
                          </a:r>
                          <a:endParaRPr lang="en-US" altLang="zh-CN" sz="1200" dirty="0">
                            <a:latin typeface="SimSun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64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SimSun" panose="02010600030101010101" pitchFamily="2" charset="-122"/>
                              <a:ea typeface="微软雅黑" pitchFamily="34" charset="-122"/>
                              <a:cs typeface="Times New Roman" pitchFamily="34" charset="-120"/>
                            </a:rPr>
                            <a:t>…</a:t>
                          </a:r>
                          <a:endParaRPr lang="en-US" altLang="zh-CN" sz="1200" dirty="0">
                            <a:latin typeface="SimSun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2.585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SimSun" panose="02010600030101010101" pitchFamily="2" charset="-122"/>
                              <a:ea typeface="微软雅黑" pitchFamily="34" charset="-122"/>
                              <a:cs typeface="Times New Roman" pitchFamily="34" charset="-120"/>
                            </a:rPr>
                            <a:t>…</a:t>
                          </a:r>
                          <a:endParaRPr lang="en-US" altLang="zh-CN" sz="1200" dirty="0">
                            <a:latin typeface="SimSun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QC_5_BD.13_2#12a66d558?colgroup=7,2,2,4,7,4,2&amp;vbadefaultcenterpage=1&amp;parentnodeid=0c63dffb7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7052864"/>
                  </p:ext>
                </p:extLst>
              </p:nvPr>
            </p:nvGraphicFramePr>
            <p:xfrm>
              <a:off x="502920" y="1367378"/>
              <a:ext cx="11109960" cy="1740664"/>
            </p:xfrm>
            <a:graphic>
              <a:graphicData uri="http://schemas.openxmlformats.org/drawingml/2006/table">
                <a:tbl>
                  <a:tblPr/>
                  <a:tblGrid>
                    <a:gridCol w="25511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869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869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6420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56946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66420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88696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9" t="-8333" r="-335561" b="-3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8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SimSun" panose="02010600030101010101" pitchFamily="2" charset="-122"/>
                              <a:ea typeface="微软雅黑" pitchFamily="34" charset="-122"/>
                              <a:cs typeface="Times New Roman" pitchFamily="34" charset="-120"/>
                            </a:rPr>
                            <a:t>…</a:t>
                          </a:r>
                          <a:endParaRPr lang="en-US" altLang="zh-CN" sz="1200" dirty="0">
                            <a:latin typeface="SimSun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9" t="-109859" r="-335561" b="-2436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64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256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SimSun" panose="02010600030101010101" pitchFamily="2" charset="-122"/>
                              <a:ea typeface="微软雅黑" pitchFamily="34" charset="-122"/>
                              <a:cs typeface="Times New Roman" pitchFamily="34" charset="-120"/>
                            </a:rPr>
                            <a:t>…</a:t>
                          </a:r>
                          <a:endParaRPr lang="en-US" altLang="zh-CN" sz="1200" dirty="0">
                            <a:latin typeface="SimSun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9" t="-206944" r="-335561" b="-14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64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SimSun" panose="02010600030101010101" pitchFamily="2" charset="-122"/>
                              <a:ea typeface="微软雅黑" pitchFamily="34" charset="-122"/>
                              <a:cs typeface="Times New Roman" pitchFamily="34" charset="-120"/>
                            </a:rPr>
                            <a:t>…</a:t>
                          </a:r>
                          <a:endParaRPr lang="en-US" altLang="zh-CN" sz="1200" dirty="0">
                            <a:latin typeface="SimSun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16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9" t="-311268" r="-335561" b="-422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0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1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2.585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3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SimSun" panose="02010600030101010101" pitchFamily="2" charset="-122"/>
                              <a:ea typeface="微软雅黑" pitchFamily="34" charset="-122"/>
                              <a:cs typeface="Times New Roman" pitchFamily="34" charset="-120"/>
                            </a:rPr>
                            <a:t>…</a:t>
                          </a:r>
                          <a:endParaRPr lang="en-US" altLang="zh-CN" sz="1200" dirty="0">
                            <a:latin typeface="SimSun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3_3#12a66d558?vbadefaultcenterpage=1&amp;parentnodeid=0c63dffb7&amp;color=0,0,0&amp;vbahtmlprocessed=1&amp;bbb=1"/>
              <p:cNvSpPr/>
              <p:nvPr/>
            </p:nvSpPr>
            <p:spPr>
              <a:xfrm>
                <a:off x="502920" y="324697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则下列反映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变化的情况拟合较好的一组函数模型是(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3_3#12a66d558?vbadefaultcenterpage=1&amp;parentnodeid=0c63dffb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46978"/>
                <a:ext cx="11183112" cy="474599"/>
              </a:xfrm>
              <a:prstGeom prst="rect">
                <a:avLst/>
              </a:prstGeom>
              <a:blipFill>
                <a:blip r:embed="rId5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14_1#12a66d558.bracket?vbadefaultcenterpage=1&amp;parentnodeid=0c63dffb7&amp;color=0,0,0&amp;vbapositionanswer=4&amp;vbahtmlprocessed=1"/>
          <p:cNvSpPr/>
          <p:nvPr/>
        </p:nvSpPr>
        <p:spPr>
          <a:xfrm>
            <a:off x="9472041" y="323554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15_1#12a66d558.choices?vbadefaultcenterpage=1&amp;parentnodeid=0c63dffb7&amp;color=0,0,0&amp;vbahtmlprocessed=1&amp;bbb=1"/>
              <p:cNvSpPr/>
              <p:nvPr/>
            </p:nvSpPr>
            <p:spPr>
              <a:xfrm>
                <a:off x="502920" y="3730848"/>
                <a:ext cx="11183112" cy="10274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15_1#12a66d558.choices?vbadefaultcenterpage=1&amp;parentnodeid=0c63dffb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30848"/>
                <a:ext cx="11183112" cy="1027430"/>
              </a:xfrm>
              <a:prstGeom prst="rect">
                <a:avLst/>
              </a:prstGeom>
              <a:blipFill>
                <a:blip r:embed="rId6"/>
                <a:stretch>
                  <a:fillRect l="-1690" b="-183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16_1#12a66d558?vbadefaultcenterpage=1&amp;parentnodeid=0c63dffb7&amp;color=0,0,0&amp;vbahtmlprocessed=1&amp;bbb=1&amp;hasbroken=1"/>
              <p:cNvSpPr/>
              <p:nvPr/>
            </p:nvSpPr>
            <p:spPr>
              <a:xfrm>
                <a:off x="502920" y="4770978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从题表可以看出，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都随着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的增大而增大，但是增长速度不同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的增长呈指数函数型变化，变量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的增长呈幂函数型变化，变量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的增长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呈对数函数型变化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16_1#12a66d558?vbadefaultcenterpage=1&amp;parentnodeid=0c63dffb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770978"/>
                <a:ext cx="11183112" cy="1596200"/>
              </a:xfrm>
              <a:prstGeom prst="rect">
                <a:avLst/>
              </a:prstGeom>
              <a:blipFill>
                <a:blip r:embed="rId7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646</Words>
  <Application>Microsoft Office PowerPoint</Application>
  <PresentationFormat>宽屏</PresentationFormat>
  <Paragraphs>233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7</cp:revision>
  <dcterms:created xsi:type="dcterms:W3CDTF">2024-01-24T09:10:54Z</dcterms:created>
  <dcterms:modified xsi:type="dcterms:W3CDTF">2024-02-02T03:27:56Z</dcterms:modified>
  <cp:category/>
  <cp:contentStatus/>
</cp:coreProperties>
</file>