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63" r:id="rId10"/>
    <p:sldId id="264" r:id="rId11"/>
    <p:sldId id="265" r:id="rId12"/>
    <p:sldId id="266" r:id="rId13"/>
    <p:sldId id="28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7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34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93025f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35C8FD4-05F4-4E9F-8CB8-87AD7DDADC7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8FF68A0-CFF1-40D7-9A29-772BBF7B026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93025f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基础课27 平面向量的概念及其线性运算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4D61B1B-1BEE-4607-9485-92098219D28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8f76bb4ff?vbadefaultcenterpage=1&amp;parentnodeid=b2907dbd1&amp;color=0,0,0&amp;vbahtmlprocessed=1&amp;bbb=1"/>
              <p:cNvSpPr/>
              <p:nvPr/>
            </p:nvSpPr>
            <p:spPr>
              <a:xfrm>
                <a:off x="502920" y="253144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是单位向量，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则下列四个结论正确的是(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8f76bb4ff?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44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8f76bb4ff.bracket?vbadefaultcenterpage=1&amp;parentnodeid=b2907dbd1&amp;color=0,0,0&amp;vbapositionanswer=4&amp;vbahtmlprocessed=1"/>
          <p:cNvSpPr/>
          <p:nvPr/>
        </p:nvSpPr>
        <p:spPr>
          <a:xfrm>
            <a:off x="7164070" y="25200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8f76bb4ff.choices?vbadefaultcenterpage=1&amp;parentnodeid=b2907dbd1&amp;color=0,0,0&amp;vbahtmlprocessed=1&amp;bbb=1"/>
              <p:cNvSpPr/>
              <p:nvPr/>
            </p:nvSpPr>
            <p:spPr>
              <a:xfrm>
                <a:off x="502920" y="307430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627503" algn="l"/>
                    <a:tab pos="5128006" algn="l"/>
                    <a:tab pos="81111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8f76bb4ff.choices?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430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8f76bb4ff?vbadefaultcenterpage=1&amp;parentnodeid=b2907dbd1&amp;color=0,0,0&amp;vbahtmlprocessed=1&amp;bbb=1&amp;hasbroken=1"/>
              <p:cNvSpPr/>
              <p:nvPr/>
            </p:nvSpPr>
            <p:spPr>
              <a:xfrm>
                <a:off x="502920" y="355302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是单位向量知，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，但单位向量的方向不确定，所以A，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均错误，D正确.故选D.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8f76bb4ff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2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3125fc205?vbadefaultcenterpage=1&amp;parentnodeid=b2907dbd1&amp;color=0,0,0&amp;vbahtmlprocessed=1&amp;bbb=1&amp;hasbroken=1"/>
              <p:cNvSpPr/>
              <p:nvPr/>
            </p:nvSpPr>
            <p:spPr>
              <a:xfrm>
                <a:off x="502920" y="1445020"/>
                <a:ext cx="11183112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3125fc205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5020"/>
                <a:ext cx="11183112" cy="1148017"/>
              </a:xfrm>
              <a:prstGeom prst="rect">
                <a:avLst/>
              </a:prstGeom>
              <a:blipFill>
                <a:blip r:embed="rId3"/>
                <a:stretch>
                  <a:fillRect l="-1690" r="-3926" b="-16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3125fc205.bracket?vbadefaultcenterpage=1&amp;parentnodeid=b2907dbd1&amp;color=0,0,0&amp;vbapositionanswer=5&amp;vbahtmlprocessed=1"/>
          <p:cNvSpPr/>
          <p:nvPr/>
        </p:nvSpPr>
        <p:spPr>
          <a:xfrm>
            <a:off x="1801432" y="2050937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3125fc205.choices?vbadefaultcenterpage=1&amp;parentnodeid=b2907dbd1&amp;color=0,0,0&amp;vbahtmlprocessed=1&amp;bbb=1"/>
              <p:cNvSpPr/>
              <p:nvPr/>
            </p:nvSpPr>
            <p:spPr>
              <a:xfrm>
                <a:off x="502920" y="2603641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3125fc205.choices?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3641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3125fc205?vbadefaultcenterpage=1&amp;parentnodeid=b2907dbd1&amp;color=0,0,0&amp;vbahtmlprocessed=1&amp;bbb=1&amp;hasbroken=1"/>
              <p:cNvSpPr/>
              <p:nvPr/>
            </p:nvSpPr>
            <p:spPr>
              <a:xfrm>
                <a:off x="502920" y="3324047"/>
                <a:ext cx="11183112" cy="21459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𝐵𝐷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3125fc205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4047"/>
                <a:ext cx="11183112" cy="2145919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1_1#e164497b0?hastextimagelayout=1&amp;vbadefaultcenterpage=1&amp;parentnodeid=b2907dbd1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0205" y="2380660"/>
            <a:ext cx="2770632" cy="20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1_2#e164497b0?hastextimagelayout=1&amp;segpoint=1&amp;vbadefaultcenterpage=1&amp;parentnodeid=b2907dbd1&amp;color=0,0,0&amp;vbahtmlprocessed=1&amp;bbb=1&amp;hasbroken=1"/>
              <p:cNvSpPr/>
              <p:nvPr/>
            </p:nvSpPr>
            <p:spPr>
              <a:xfrm>
                <a:off x="502920" y="2243501"/>
                <a:ext cx="8284464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（改编）如图，在平面四边形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那么(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1_2#e164497b0?hastextimagelayout=1&amp;segpoint=1&amp;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3501"/>
                <a:ext cx="8284464" cy="1148017"/>
              </a:xfrm>
              <a:prstGeom prst="rect">
                <a:avLst/>
              </a:prstGeom>
              <a:blipFill>
                <a:blip r:embed="rId4"/>
                <a:stretch>
                  <a:fillRect l="-2281" b="-16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2_1#e164497b0.bracket?vbadefaultcenterpage=1&amp;parentnodeid=b2907dbd1&amp;color=0,0,0&amp;vbapositionanswer=6&amp;vbahtmlprocessed=1"/>
          <p:cNvSpPr/>
          <p:nvPr/>
        </p:nvSpPr>
        <p:spPr>
          <a:xfrm>
            <a:off x="3081528" y="285208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3_1#e164497b0.choices?hastextimagelayout=1&amp;vbadefaultcenterpage=1&amp;parentnodeid=b2907dbd1&amp;color=0,0,0&amp;vbahtmlprocessed=1&amp;bbb=1"/>
              <p:cNvSpPr/>
              <p:nvPr/>
            </p:nvSpPr>
            <p:spPr>
              <a:xfrm>
                <a:off x="502920" y="3392088"/>
                <a:ext cx="8284464" cy="14785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4250182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  <a:tabLst>
                    <a:tab pos="4250182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3_1#e164497b0.choices?hastextimagelayout=1&amp;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92088"/>
                <a:ext cx="8284464" cy="1478534"/>
              </a:xfrm>
              <a:prstGeom prst="rect">
                <a:avLst/>
              </a:prstGeom>
              <a:blipFill>
                <a:blip r:embed="rId5"/>
                <a:stretch>
                  <a:fillRect l="-2281" b="-69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e164497b0?vbadefaultcenterpage=1&amp;parentnodeid=b2907dbd1&amp;color=0,0,0&amp;vbahtmlprocessed=1&amp;bbb=1&amp;hasbroken=1">
                <a:extLst>
                  <a:ext uri="{FF2B5EF4-FFF2-40B4-BE49-F238E27FC236}">
                    <a16:creationId xmlns:a16="http://schemas.microsoft.com/office/drawing/2014/main" id="{6E3C3DF8-C062-AD91-1F8D-104C6DE2BD50}"/>
                  </a:ext>
                </a:extLst>
              </p:cNvPr>
              <p:cNvSpPr/>
              <p:nvPr/>
            </p:nvSpPr>
            <p:spPr>
              <a:xfrm>
                <a:off x="502920" y="1456799"/>
                <a:ext cx="11183112" cy="3810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e164497b0?vbadefaultcenterpage=1&amp;parentnodeid=b2907dbd1&amp;color=0,0,0&amp;vbahtmlprocessed=1&amp;bbb=1&amp;hasbroken=1">
                <a:extLst>
                  <a:ext uri="{FF2B5EF4-FFF2-40B4-BE49-F238E27FC236}">
                    <a16:creationId xmlns:a16="http://schemas.microsoft.com/office/drawing/2014/main" id="{6E3C3DF8-C062-AD91-1F8D-104C6DE2B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6799"/>
                <a:ext cx="11183112" cy="3810000"/>
              </a:xfrm>
              <a:prstGeom prst="rect">
                <a:avLst/>
              </a:prstGeom>
              <a:blipFill>
                <a:blip r:embed="rId2"/>
                <a:stretch>
                  <a:fillRect l="-1690" b="-272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10566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cc2d4d89b?vbadefaultcenterpage=1&amp;parentnodeid=b2907dbd1&amp;color=0,0,0&amp;vbahtmlprocessed=1&amp;bbb=1&amp;hasbroken=1"/>
              <p:cNvSpPr/>
              <p:nvPr/>
            </p:nvSpPr>
            <p:spPr>
              <a:xfrm>
                <a:off x="502920" y="150439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是两个不共线的向量，且向量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是平行向量，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cc2d4d89b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439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508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cc2d4d89b.bracket?vbadefaultcenterpage=1&amp;parentnodeid=b2907dbd1&amp;color=0,0,0&amp;vbapositionanswer=7&amp;vbahtmlprocessed=1"/>
          <p:cNvSpPr/>
          <p:nvPr/>
        </p:nvSpPr>
        <p:spPr>
          <a:xfrm>
            <a:off x="2913190" y="205176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cc2d4d89b.choices?vbadefaultcenterpage=1&amp;parentnodeid=b2907dbd1&amp;color=0,0,0&amp;vbahtmlprocessed=1&amp;bbb=1"/>
              <p:cNvSpPr/>
              <p:nvPr/>
            </p:nvSpPr>
            <p:spPr>
              <a:xfrm>
                <a:off x="502920" y="2545030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437003" algn="l"/>
                    <a:tab pos="5115306" algn="l"/>
                    <a:tab pos="82254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cc2d4d89b.choices?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5030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cc2d4d89b?vbadefaultcenterpage=1&amp;parentnodeid=b2907dbd1&amp;color=0,0,0&amp;vbahtmlprocessed=1&amp;bbb=1&amp;hasbroken=1"/>
              <p:cNvSpPr/>
              <p:nvPr/>
            </p:nvSpPr>
            <p:spPr>
              <a:xfrm>
                <a:off x="502920" y="3266771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是平行向量，所以存在唯一的实数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是两个不共线的向量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cc2d4d89b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6771"/>
                <a:ext cx="11183112" cy="2235200"/>
              </a:xfrm>
              <a:prstGeom prst="rect">
                <a:avLst/>
              </a:prstGeom>
              <a:blipFill>
                <a:blip r:embed="rId5"/>
                <a:stretch>
                  <a:fillRect l="-1690" b="-4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b35e7bbc9?segpoint=1&amp;vbadefaultcenterpage=1&amp;parentnodeid=b2907dbd1&amp;color=0,0,0&amp;vbahtmlprocessed=1&amp;bbb=1&amp;hasbroken=1"/>
              <p:cNvSpPr/>
              <p:nvPr/>
            </p:nvSpPr>
            <p:spPr>
              <a:xfrm>
                <a:off x="502920" y="1738867"/>
                <a:ext cx="11183112" cy="11988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如图，已知平面向量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b35e7bbc9?segpoint=1&amp;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8867"/>
                <a:ext cx="11183112" cy="1198817"/>
              </a:xfrm>
              <a:prstGeom prst="rect">
                <a:avLst/>
              </a:prstGeom>
              <a:blipFill>
                <a:blip r:embed="rId3"/>
                <a:stretch>
                  <a:fillRect l="-1690" b="-152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b35e7bbc9.bracket?vbadefaultcenterpage=1&amp;parentnodeid=b2907dbd1&amp;color=0,0,0&amp;vbapositionanswer=8&amp;vbahtmlprocessed=1"/>
          <p:cNvSpPr/>
          <p:nvPr/>
        </p:nvSpPr>
        <p:spPr>
          <a:xfrm>
            <a:off x="2567051" y="239558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pic>
        <p:nvPicPr>
          <p:cNvPr id="4" name="QC_5_BD.31_1#b35e7bbc9?hastextimagelayout=1&amp;vbadefaultcenterpage=1&amp;parentnodeid=b2907dbd1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4936" y="3069381"/>
            <a:ext cx="2459736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2#b35e7bbc9.choices?hastextimagelayout=2&amp;vbadefaultcenterpage=1&amp;parentnodeid=b2907dbd1&amp;color=0,0,0&amp;vbahtmlprocessed=1&amp;bbb=1"/>
              <p:cNvSpPr/>
              <p:nvPr/>
            </p:nvSpPr>
            <p:spPr>
              <a:xfrm>
                <a:off x="502920" y="2942381"/>
                <a:ext cx="8586216" cy="11503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4401058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  <a:tabLst>
                    <a:tab pos="4401058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2#b35e7bbc9.choices?hastextimagelayout=2&amp;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2381"/>
                <a:ext cx="8586216" cy="1150303"/>
              </a:xfrm>
              <a:prstGeom prst="rect">
                <a:avLst/>
              </a:prstGeom>
              <a:blipFill>
                <a:blip r:embed="rId5"/>
                <a:stretch>
                  <a:fillRect l="-2202" b="-16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b35e7bbc9?hastextimagelayout=1&amp;vbadefaultcenterpage=1&amp;parentnodeid=b2907dbd1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3762" y="1577734"/>
            <a:ext cx="3136392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b35e7bbc9?hastextimagelayout=3&amp;vbadefaultcenterpage=1&amp;parentnodeid=b2907dbd1&amp;color=0,0,0&amp;vbahtmlprocessed=1&amp;bbb=1&amp;hasbroken=1&amp;hassurround=1"/>
              <p:cNvSpPr/>
              <p:nvPr/>
            </p:nvSpPr>
            <p:spPr>
              <a:xfrm>
                <a:off x="502920" y="1440574"/>
                <a:ext cx="7918704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的平行线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，分别交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,如图，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不妨设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𝐸𝑂𝐹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𝑂𝐹𝐷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𝐷𝑂𝐹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b35e7bbc9?hastextimagelayout=3&amp;vbadefaultcenterpage=1&amp;parentnodeid=b2907dbd1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0574"/>
                <a:ext cx="7918704" cy="2709799"/>
              </a:xfrm>
              <a:prstGeom prst="rect">
                <a:avLst/>
              </a:prstGeom>
              <a:blipFill>
                <a:blip r:embed="rId4"/>
                <a:stretch>
                  <a:fillRect l="-2386" r="-154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2#b35e7bbc9?hastextimagelayout=3&amp;vbadefaultcenterpage=1&amp;parentnodeid=b2907dbd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D9B902A-27AC-F688-910B-0873559EF539}"/>
                  </a:ext>
                </a:extLst>
              </p:cNvPr>
              <p:cNvSpPr/>
              <p:nvPr/>
            </p:nvSpPr>
            <p:spPr>
              <a:xfrm>
                <a:off x="503995" y="4150373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2#b35e7bbc9?hastextimagelayout=3&amp;vbadefaultcenterpage=1&amp;parentnodeid=b2907dbd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D9B902A-27AC-F688-910B-0873559EF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50373"/>
                <a:ext cx="11184010" cy="1117600"/>
              </a:xfrm>
              <a:prstGeom prst="rect">
                <a:avLst/>
              </a:prstGeom>
              <a:blipFill>
                <a:blip r:embed="rId5"/>
                <a:stretch>
                  <a:fillRect l="-1690" b="-71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269ad82b?vbadefaultcenterpage=1&amp;parentnodeid=f91d69c6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d38bbd42e?vbadefaultcenterpage=1&amp;parentnodeid=f269ad82b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所在平面内一点，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d38bbd42e?vbadefaultcenterpage=1&amp;parentnodeid=f269ad8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d38bbd42e.bracket?vbadefaultcenterpage=1&amp;parentnodeid=f269ad82b&amp;color=0,0,0&amp;vbapositionanswer=9&amp;vbahtmlprocessed=1&amp;bbb=1"/>
          <p:cNvSpPr/>
          <p:nvPr/>
        </p:nvSpPr>
        <p:spPr>
          <a:xfrm>
            <a:off x="9503728" y="1509618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d38bbd42e.choices?vbadefaultcenterpage=1&amp;parentnodeid=f269ad82b&amp;color=0,0,0&amp;vbahtmlprocessed=1&amp;bbb=1"/>
              <p:cNvSpPr/>
              <p:nvPr/>
            </p:nvSpPr>
            <p:spPr>
              <a:xfrm>
                <a:off x="502920" y="2004918"/>
                <a:ext cx="11183112" cy="24919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的延长线上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</a:t>
                </a:r>
                <a:endParaRPr lang="en-US" altLang="zh-CN" sz="2400" dirty="0"/>
              </a:p>
              <a:p>
                <a:pPr marL="0"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d38bbd42e.choices?vbadefaultcenterpage=1&amp;parentnodeid=f269ad8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2491994"/>
              </a:xfrm>
              <a:prstGeom prst="rect">
                <a:avLst/>
              </a:prstGeom>
              <a:blipFill>
                <a:blip r:embed="rId5"/>
                <a:stretch>
                  <a:fillRect l="-1690" b="-39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d38bbd42e?vbadefaultcenterpage=1&amp;parentnodeid=f269ad82b&amp;color=0,0,0&amp;vbahtmlprocessed=1&amp;bbb=1&amp;hasbroken=1"/>
              <p:cNvSpPr/>
              <p:nvPr/>
            </p:nvSpPr>
            <p:spPr>
              <a:xfrm>
                <a:off x="502920" y="1090499"/>
                <a:ext cx="11183112" cy="4974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的中点，故A正确；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的延长线上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，由三角形重心的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性质可知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的重心，故C正确；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D,因为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d38bbd42e?vbadefaultcenterpage=1&amp;parentnodeid=f269ad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0499"/>
                <a:ext cx="11183112" cy="4974400"/>
              </a:xfrm>
              <a:prstGeom prst="rect">
                <a:avLst/>
              </a:prstGeom>
              <a:blipFill>
                <a:blip r:embed="rId3"/>
                <a:stretch>
                  <a:fillRect l="-1690" r="-1472" b="-35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34735d5dc?vbadefaultcenterpage=1&amp;parentnodeid=f269ad82b&amp;color=0,0,0&amp;vbahtmlprocessed=1&amp;bbb=1"/>
          <p:cNvSpPr/>
          <p:nvPr/>
        </p:nvSpPr>
        <p:spPr>
          <a:xfrm>
            <a:off x="502920" y="193758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34735d5dc.bracket?vbadefaultcenterpage=1&amp;parentnodeid=f269ad82b&amp;color=0,0,0&amp;vbapositionanswer=10&amp;vbahtmlprocessed=1&amp;bbb=1"/>
          <p:cNvSpPr/>
          <p:nvPr/>
        </p:nvSpPr>
        <p:spPr>
          <a:xfrm>
            <a:off x="5176520" y="1926159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34735d5dc.choices?vbadefaultcenterpage=1&amp;parentnodeid=f269ad82b&amp;color=0,0,0&amp;vbahtmlprocessed=1&amp;bbb=1&amp;hasbroken=1"/>
              <p:cNvSpPr/>
              <p:nvPr/>
            </p:nvSpPr>
            <p:spPr>
              <a:xfrm>
                <a:off x="502920" y="2424506"/>
                <a:ext cx="11183112" cy="26838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.两个非零向量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共线且反向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，则存在唯一实数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𝐴𝑂𝐶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𝐴𝑂𝐵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分别表示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=1:3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34735d5dc.choices?vbadefaultcenterpage=1&amp;parentnodeid=f269ad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4506"/>
                <a:ext cx="11183112" cy="2683891"/>
              </a:xfrm>
              <a:prstGeom prst="rect">
                <a:avLst/>
              </a:prstGeom>
              <a:blipFill>
                <a:blip r:embed="rId3"/>
                <a:stretch>
                  <a:fillRect l="-1690" b="-272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40_1#34735d5dc?hastextimagelayout=1&amp;vbadefaultcenterpage=1&amp;parentnodeid=f269ad82b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8198" y="801720"/>
            <a:ext cx="3099816" cy="204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2#34735d5dc?hastextimagelayout=4&amp;vbadefaultcenterpage=1&amp;parentnodeid=f269ad82b&amp;color=0,0,0&amp;vbahtmlprocessed=1&amp;bbb=1&amp;hasbroken=1&amp;hassurround=1"/>
              <p:cNvSpPr/>
              <p:nvPr/>
            </p:nvSpPr>
            <p:spPr>
              <a:xfrm>
                <a:off x="502920" y="756000"/>
                <a:ext cx="7946136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，不一定有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B，两个非零向量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共线且反向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2#34735d5dc?hastextimagelayout=4&amp;vbadefaultcenterpage=1&amp;parentnodeid=f269ad82b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946136" cy="2155000"/>
              </a:xfrm>
              <a:prstGeom prst="rect">
                <a:avLst/>
              </a:prstGeom>
              <a:blipFill>
                <a:blip r:embed="rId4"/>
                <a:stretch>
                  <a:fillRect l="-2379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0_2#34735d5dc?hastextimagelayout=4&amp;vbadefaultcenterpage=1&amp;parentnodeid=f269ad82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7203745-11DD-68CC-8D4A-D265AF53AD9F}"/>
                  </a:ext>
                </a:extLst>
              </p:cNvPr>
              <p:cNvSpPr/>
              <p:nvPr/>
            </p:nvSpPr>
            <p:spPr>
              <a:xfrm>
                <a:off x="502920" y="2953608"/>
                <a:ext cx="11184010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，则不存在唯一的实数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𝑂𝐹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𝐸𝐹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𝑂𝐹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=1:3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0_2#34735d5dc?hastextimagelayout=4&amp;vbadefaultcenterpage=1&amp;parentnodeid=f269ad82b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7203745-11DD-68CC-8D4A-D265AF53A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3608"/>
                <a:ext cx="11184010" cy="2794000"/>
              </a:xfrm>
              <a:prstGeom prst="rect">
                <a:avLst/>
              </a:prstGeom>
              <a:blipFill>
                <a:blip r:embed="rId5"/>
                <a:stretch>
                  <a:fillRect l="-1690" r="-382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4cbaf2eb8?vbadefaultcenterpage=1&amp;parentnodeid=f269ad82b&amp;color=0,0,0&amp;vbahtmlprocessed=1&amp;bbb=1&amp;hasbroken=1"/>
              <p:cNvSpPr/>
              <p:nvPr/>
            </p:nvSpPr>
            <p:spPr>
              <a:xfrm>
                <a:off x="502920" y="1201307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有如下说法：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的长度的2倍，且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的方向相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的方向相反；③若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同向的单位向量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.其中说法正确的是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4cbaf2eb8?vbadefaultcenterpage=1&amp;parentnodeid=f269ad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1307"/>
                <a:ext cx="11183112" cy="1676400"/>
              </a:xfrm>
              <a:prstGeom prst="rect">
                <a:avLst/>
              </a:prstGeom>
              <a:blipFill>
                <a:blip r:embed="rId3"/>
                <a:stretch>
                  <a:fillRect l="-1690" r="-1254" b="-43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4cbaf2eb8.blank?vbadefaultcenterpage=1&amp;parentnodeid=f269ad82b&amp;color=0,0,0&amp;vbapositionanswer=11&amp;vbahtmlprocessed=1&amp;bbb=1"/>
          <p:cNvSpPr/>
          <p:nvPr/>
        </p:nvSpPr>
        <p:spPr>
          <a:xfrm>
            <a:off x="8403336" y="2331353"/>
            <a:ext cx="1135063" cy="354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①②④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4cbaf2eb8?vbadefaultcenterpage=1&amp;parentnodeid=f269ad82b&amp;color=0,0,0&amp;vbahtmlprocessed=1&amp;bbb=1&amp;hasbroken=1"/>
              <p:cNvSpPr/>
              <p:nvPr/>
            </p:nvSpPr>
            <p:spPr>
              <a:xfrm>
                <a:off x="502920" y="2885581"/>
                <a:ext cx="11183112" cy="220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对于①，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的长度的2倍，且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的方向相同，故①正确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；对于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的方向相反，故②正确；对于③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，不是零，故③错误；对于④，若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同向的单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位向量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，故④正确.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4cbaf2eb8?vbadefaultcenterpage=1&amp;parentnodeid=f269ad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5581"/>
                <a:ext cx="11183112" cy="2205800"/>
              </a:xfrm>
              <a:prstGeom prst="rect">
                <a:avLst/>
              </a:prstGeom>
              <a:blipFill>
                <a:blip r:embed="rId4"/>
                <a:stretch>
                  <a:fillRect l="-1690" r="-709" b="-82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2a7e06c1b?vbadefaultcenterpage=1&amp;parentnodeid=f269ad82b&amp;color=0,0,0&amp;vbahtmlprocessed=1&amp;bbb=1&amp;hasbroken=1"/>
              <p:cNvSpPr/>
              <p:nvPr/>
            </p:nvSpPr>
            <p:spPr>
              <a:xfrm>
                <a:off x="502920" y="1414064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上的点（不包括端点）,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2a7e06c1b?vbadefaultcenterpage=1&amp;parentnodeid=f269ad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4064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r="-218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2a7e06c1b.blank?vbadefaultcenterpage=1&amp;parentnodeid=f269ad82b&amp;color=0,0,0&amp;vbapositionanswer=12&amp;vbahtmlprocessed=1"/>
          <p:cNvSpPr/>
          <p:nvPr/>
        </p:nvSpPr>
        <p:spPr>
          <a:xfrm>
            <a:off x="5497132" y="2024044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2a7e06c1b.blank?vbadefaultcenterpage=1&amp;parentnodeid=f269ad82b&amp;color=0,0,0&amp;vbapositionanswer=13&amp;vbahtmlprocessed=1&amp;bbb=1&amp;rh=40.81504"/>
              <p:cNvSpPr/>
              <p:nvPr/>
            </p:nvSpPr>
            <p:spPr>
              <a:xfrm>
                <a:off x="7196011" y="1871453"/>
                <a:ext cx="284163" cy="510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2a7e06c1b.blank?vbadefaultcenterpage=1&amp;parentnodeid=f269ad82b&amp;color=0,0,0&amp;vbapositionanswer=13&amp;vbahtmlprocessed=1&amp;bbb=1&amp;rh=40.81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11" y="1871453"/>
                <a:ext cx="284163" cy="510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2a7e06c1b?vbadefaultcenterpage=1&amp;parentnodeid=f269ad82b&amp;color=0,0,0&amp;vbahtmlprocessed=1&amp;bbb=1&amp;hasbroken=1"/>
              <p:cNvSpPr/>
              <p:nvPr/>
            </p:nvSpPr>
            <p:spPr>
              <a:xfrm>
                <a:off x="502920" y="2541442"/>
                <a:ext cx="11183112" cy="30728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2a7e06c1b?vbadefaultcenterpage=1&amp;parentnodeid=f269ad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1442"/>
                <a:ext cx="11183112" cy="3072829"/>
              </a:xfrm>
              <a:prstGeom prst="rect">
                <a:avLst/>
              </a:prstGeom>
              <a:blipFill>
                <a:blip r:embed="rId5"/>
                <a:stretch>
                  <a:fillRect l="-1690" r="-1690" b="-33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6ff3ce5d?vbadefaultcenterpage=1&amp;parentnodeid=f91d69c6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ae9b9a656?hastextimagelayout=1&amp;vbadefaultcenterpage=1&amp;parentnodeid=b6ff3ce5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580" y="1566768"/>
            <a:ext cx="2834640" cy="276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ae9b9a656?hastextimagelayout=5&amp;segpoint=1&amp;vbadefaultcenterpage=1&amp;parentnodeid=b6ff3ce5d&amp;color=0,0,0&amp;vbahtmlprocessed=1&amp;bbb=1&amp;hasbroken=1&amp;hassurround=1"/>
              <p:cNvSpPr/>
              <p:nvPr/>
            </p:nvSpPr>
            <p:spPr>
              <a:xfrm>
                <a:off x="502920" y="1521048"/>
                <a:ext cx="8211312" cy="3319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勾股定理最早的证明是东汉数学家赵爽在为《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周髀算经》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作注时给出的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，书中的“勾股圆方图”被后人称为“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赵爽弦图”.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赵爽弦图”是数形结合思想的体现，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是中国古代数学的图腾，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还被用作第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24届国际数学家大会的会徽.如图，大正方形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是由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4个全等的直角三角形和中间的小正方形组成的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ae9b9a656?hastextimagelayout=5&amp;segpoint=1&amp;vbadefaultcenterpage=1&amp;parentnodeid=b6ff3ce5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211312" cy="3319717"/>
              </a:xfrm>
              <a:prstGeom prst="rect">
                <a:avLst/>
              </a:prstGeom>
              <a:blipFill>
                <a:blip r:embed="rId5"/>
                <a:stretch>
                  <a:fillRect l="-2301" r="-1930" b="-55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9_1#ae9b9a656.blank?vbadefaultcenterpage=1&amp;parentnodeid=b6ff3ce5d&amp;color=0,0,0&amp;vbapositionanswer=14&amp;vbahtmlprocessed=1&amp;bbb=1&amp;rh=48.6"/>
              <p:cNvSpPr/>
              <p:nvPr/>
            </p:nvSpPr>
            <p:spPr>
              <a:xfrm>
                <a:off x="6295644" y="4258660"/>
                <a:ext cx="1251522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9_1#ae9b9a656.blank?vbadefaultcenterpage=1&amp;parentnodeid=b6ff3ce5d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644" y="4258660"/>
                <a:ext cx="1251522" cy="510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BD.48_2#ae9b9a656?hastextimagelayout=5&amp;segpoint=1&amp;vbadefaultcenterpage=1&amp;parentnodeid=b6ff3ce5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63839DB-5379-AD7D-1A72-5D742D602764}"/>
                  </a:ext>
                </a:extLst>
              </p:cNvPr>
              <p:cNvSpPr/>
              <p:nvPr/>
            </p:nvSpPr>
            <p:spPr>
              <a:xfrm>
                <a:off x="503995" y="4806348"/>
                <a:ext cx="11184010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BD.48_2#ae9b9a656?hastextimagelayout=5&amp;segpoint=1&amp;vbadefaultcenterpage=1&amp;parentnodeid=b6ff3ce5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63839DB-5379-AD7D-1A72-5D742D602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806348"/>
                <a:ext cx="11184010" cy="478790"/>
              </a:xfrm>
              <a:prstGeom prst="rect">
                <a:avLst/>
              </a:prstGeom>
              <a:blipFill>
                <a:blip r:embed="rId7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ae9b9a656?vbadefaultcenterpage=1&amp;parentnodeid=b6ff3ce5d&amp;color=0,0,0&amp;vbahtmlprocessed=1&amp;bbb=1&amp;hasbroken=1">
                <a:extLst>
                  <a:ext uri="{FF2B5EF4-FFF2-40B4-BE49-F238E27FC236}">
                    <a16:creationId xmlns:a16="http://schemas.microsoft.com/office/drawing/2014/main" id="{9C797E84-A62E-C9DA-F404-A3945FDFCBCC}"/>
                  </a:ext>
                </a:extLst>
              </p:cNvPr>
              <p:cNvSpPr/>
              <p:nvPr/>
            </p:nvSpPr>
            <p:spPr>
              <a:xfrm>
                <a:off x="502920" y="2805253"/>
                <a:ext cx="11183112" cy="13205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ae9b9a656?vbadefaultcenterpage=1&amp;parentnodeid=b6ff3ce5d&amp;color=0,0,0&amp;vbahtmlprocessed=1&amp;bbb=1&amp;hasbroken=1">
                <a:extLst>
                  <a:ext uri="{FF2B5EF4-FFF2-40B4-BE49-F238E27FC236}">
                    <a16:creationId xmlns:a16="http://schemas.microsoft.com/office/drawing/2014/main" id="{9C797E84-A62E-C9DA-F404-A3945FDF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5253"/>
                <a:ext cx="11183112" cy="1320546"/>
              </a:xfrm>
              <a:prstGeom prst="rect">
                <a:avLst/>
              </a:prstGeom>
              <a:blipFill>
                <a:blip r:embed="rId2"/>
                <a:stretch>
                  <a:fillRect l="-1690" r="-545" b="-78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447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1_1#206a4f618?hastextimagelayout=1&amp;vbadefaultcenterpage=1&amp;parentnodeid=b6ff3ce5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72290" y="1311575"/>
            <a:ext cx="1837944" cy="18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1_2#206a4f618?hastextimagelayout=6&amp;segpoint=1&amp;vbadefaultcenterpage=1&amp;parentnodeid=b6ff3ce5d&amp;color=0,0,0&amp;vbahtmlprocessed=1&amp;bbb=1&amp;hasbroken=1"/>
              <p:cNvSpPr/>
              <p:nvPr/>
            </p:nvSpPr>
            <p:spPr>
              <a:xfrm>
                <a:off x="502920" y="1265855"/>
                <a:ext cx="9208008" cy="1643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某石碑的底座外观呈正八棱柱形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，记正八棱柱的底面是正八边形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𝐴𝐵𝐶𝐷𝐸𝐹𝐺𝐻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是正八边形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𝐴𝐻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1_2#206a4f618?hastextimagelayout=6&amp;segpoint=1&amp;vbadefaultcenterpage=1&amp;parentnodeid=b6ff3ce5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5855"/>
                <a:ext cx="9208008" cy="1643317"/>
              </a:xfrm>
              <a:prstGeom prst="rect">
                <a:avLst/>
              </a:prstGeom>
              <a:blipFill>
                <a:blip r:embed="rId4"/>
                <a:stretch>
                  <a:fillRect l="-2053" b="-11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2_1#206a4f618.blank?vbadefaultcenterpage=1&amp;parentnodeid=b6ff3ce5d&amp;color=0,0,0&amp;vbapositionanswer=15&amp;vbahtmlprocessed=1&amp;bbb=1"/>
              <p:cNvSpPr/>
              <p:nvPr/>
            </p:nvSpPr>
            <p:spPr>
              <a:xfrm>
                <a:off x="5746687" y="2446764"/>
                <a:ext cx="1054799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2_1#206a4f618.blank?vbadefaultcenterpage=1&amp;parentnodeid=b6ff3ce5d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87" y="2446764"/>
                <a:ext cx="1054799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B_5_AS.53_1#206a4f618?hastextimagelayout=1&amp;vbadefaultcenterpage=1&amp;parentnodeid=b6ff3ce5d&amp;color=0,0,0&amp;vbahtmlprocessed=1&amp;hassurroun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5712" y="3356783"/>
            <a:ext cx="2542032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3_2#206a4f618?hastextimagelayout=7&amp;vbadefaultcenterpage=1&amp;parentnodeid=b6ff3ce5d&amp;color=0,0,0&amp;vbahtmlprocessed=1&amp;bbb=1&amp;hasbroken=1"/>
              <p:cNvSpPr/>
              <p:nvPr/>
            </p:nvSpPr>
            <p:spPr>
              <a:xfrm>
                <a:off x="502920" y="3311063"/>
                <a:ext cx="8503920" cy="2362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由图可知，外角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𝐴𝐻𝐶𝑀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，设八边形的边长为1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𝐴𝐻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𝐴𝑀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3_2#206a4f618?hastextimagelayout=7&amp;vbadefaultcenterpage=1&amp;parentnodeid=b6ff3ce5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1063"/>
                <a:ext cx="8503920" cy="2362200"/>
              </a:xfrm>
              <a:prstGeom prst="rect">
                <a:avLst/>
              </a:prstGeom>
              <a:blipFill>
                <a:blip r:embed="rId7"/>
                <a:stretch>
                  <a:fillRect l="-2222" b="-28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38854260?vbadefaultcenterpage=1&amp;parentnodeid=f91d69c6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57852a769?vbadefaultcenterpage=1&amp;parentnodeid=738854260&amp;color=0,0,0&amp;vbahtmlprocessed=1&amp;bbb=1&amp;hasbroken=1"/>
              <p:cNvSpPr/>
              <p:nvPr/>
            </p:nvSpPr>
            <p:spPr>
              <a:xfrm>
                <a:off x="502920" y="1521048"/>
                <a:ext cx="11183112" cy="20179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所在平面内一动点，且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围成的封闭区域的面积为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57852a769?vbadefaultcenterpage=1&amp;parentnodeid=738854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017903"/>
              </a:xfrm>
              <a:prstGeom prst="rect">
                <a:avLst/>
              </a:prstGeom>
              <a:blipFill>
                <a:blip r:embed="rId4"/>
                <a:stretch>
                  <a:fillRect l="-1690" b="-78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5_1#57852a769.blank?vbadefaultcenterpage=1&amp;parentnodeid=738854260&amp;color=0,0,0&amp;vbapositionanswer=16&amp;vbahtmlprocessed=1"/>
          <p:cNvSpPr/>
          <p:nvPr/>
        </p:nvSpPr>
        <p:spPr>
          <a:xfrm>
            <a:off x="1454277" y="2906745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6_1#57852a769?hastextimagelayout=1&amp;vbadefaultcenterpage=1&amp;parentnodeid=738854260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5657" y="1633964"/>
            <a:ext cx="2642616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6_2#57852a769?hastextimagelayout=8&amp;vbadefaultcenterpage=1&amp;parentnodeid=738854260&amp;color=0,0,0&amp;vbahtmlprocessed=1&amp;bbb=1&amp;hasbroken=1&amp;hassurround=1"/>
              <p:cNvSpPr/>
              <p:nvPr/>
            </p:nvSpPr>
            <p:spPr>
              <a:xfrm>
                <a:off x="502920" y="1496804"/>
                <a:ext cx="8403336" cy="2345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迹为直线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围成的封闭区域的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6_2#57852a769?hastextimagelayout=8&amp;vbadefaultcenterpage=1&amp;parentnodeid=738854260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6804"/>
                <a:ext cx="8403336" cy="2345500"/>
              </a:xfrm>
              <a:prstGeom prst="rect">
                <a:avLst/>
              </a:prstGeom>
              <a:blipFill>
                <a:blip r:embed="rId4"/>
                <a:stretch>
                  <a:fillRect l="-2250" r="-508" b="-78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6_2#57852a769?hastextimagelayout=8&amp;vbadefaultcenterpage=1&amp;parentnodeid=73885426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2E120AB-7CE9-0D92-DD67-8DB114541764}"/>
                  </a:ext>
                </a:extLst>
              </p:cNvPr>
              <p:cNvSpPr/>
              <p:nvPr/>
            </p:nvSpPr>
            <p:spPr>
              <a:xfrm>
                <a:off x="503995" y="4166852"/>
                <a:ext cx="11184010" cy="12305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为等边三角形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6_2#57852a769?hastextimagelayout=8&amp;vbadefaultcenterpage=1&amp;parentnodeid=73885426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F2E120AB-7CE9-0D92-DD67-8DB114541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66852"/>
                <a:ext cx="11184010" cy="1230503"/>
              </a:xfrm>
              <a:prstGeom prst="rect">
                <a:avLst/>
              </a:prstGeom>
              <a:blipFill>
                <a:blip r:embed="rId5"/>
                <a:stretch>
                  <a:fillRect l="-1690" b="-134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1f2497928?segpoint=1&amp;vbadefaultcenterpage=1&amp;parentnodeid=738854260&amp;color=0,0,0&amp;vbahtmlprocessed=1&amp;bbb=1"/>
              <p:cNvSpPr/>
              <p:nvPr/>
            </p:nvSpPr>
            <p:spPr>
              <a:xfrm>
                <a:off x="502920" y="2095704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所在平面内一点.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1f2497928?segpoint=1&amp;vbadefaultcenterpage=1&amp;parentnodeid=7388542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5704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1f2497928?segpoint=1&amp;vbadefaultcenterpage=1&amp;parentnodeid=738854260&amp;color=0,0,0&amp;vbahtmlprocessed=1&amp;bbb=1"/>
              <p:cNvSpPr/>
              <p:nvPr/>
            </p:nvSpPr>
            <p:spPr>
              <a:xfrm>
                <a:off x="502920" y="2580082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1f2497928?segpoint=1&amp;vbadefaultcenterpage=1&amp;parentnodeid=7388542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0082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1f2497928?segpoint=1&amp;vbadefaultcenterpage=1&amp;parentnodeid=738854260&amp;color=0,0,0&amp;vbahtmlprocessed=1&amp;bbb=1"/>
              <p:cNvSpPr/>
              <p:nvPr/>
            </p:nvSpPr>
            <p:spPr>
              <a:xfrm>
                <a:off x="502920" y="3301823"/>
                <a:ext cx="11183112" cy="1643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的重心.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求证：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marL="0"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+21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1f2497928?segpoint=1&amp;vbadefaultcenterpage=1&amp;parentnodeid=73885426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1823"/>
                <a:ext cx="11183112" cy="1643317"/>
              </a:xfrm>
              <a:prstGeom prst="rect">
                <a:avLst/>
              </a:prstGeom>
              <a:blipFill>
                <a:blip r:embed="rId5"/>
                <a:stretch>
                  <a:fillRect l="-1690" b="-11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1f2497928?vbadefaultcenterpage=1&amp;parentnodeid=738854260&amp;color=0,0,0&amp;vbahtmlprocessed=1&amp;bbb=1&amp;hasbroken=1"/>
              <p:cNvSpPr/>
              <p:nvPr/>
            </p:nvSpPr>
            <p:spPr>
              <a:xfrm>
                <a:off x="502920" y="1028936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（1）如图1,过点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，则四边形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𝐴𝐷𝑃𝐸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1f2497928?vbadefaultcenterpage=1&amp;parentnodeid=738854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8936"/>
                <a:ext cx="11183112" cy="2235200"/>
              </a:xfrm>
              <a:prstGeom prst="rect">
                <a:avLst/>
              </a:prstGeom>
              <a:blipFill>
                <a:blip r:embed="rId3"/>
                <a:stretch>
                  <a:fillRect l="-1690" b="-46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8_2#1f2497928?vbadefaultcenterpage=1&amp;parentnodeid=738854260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397676"/>
            <a:ext cx="27889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93025f13.fixed?vbadefaultcenterpage=1&amp;parentnodeid=65fc29a8c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基础课27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平面向量的概念及其线性运算</a:t>
            </a:r>
            <a:endParaRPr lang="en-US" altLang="zh-CN" sz="4000" dirty="0"/>
          </a:p>
        </p:txBody>
      </p:sp>
      <p:pic>
        <p:nvPicPr>
          <p:cNvPr id="3" name="C_0#d93025f13?linknodeid=b2907dbd1&amp;catalogrefid=b2907dbd1&amp;parentnodeid=65fc29a8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d93025f13?linknodeid=b2907dbd1&amp;catalogrefid=b2907dbd1&amp;parentnodeid=65fc29a8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d93025f13?linknodeid=f269ad82b&amp;catalogrefid=f269ad82b&amp;parentnodeid=65fc29a8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d93025f13?linknodeid=f269ad82b&amp;catalogrefid=f269ad82b&amp;parentnodeid=65fc29a8c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d93025f13?linknodeid=b6ff3ce5d&amp;catalogrefid=b6ff3ce5d&amp;parentnodeid=65fc29a8c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d93025f13?linknodeid=b6ff3ce5d&amp;catalogrefid=b6ff3ce5d&amp;parentnodeid=65fc29a8c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d93025f13?linknodeid=738854260&amp;catalogrefid=738854260&amp;parentnodeid=65fc29a8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d93025f13?linknodeid=738854260&amp;catalogrefid=738854260&amp;parentnodeid=65fc29a8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d93025f13?linknodeid=b2907dbd1&amp;catalogrefid=b2907dbd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d93025f13?linknodeid=b2907dbd1&amp;catalogrefid=b2907dbd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d93025f13?linknodeid=f269ad82b&amp;catalogrefid=f269ad82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d93025f13?linknodeid=f269ad82b&amp;catalogrefid=f269ad82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d93025f13?linknodeid=b6ff3ce5d&amp;catalogrefid=b6ff3ce5d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d93025f13?linknodeid=b6ff3ce5d&amp;catalogrefid=b6ff3ce5d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d93025f13?linknodeid=738854260&amp;catalogrefid=738854260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d93025f13?linknodeid=738854260&amp;catalogrefid=738854260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3#1f2497928?vbadefaultcenterpage=1&amp;parentnodeid=738854260&amp;color=0,0,0&amp;vbahtmlprocessed=1&amp;bbb=1&amp;hasbroken=1"/>
              <p:cNvSpPr/>
              <p:nvPr/>
            </p:nvSpPr>
            <p:spPr>
              <a:xfrm>
                <a:off x="502920" y="1589514"/>
                <a:ext cx="11183112" cy="16433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（2）①如图2,延长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3#1f2497928?vbadefaultcenterpage=1&amp;parentnodeid=738854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89514"/>
                <a:ext cx="11183112" cy="1643317"/>
              </a:xfrm>
              <a:prstGeom prst="rect">
                <a:avLst/>
              </a:prstGeom>
              <a:blipFill>
                <a:blip r:embed="rId3"/>
                <a:stretch>
                  <a:fillRect l="-1690" b="-11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8_4#1f2497928?vbadefaultcenterpage=1&amp;parentnodeid=738854260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365355"/>
            <a:ext cx="2743200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5#1f2497928?vbadefaultcenterpage=1&amp;parentnodeid=738854260&amp;color=0,0,0&amp;vbahtmlprocessed=1&amp;bbb=1&amp;hasbroken=1"/>
              <p:cNvSpPr/>
              <p:nvPr/>
            </p:nvSpPr>
            <p:spPr>
              <a:xfrm>
                <a:off x="502920" y="2006804"/>
                <a:ext cx="11183112" cy="278746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的重心时，由①知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+21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:21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:15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=1:1:1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=3:5:7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，由正弦定理知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=3:5:7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，由余弦定</a:t>
                </a: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−9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2⋅5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5#1f2497928?vbadefaultcenterpage=1&amp;parentnodeid=73885426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6804"/>
                <a:ext cx="11183112" cy="2787460"/>
              </a:xfrm>
              <a:prstGeom prst="rect">
                <a:avLst/>
              </a:prstGeom>
              <a:blipFill>
                <a:blip r:embed="rId3"/>
                <a:stretch>
                  <a:fillRect l="-1690" r="-55" b="-39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91d69c63.fixed?vbadefaultcenterpage=1&amp;parentnodeid=d93025f1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f91d69c63.fixed?vbadefaultcenterpage=1&amp;parentnodeid=d93025f1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2907dbd1?vbadefaultcenterpage=1&amp;parentnodeid=f91d69c6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5d8cb657e?segpoint=1&amp;vbadefaultcenterpage=1&amp;parentnodeid=b2907dbd1&amp;color=0,0,0&amp;vbahtmlprocessed=1&amp;bbb=1"/>
              <p:cNvSpPr/>
              <p:nvPr/>
            </p:nvSpPr>
            <p:spPr>
              <a:xfrm>
                <a:off x="502920" y="1521048"/>
                <a:ext cx="11183112" cy="4386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（改编）下列说法：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两个相等向量，若它们的起点相同，则终点也相同；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是平行四边形；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⑤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有向线段就是向量，向量就是有向线段；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任何一个非零向量都可以平行移动.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其中不正确的个数是(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5d8cb657e?segpoint=1&amp;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386199"/>
              </a:xfrm>
              <a:prstGeom prst="rect">
                <a:avLst/>
              </a:prstGeom>
              <a:blipFill>
                <a:blip r:embed="rId4"/>
                <a:stretch>
                  <a:fillRect l="-1690" b="-4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5d8cb657e.bracket?vbadefaultcenterpage=1&amp;parentnodeid=b2907dbd1&amp;color=0,0,0&amp;vbapositionanswer=1&amp;vbahtmlprocessed=1"/>
          <p:cNvSpPr/>
          <p:nvPr/>
        </p:nvSpPr>
        <p:spPr>
          <a:xfrm>
            <a:off x="3525520" y="54212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5_BD.3_1#5d8cb657e.choices?vbadefaultcenterpage=1&amp;parentnodeid=b2907dbd1&amp;color=0,0,0&amp;vbahtmlprocessed=1&amp;bbb=1"/>
          <p:cNvSpPr/>
          <p:nvPr/>
        </p:nvSpPr>
        <p:spPr>
          <a:xfrm>
            <a:off x="502920" y="596757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1#5d8cb657e?vbadefaultcenterpage=1&amp;parentnodeid=b2907dbd1&amp;color=0,0,0&amp;vbahtmlprocessed=1&amp;bbb=1&amp;hasbroken=1"/>
              <p:cNvSpPr/>
              <p:nvPr/>
            </p:nvSpPr>
            <p:spPr>
              <a:xfrm>
                <a:off x="502920" y="1038270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对于①，当两个向量相等时，若它们的起点相同，则终点也相同，①正确；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，方向不确定，则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不一定是相等向量或相反向量，②错误；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不一定相等，所以四边形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不一定是平行四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，③错误；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，④正确；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⑤，因为向量没有固定的起点，所以向量不是有向线段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，但向量可以用有向线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段表示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，⑤错误；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⑥，任何一个非零向量都可以平行移动，⑥正确.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，不正确的是②③⑤，共3个，故选B.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1#5d8cb657e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8270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r="-545" b="-36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5_1#849470a6b?vbadefaultcenterpage=1&amp;parentnodeid=b2907dbd1&amp;color=0,0,0&amp;vbahtmlprocessed=1&amp;bbb=1"/>
          <p:cNvSpPr/>
          <p:nvPr/>
        </p:nvSpPr>
        <p:spPr>
          <a:xfrm>
            <a:off x="502920" y="220479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6_1#849470a6b.bracket?vbadefaultcenterpage=1&amp;parentnodeid=b2907dbd1&amp;color=0,0,0&amp;vbapositionanswer=2&amp;vbahtmlprocessed=1"/>
          <p:cNvSpPr/>
          <p:nvPr/>
        </p:nvSpPr>
        <p:spPr>
          <a:xfrm>
            <a:off x="4655820" y="219336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849470a6b.choices?vbadefaultcenterpage=1&amp;parentnodeid=b2907dbd1&amp;color=0,0,0&amp;vbahtmlprocessed=1&amp;bbb=1"/>
              <p:cNvSpPr/>
              <p:nvPr/>
            </p:nvSpPr>
            <p:spPr>
              <a:xfrm>
                <a:off x="502920" y="2754326"/>
                <a:ext cx="11183112" cy="21583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A.零向量没有方向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.平行向量不一定是共线向量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.对于任意向量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，必有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反向，则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849470a6b.choices?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4326"/>
                <a:ext cx="11183112" cy="2158302"/>
              </a:xfrm>
              <a:prstGeom prst="rect">
                <a:avLst/>
              </a:prstGeom>
              <a:blipFill>
                <a:blip r:embed="rId3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8_1#849470a6b?vbadefaultcenterpage=1&amp;parentnodeid=b2907dbd1&amp;color=0,0,0&amp;vbahtmlprocessed=1&amp;bbb=1&amp;hasbroken=1">
                <a:extLst>
                  <a:ext uri="{FF2B5EF4-FFF2-40B4-BE49-F238E27FC236}">
                    <a16:creationId xmlns:a16="http://schemas.microsoft.com/office/drawing/2014/main" id="{6D3D974D-EB02-AC7E-D50D-BE23B8BBF695}"/>
                  </a:ext>
                </a:extLst>
              </p:cNvPr>
              <p:cNvSpPr/>
              <p:nvPr/>
            </p:nvSpPr>
            <p:spPr>
              <a:xfrm>
                <a:off x="502920" y="1659205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对于A，零向量的方向是任意的，故A错误；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B，平行向量就是共线向量，故B错误；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同向共线，则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反向共线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不共线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，则根据向量加法的三角形法则及两边之和大于第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三边知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，因此对于任意向量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，必有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D，两个向量不能比较大小，故D错误.故选C.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8_1#849470a6b?vbadefaultcenterpage=1&amp;parentnodeid=b2907dbd1&amp;color=0,0,0&amp;vbahtmlprocessed=1&amp;bbb=1&amp;hasbroken=1">
                <a:extLst>
                  <a:ext uri="{FF2B5EF4-FFF2-40B4-BE49-F238E27FC236}">
                    <a16:creationId xmlns:a16="http://schemas.microsoft.com/office/drawing/2014/main" id="{6D3D974D-EB02-AC7E-D50D-BE23B8BBF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9205"/>
                <a:ext cx="11183112" cy="3831400"/>
              </a:xfrm>
              <a:prstGeom prst="rect">
                <a:avLst/>
              </a:prstGeom>
              <a:blipFill>
                <a:blip r:embed="rId2"/>
                <a:stretch>
                  <a:fillRect l="-1690" r="-1200" b="-47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56803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82cf78fd7?vbadefaultcenterpage=1&amp;parentnodeid=b2907dbd1&amp;color=0,0,0&amp;vbahtmlprocessed=1&amp;bbb=1&amp;hasbroken=1"/>
              <p:cNvSpPr/>
              <p:nvPr/>
            </p:nvSpPr>
            <p:spPr>
              <a:xfrm>
                <a:off x="502920" y="1231723"/>
                <a:ext cx="11183112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化简以下各式：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𝑀𝑃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其中结果为零向量的个数是(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82cf78fd7?vbadefaultcenterpage=1&amp;parentnodeid=b2907dbd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1723"/>
                <a:ext cx="11183112" cy="1148017"/>
              </a:xfrm>
              <a:prstGeom prst="rect">
                <a:avLst/>
              </a:prstGeom>
              <a:blipFill>
                <a:blip r:embed="rId3"/>
                <a:stretch>
                  <a:fillRect l="-1690" b="-16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82cf78fd7.bracket?vbadefaultcenterpage=1&amp;parentnodeid=b2907dbd1&amp;color=0,0,0&amp;vbapositionanswer=3&amp;vbahtmlprocessed=1"/>
          <p:cNvSpPr/>
          <p:nvPr/>
        </p:nvSpPr>
        <p:spPr>
          <a:xfrm>
            <a:off x="7682802" y="183764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82cf78fd7.choices?vbadefaultcenterpage=1&amp;parentnodeid=b2907dbd1&amp;color=0,0,0&amp;vbahtmlprocessed=1&amp;bbb=1"/>
          <p:cNvSpPr/>
          <p:nvPr/>
        </p:nvSpPr>
        <p:spPr>
          <a:xfrm>
            <a:off x="502920" y="2390344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82cf78fd7?vbadefaultcenterpage=1&amp;parentnodeid=b2907dbd1&amp;color=0,0,0&amp;vbahtmlprocessed=1&amp;bbb=1"/>
              <p:cNvSpPr/>
              <p:nvPr/>
            </p:nvSpPr>
            <p:spPr>
              <a:xfrm>
                <a:off x="502920" y="2874214"/>
                <a:ext cx="11183112" cy="296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对于①，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，故①为零向量；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，故②不为零向量；</a:t>
                </a:r>
                <a:endParaRPr lang="en-US" altLang="zh-CN" sz="2400" spc="-5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，故③为零向量；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，故④为零向量.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故结果为零向量的个数是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82cf78fd7?vbadefaultcenterpage=1&amp;parentnodeid=b2907dbd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4214"/>
                <a:ext cx="11183112" cy="2967800"/>
              </a:xfrm>
              <a:prstGeom prst="rect">
                <a:avLst/>
              </a:prstGeom>
              <a:blipFill>
                <a:blip r:embed="rId4"/>
                <a:stretch>
                  <a:fillRect l="-1690" r="-2726" b="-61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570</Words>
  <Application>Microsoft Office PowerPoint</Application>
  <PresentationFormat>宽屏</PresentationFormat>
  <Paragraphs>213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2024-01-24T09:22:40Z</dcterms:created>
  <dcterms:modified xsi:type="dcterms:W3CDTF">2024-02-02T02:31:32Z</dcterms:modified>
  <cp:category/>
  <cp:contentStatus/>
</cp:coreProperties>
</file>