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89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5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71c7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基础课28 平面向量的基本定理及其坐标表示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74B1DD8-D2E7-4193-9EFE-926CF117BBD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41E6BAB-4882-40E0-BAC2-FAA0C411AF1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71c7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基础课28 平面向量的基本定理及其坐标表示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3164AC8-B546-4342-B1A4-59D68CB3479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03e49ddb6?segpoint=1&amp;vbadefaultcenterpage=1&amp;parentnodeid=f46337fdd&amp;color=0,0,0&amp;vbahtmlprocessed=1&amp;bbb=1"/>
              <p:cNvSpPr/>
              <p:nvPr/>
            </p:nvSpPr>
            <p:spPr>
              <a:xfrm>
                <a:off x="502920" y="1912984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内两个不共线的向量，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那么下列说法错误的是(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03e49ddb6?segpoint=1&amp;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2984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03e49ddb6.bracket?vbadefaultcenterpage=1&amp;parentnodeid=f46337fdd&amp;color=0,0,0&amp;vbapositionanswer=6&amp;vbahtmlprocessed=1"/>
          <p:cNvSpPr/>
          <p:nvPr/>
        </p:nvSpPr>
        <p:spPr>
          <a:xfrm>
            <a:off x="9660065" y="1901554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03e49ddb6.choices?vbadefaultcenterpage=1&amp;parentnodeid=f46337fdd&amp;color=0,0,0&amp;vbahtmlprocessed=1&amp;bbb=1"/>
              <p:cNvSpPr/>
              <p:nvPr/>
            </p:nvSpPr>
            <p:spPr>
              <a:xfrm>
                <a:off x="502920" y="2399901"/>
                <a:ext cx="11183112" cy="2798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2938653" algn="l"/>
                    <a:tab pos="5851906" algn="l"/>
                    <a:tab pos="8765159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可以表示平面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内的所有向量；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  <a:tabLst>
                    <a:tab pos="2938653" algn="l"/>
                    <a:tab pos="5851906" algn="l"/>
                    <a:tab pos="8765159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内任一向量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有无穷多个；</a:t>
                </a:r>
                <a:endParaRPr lang="en-US" altLang="zh-CN" sz="100" dirty="0"/>
              </a:p>
              <a:p>
                <a:pPr latinLnBrk="1">
                  <a:lnSpc>
                    <a:spcPts val="5100"/>
                  </a:lnSpc>
                  <a:tabLst>
                    <a:tab pos="2938653" algn="l"/>
                    <a:tab pos="5851906" algn="l"/>
                    <a:tab pos="8765159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共线，则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  <a:tabLst>
                    <a:tab pos="2938653" algn="l"/>
                    <a:tab pos="5851906" algn="l"/>
                    <a:tab pos="8765159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  <a:tabLst>
                    <a:tab pos="2938653" algn="l"/>
                    <a:tab pos="5851906" algn="l"/>
                    <a:tab pos="8765159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A.①②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B.②③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C.③④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.②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C_5_BD.23_1#03e49ddb6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9901"/>
                <a:ext cx="11183112" cy="2798699"/>
              </a:xfrm>
              <a:prstGeom prst="rect">
                <a:avLst/>
              </a:prstGeom>
              <a:blipFill>
                <a:blip r:embed="rId4"/>
                <a:stretch>
                  <a:fillRect l="-1690" r="-927" b="-65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24_1#03e49ddb6?vbadefaultcenterpage=1&amp;parentnodeid=f46337fdd&amp;color=0,0,0&amp;vbahtmlprocessed=1&amp;bbb=1&amp;hasbroken=1"/>
              <p:cNvSpPr/>
              <p:nvPr/>
            </p:nvSpPr>
            <p:spPr>
              <a:xfrm>
                <a:off x="502920" y="221800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由平面向量的基本定理可知，①④正确.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由平面向量的基本定理可知，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一旦一个平面的基确定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，那么任意一个向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量在此基下的实数对是唯一的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，故②错误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时，说法不一定成立，应为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故③错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误.故选B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24_1#03e49ddb6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8005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r="-1418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5439f439d?vbadefaultcenterpage=1&amp;parentnodeid=f46337fdd&amp;color=0,0,0&amp;vbahtmlprocessed=1&amp;bbb=1&amp;hasbroken=1"/>
              <p:cNvSpPr/>
              <p:nvPr/>
            </p:nvSpPr>
            <p:spPr>
              <a:xfrm>
                <a:off x="502920" y="852406"/>
                <a:ext cx="11183112" cy="124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上一点且满足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为正实数），则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5439f439d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2406"/>
                <a:ext cx="11183112" cy="1244600"/>
              </a:xfrm>
              <a:prstGeom prst="rect">
                <a:avLst/>
              </a:prstGeom>
              <a:blipFill>
                <a:blip r:embed="rId3"/>
                <a:stretch>
                  <a:fillRect l="-1690" r="-709" b="-49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5439f439d.bracket?vbadefaultcenterpage=1&amp;parentnodeid=f46337fdd&amp;color=0,0,0&amp;vbapositionanswer=7&amp;vbahtmlprocessed=1"/>
          <p:cNvSpPr/>
          <p:nvPr/>
        </p:nvSpPr>
        <p:spPr>
          <a:xfrm>
            <a:off x="10040112" y="1629138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5439f439d.choices?vbadefaultcenterpage=1&amp;parentnodeid=f46337fdd&amp;color=0,0,0&amp;vbahtmlprocessed=1&amp;bbb=1"/>
              <p:cNvSpPr/>
              <p:nvPr/>
            </p:nvSpPr>
            <p:spPr>
              <a:xfrm>
                <a:off x="502920" y="2108436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75153" algn="l"/>
                    <a:tab pos="5699506" algn="l"/>
                    <a:tab pos="8523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5439f439d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8436"/>
                <a:ext cx="11183112" cy="702120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5439f439d?vbadefaultcenterpage=1&amp;parentnodeid=f46337fdd&amp;color=0,0,0&amp;vbahtmlprocessed=1&amp;bbb=1"/>
              <p:cNvSpPr/>
              <p:nvPr/>
            </p:nvSpPr>
            <p:spPr>
              <a:xfrm>
                <a:off x="502920" y="2816017"/>
                <a:ext cx="11183112" cy="331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5439f439d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6017"/>
                <a:ext cx="11183112" cy="3314700"/>
              </a:xfrm>
              <a:prstGeom prst="rect">
                <a:avLst/>
              </a:prstGeom>
              <a:blipFill>
                <a:blip r:embed="rId5"/>
                <a:stretch>
                  <a:fillRect l="-1690" r="-2181" b="-16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7bcca0903?vbadefaultcenterpage=1&amp;parentnodeid=f46337fdd&amp;color=0,0,0&amp;vbahtmlprocessed=1&amp;bbb=1&amp;hasbroken=1"/>
              <p:cNvSpPr/>
              <p:nvPr/>
            </p:nvSpPr>
            <p:spPr>
              <a:xfrm>
                <a:off x="502920" y="1651808"/>
                <a:ext cx="11183112" cy="1096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则下列说法错误的是(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7bcca0903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1808"/>
                <a:ext cx="11183112" cy="1096899"/>
              </a:xfrm>
              <a:prstGeom prst="rect">
                <a:avLst/>
              </a:prstGeom>
              <a:blipFill>
                <a:blip r:embed="rId3"/>
                <a:stretch>
                  <a:fillRect l="-1690" r="-1636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7bcca0903.bracket?vbadefaultcenterpage=1&amp;parentnodeid=f46337fdd&amp;color=0,0,0&amp;vbapositionanswer=8&amp;vbahtmlprocessed=1"/>
          <p:cNvSpPr/>
          <p:nvPr/>
        </p:nvSpPr>
        <p:spPr>
          <a:xfrm>
            <a:off x="4976178" y="226267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7bcca0903.choices?vbadefaultcenterpage=1&amp;parentnodeid=f46337fdd&amp;color=0,0,0&amp;vbahtmlprocessed=1&amp;bbb=1"/>
              <p:cNvSpPr/>
              <p:nvPr/>
            </p:nvSpPr>
            <p:spPr>
              <a:xfrm>
                <a:off x="502920" y="2751881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的面积为定值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的最小值为4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不存在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7bcca0903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1881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7bcca0903?hastextimagelayout=1&amp;vbadefaultcenterpage=1&amp;parentnodeid=f46337fd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7616" y="880346"/>
            <a:ext cx="3200400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7bcca0903?hastextimagelayout=1&amp;vbadefaultcenterpage=1&amp;parentnodeid=f46337fdd&amp;color=0,0,0&amp;vbahtmlprocessed=1&amp;bbb=1&amp;hasbroken=1"/>
              <p:cNvSpPr/>
              <p:nvPr/>
            </p:nvSpPr>
            <p:spPr>
              <a:xfrm>
                <a:off x="502920" y="834626"/>
                <a:ext cx="7854696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立如图所示的平面直角坐标系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7bcca0903?hastextimagelayout=1&amp;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4626"/>
                <a:ext cx="7854696" cy="1037590"/>
              </a:xfrm>
              <a:prstGeom prst="rect">
                <a:avLst/>
              </a:prstGeom>
              <a:blipFill>
                <a:blip r:embed="rId4"/>
                <a:stretch>
                  <a:fillRect l="-2407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3#7bcca0903?hastextimagelayout=1&amp;vbadefaultcenterpage=1&amp;parentnodeid=f46337fdd&amp;color=0,0,0&amp;vbahtmlprocessed=1&amp;bbb=1&amp;hasbroken=1&amp;hassurround=1"/>
              <p:cNvSpPr/>
              <p:nvPr/>
            </p:nvSpPr>
            <p:spPr>
              <a:xfrm>
                <a:off x="502920" y="1875264"/>
                <a:ext cx="7854696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3#7bcca0903?hastextimagelayout=1&amp;vbadefaultcenterpage=1&amp;parentnodeid=f46337fd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5264"/>
                <a:ext cx="7854696" cy="1148017"/>
              </a:xfrm>
              <a:prstGeom prst="rect">
                <a:avLst/>
              </a:prstGeom>
              <a:blipFill>
                <a:blip r:embed="rId5"/>
                <a:stretch>
                  <a:fillRect l="-2407" b="-159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3#7bcca0903?hastextimagelayout=1&amp;vbadefaultcenterpage=1&amp;parentnodeid=f46337f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166B4A9-321C-B774-860B-160803CCBE6F}"/>
                  </a:ext>
                </a:extLst>
              </p:cNvPr>
              <p:cNvSpPr/>
              <p:nvPr/>
            </p:nvSpPr>
            <p:spPr>
              <a:xfrm>
                <a:off x="502920" y="3086780"/>
                <a:ext cx="11184010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的距离为4，则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𝐴𝐵𝑃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⋅4=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×2×4=4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−4≤4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𝜇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3#7bcca0903?hastextimagelayout=1&amp;vbadefaultcenterpage=1&amp;parentnodeid=f46337f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166B4A9-321C-B774-860B-160803CCB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6780"/>
                <a:ext cx="11184010" cy="2794000"/>
              </a:xfrm>
              <a:prstGeom prst="rect">
                <a:avLst/>
              </a:prstGeom>
              <a:blipFill>
                <a:blip r:embed="rId6"/>
                <a:stretch>
                  <a:fillRect l="-1690" b="-41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3#7bcca0903?hastextimagelayout=1&amp;vbadefaultcenterpage=1&amp;parentnodeid=f46337f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13A0AF6-6899-DE6B-4BC9-F2A68E8F9255}"/>
                  </a:ext>
                </a:extLst>
              </p:cNvPr>
              <p:cNvSpPr/>
              <p:nvPr/>
            </p:nvSpPr>
            <p:spPr>
              <a:xfrm>
                <a:off x="502920" y="1453052"/>
                <a:ext cx="11184010" cy="42541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则满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不存在，C正确；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𝐴𝐵𝑃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D正确.故选B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3#7bcca0903?hastextimagelayout=1&amp;vbadefaultcenterpage=1&amp;parentnodeid=f46337f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13A0AF6-6899-DE6B-4BC9-F2A68E8F9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3052"/>
                <a:ext cx="11184010" cy="4254119"/>
              </a:xfrm>
              <a:prstGeom prst="rect">
                <a:avLst/>
              </a:prstGeom>
              <a:blipFill>
                <a:blip r:embed="rId2"/>
                <a:stretch>
                  <a:fillRect l="-1690" r="-382" b="-24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2201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6c9d2b56?vbadefaultcenterpage=1&amp;parentnodeid=4e9022bd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0040ad3a6?vbadefaultcenterpage=1&amp;parentnodeid=06c9d2b56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0040ad3a6?vbadefaultcenterpage=1&amp;parentnodeid=06c9d2b5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0040ad3a6.bracket?vbadefaultcenterpage=1&amp;parentnodeid=06c9d2b56&amp;color=0,0,0&amp;vbapositionanswer=9&amp;vbahtmlprocessed=1&amp;bbb=1"/>
          <p:cNvSpPr/>
          <p:nvPr/>
        </p:nvSpPr>
        <p:spPr>
          <a:xfrm>
            <a:off x="7187883" y="15096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040ad3a6.choices?vbadefaultcenterpage=1&amp;parentnodeid=06c9d2b56&amp;color=0,0,0&amp;vbahtmlprocessed=1&amp;bbb=1"/>
              <p:cNvSpPr/>
              <p:nvPr/>
            </p:nvSpPr>
            <p:spPr>
              <a:xfrm>
                <a:off x="502920" y="2004918"/>
                <a:ext cx="11183112" cy="14103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上的投影向量为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040ad3a6.choices?vbadefaultcenterpage=1&amp;parentnodeid=06c9d2b5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1410335"/>
              </a:xfrm>
              <a:prstGeom prst="rect">
                <a:avLst/>
              </a:prstGeom>
              <a:blipFill>
                <a:blip r:embed="rId5"/>
                <a:stretch>
                  <a:fillRect l="-1690" b="-73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0040ad3a6?vbadefaultcenterpage=1&amp;parentnodeid=06c9d2b56&amp;color=0,0,0&amp;vbahtmlprocessed=1&amp;bbb=1&amp;hasbroken=1"/>
              <p:cNvSpPr/>
              <p:nvPr/>
            </p:nvSpPr>
            <p:spPr>
              <a:xfrm>
                <a:off x="502920" y="1015792"/>
                <a:ext cx="11183112" cy="487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+1×2=5≠0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对于B,因为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−6+1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的投影向量为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对于C,因为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对于D,因为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不成立，故D错误.故选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0040ad3a6?vbadefaultcenterpage=1&amp;parentnodeid=06c9d2b5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15792"/>
                <a:ext cx="11183112" cy="4872800"/>
              </a:xfrm>
              <a:prstGeom prst="rect">
                <a:avLst/>
              </a:prstGeom>
              <a:blipFill>
                <a:blip r:embed="rId3"/>
                <a:stretch>
                  <a:fillRect l="-1690" r="-654" b="-11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7fe261550?vbadefaultcenterpage=1&amp;parentnodeid=06c9d2b56&amp;color=0,0,0&amp;vbahtmlprocessed=1&amp;bbb=1&amp;hasbroken=1"/>
              <p:cNvSpPr/>
              <p:nvPr/>
            </p:nvSpPr>
            <p:spPr>
              <a:xfrm>
                <a:off x="502920" y="1294239"/>
                <a:ext cx="11183112" cy="1643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（多选题）已知在平行四边形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上靠近点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三等分点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上靠近点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的三等分点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7fe261550?vbadefaultcenterpage=1&amp;parentnodeid=06c9d2b5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4239"/>
                <a:ext cx="11183112" cy="1643317"/>
              </a:xfrm>
              <a:prstGeom prst="rect">
                <a:avLst/>
              </a:prstGeom>
              <a:blipFill>
                <a:blip r:embed="rId3"/>
                <a:stretch>
                  <a:fillRect l="-1690" r="-1091" b="-11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7fe261550.bracket?vbadefaultcenterpage=1&amp;parentnodeid=06c9d2b56&amp;color=0,0,0&amp;vbapositionanswer=10&amp;vbahtmlprocessed=1&amp;bbb=1"/>
          <p:cNvSpPr/>
          <p:nvPr/>
        </p:nvSpPr>
        <p:spPr>
          <a:xfrm>
            <a:off x="6118035" y="2395456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7fe261550.choices?vbadefaultcenterpage=1&amp;parentnodeid=06c9d2b56&amp;color=0,0,0&amp;vbahtmlprocessed=1&amp;bbb=1"/>
              <p:cNvSpPr/>
              <p:nvPr/>
            </p:nvSpPr>
            <p:spPr>
              <a:xfrm>
                <a:off x="502920" y="3001690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7fe261550.choices?vbadefaultcenterpage=1&amp;parentnodeid=06c9d2b5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1690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40_1#7fe261550?hastextimagelayout=1&amp;vbadefaultcenterpage=1&amp;parentnodeid=06c9d2b56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1872" y="801722"/>
            <a:ext cx="3621024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2#7fe261550?hastextimagelayout=2&amp;vbadefaultcenterpage=1&amp;parentnodeid=06c9d2b56&amp;color=0,0,0&amp;vbahtmlprocessed=1&amp;bbb=1&amp;hasbroken=1"/>
              <p:cNvSpPr/>
              <p:nvPr/>
            </p:nvSpPr>
            <p:spPr>
              <a:xfrm>
                <a:off x="502920" y="756000"/>
                <a:ext cx="7434072" cy="97091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如图所示,在平行四边形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上靠近点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的三等分点，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2#7fe261550?hastextimagelayout=2&amp;vbadefaultcenterpage=1&amp;parentnodeid=06c9d2b5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434072" cy="970915"/>
              </a:xfrm>
              <a:prstGeom prst="rect">
                <a:avLst/>
              </a:prstGeom>
              <a:blipFill>
                <a:blip r:embed="rId4"/>
                <a:stretch>
                  <a:fillRect l="-2543" b="-188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0_3#7fe261550?hastextimagelayout=2&amp;vbadefaultcenterpage=1&amp;parentnodeid=06c9d2b56&amp;color=0,0,0&amp;vbahtmlprocessed=1&amp;bbb=1"/>
              <p:cNvSpPr/>
              <p:nvPr/>
            </p:nvSpPr>
            <p:spPr>
              <a:xfrm>
                <a:off x="502920" y="1730473"/>
                <a:ext cx="7434072" cy="736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0_3#7fe261550?hastextimagelayout=2&amp;vbadefaultcenterpage=1&amp;parentnodeid=06c9d2b5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0473"/>
                <a:ext cx="7434072" cy="736600"/>
              </a:xfrm>
              <a:prstGeom prst="rect">
                <a:avLst/>
              </a:prstGeom>
              <a:blipFill>
                <a:blip r:embed="rId5"/>
                <a:stretch>
                  <a:fillRect l="-2543" b="-57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3#7fe261550?hastextimagelayout=2&amp;vbadefaultcenterpage=1&amp;parentnodeid=06c9d2b56&amp;color=0,0,0&amp;vbahtmlprocessed=1&amp;bbb=1&amp;hasbroken=1">
                <a:extLst>
                  <a:ext uri="{FF2B5EF4-FFF2-40B4-BE49-F238E27FC236}">
                    <a16:creationId xmlns:a16="http://schemas.microsoft.com/office/drawing/2014/main" id="{B742B129-E8CA-3B04-305A-ACCC0A128B08}"/>
                  </a:ext>
                </a:extLst>
              </p:cNvPr>
              <p:cNvSpPr/>
              <p:nvPr/>
            </p:nvSpPr>
            <p:spPr>
              <a:xfrm>
                <a:off x="502920" y="2466946"/>
                <a:ext cx="11184010" cy="361619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，又有公共点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三点共线，故A正确；</a:t>
                </a:r>
                <a:endParaRPr lang="en-US" altLang="zh-CN" sz="2400" dirty="0"/>
              </a:p>
              <a:p>
                <a:pPr latinLnBrk="1">
                  <a:lnSpc>
                    <a:spcPts val="3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𝑀𝐴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𝑀𝐸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𝑀𝐴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1=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3#7fe261550?hastextimagelayout=2&amp;vbadefaultcenterpage=1&amp;parentnodeid=06c9d2b56&amp;color=0,0,0&amp;vbahtmlprocessed=1&amp;bbb=1&amp;hasbroken=1">
                <a:extLst>
                  <a:ext uri="{FF2B5EF4-FFF2-40B4-BE49-F238E27FC236}">
                    <a16:creationId xmlns:a16="http://schemas.microsoft.com/office/drawing/2014/main" id="{B742B129-E8CA-3B04-305A-ACCC0A128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6946"/>
                <a:ext cx="11184010" cy="3616198"/>
              </a:xfrm>
              <a:prstGeom prst="rect">
                <a:avLst/>
              </a:prstGeom>
              <a:blipFill>
                <a:blip r:embed="rId6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3#7fe261550?hastextimagelayout=2&amp;vbadefaultcenterpage=1&amp;parentnodeid=06c9d2b56&amp;color=0,0,0&amp;vbahtmlprocessed=1&amp;bbb=1&amp;hasbroken=1">
                <a:extLst>
                  <a:ext uri="{FF2B5EF4-FFF2-40B4-BE49-F238E27FC236}">
                    <a16:creationId xmlns:a16="http://schemas.microsoft.com/office/drawing/2014/main" id="{5206BA1D-1208-C0A1-5C67-926AC3FDEB13}"/>
                  </a:ext>
                </a:extLst>
              </p:cNvPr>
              <p:cNvSpPr/>
              <p:nvPr/>
            </p:nvSpPr>
            <p:spPr>
              <a:xfrm>
                <a:off x="502920" y="1402443"/>
                <a:ext cx="11184010" cy="434270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118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3#7fe261550?hastextimagelayout=2&amp;vbadefaultcenterpage=1&amp;parentnodeid=06c9d2b56&amp;color=0,0,0&amp;vbahtmlprocessed=1&amp;bbb=1&amp;hasbroken=1">
                <a:extLst>
                  <a:ext uri="{FF2B5EF4-FFF2-40B4-BE49-F238E27FC236}">
                    <a16:creationId xmlns:a16="http://schemas.microsoft.com/office/drawing/2014/main" id="{5206BA1D-1208-C0A1-5C67-926AC3FDE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2443"/>
                <a:ext cx="11184010" cy="4342702"/>
              </a:xfrm>
              <a:prstGeom prst="rect">
                <a:avLst/>
              </a:prstGeom>
              <a:blipFill>
                <a:blip r:embed="rId2"/>
                <a:stretch>
                  <a:fillRect l="-1690" r="-4417" b="-25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3254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64f94203f?hastextimagelayout=1&amp;vbadefaultcenterpage=1&amp;parentnodeid=06c9d2b56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0576" y="2155680"/>
            <a:ext cx="2514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64f94203f?hastextimagelayout=3&amp;segpoint=1&amp;vbadefaultcenterpage=1&amp;parentnodeid=06c9d2b56&amp;color=0,0,0&amp;vbahtmlprocessed=1&amp;bbb=1&amp;hasbroken=1"/>
              <p:cNvSpPr/>
              <p:nvPr/>
            </p:nvSpPr>
            <p:spPr>
              <a:xfrm>
                <a:off x="502920" y="2018520"/>
                <a:ext cx="8586216" cy="19864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如图所示，在边长为3的等边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为半径的半圆上，若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64f94203f?hastextimagelayout=3&amp;segpoint=1&amp;vbadefaultcenterpage=1&amp;parentnodeid=06c9d2b5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8520"/>
                <a:ext cx="8586216" cy="1986471"/>
              </a:xfrm>
              <a:prstGeom prst="rect">
                <a:avLst/>
              </a:prstGeom>
              <a:blipFill>
                <a:blip r:embed="rId4"/>
                <a:stretch>
                  <a:fillRect l="-2202" r="-4759" b="-88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64f94203f.blank?vbadefaultcenterpage=1&amp;parentnodeid=06c9d2b56&amp;color=0,0,0&amp;vbapositionanswer=11&amp;vbahtmlprocessed=1&amp;bbb=1&amp;rh=48.6"/>
              <p:cNvSpPr/>
              <p:nvPr/>
            </p:nvSpPr>
            <p:spPr>
              <a:xfrm>
                <a:off x="3116644" y="3350051"/>
                <a:ext cx="1089660" cy="57454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2_1#64f94203f.blank?vbadefaultcenterpage=1&amp;parentnodeid=06c9d2b56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44" y="3350051"/>
                <a:ext cx="1089660" cy="57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3_1#64f94203f?hastextimagelayout=1&amp;vbadefaultcenterpage=1&amp;parentnodeid=06c9d2b5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0573" y="1133171"/>
            <a:ext cx="2011680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3_2#64f94203f?hastextimagelayout=4&amp;vbadefaultcenterpage=1&amp;parentnodeid=06c9d2b56&amp;color=0,0,0&amp;vbahtmlprocessed=1&amp;bbb=1"/>
              <p:cNvSpPr/>
              <p:nvPr/>
            </p:nvSpPr>
            <p:spPr>
              <a:xfrm>
                <a:off x="502920" y="1087451"/>
                <a:ext cx="9052560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为原点建立平面直角坐标系，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3_2#64f94203f?hastextimagelayout=4&amp;vbadefaultcenterpage=1&amp;parentnodeid=06c9d2b5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7451"/>
                <a:ext cx="9052560" cy="474599"/>
              </a:xfrm>
              <a:prstGeom prst="rect">
                <a:avLst/>
              </a:prstGeom>
              <a:blipFill>
                <a:blip r:embed="rId4"/>
                <a:stretch>
                  <a:fillRect l="-2088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3#64f94203f?hastextimagelayout=4&amp;vbadefaultcenterpage=1&amp;parentnodeid=06c9d2b56&amp;color=0,0,0&amp;vbahtmlprocessed=1&amp;bbb=1&amp;hasbroken=1&amp;hassurround=1"/>
              <p:cNvSpPr/>
              <p:nvPr/>
            </p:nvSpPr>
            <p:spPr>
              <a:xfrm>
                <a:off x="502920" y="1571829"/>
                <a:ext cx="9052560" cy="1684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径的半圆上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轴的下半部分（含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轴），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3#64f94203f?hastextimagelayout=4&amp;vbadefaultcenterpage=1&amp;parentnodeid=06c9d2b5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1829"/>
                <a:ext cx="9052560" cy="1684528"/>
              </a:xfrm>
              <a:prstGeom prst="rect">
                <a:avLst/>
              </a:prstGeom>
              <a:blipFill>
                <a:blip r:embed="rId5"/>
                <a:stretch>
                  <a:fillRect l="-2088" r="-2761" b="-108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3#64f94203f?hastextimagelayout=4&amp;vbadefaultcenterpage=1&amp;parentnodeid=06c9d2b5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0097CFC-B197-A51F-35B1-DAC7C00C512E}"/>
                  </a:ext>
                </a:extLst>
              </p:cNvPr>
              <p:cNvSpPr/>
              <p:nvPr/>
            </p:nvSpPr>
            <p:spPr>
              <a:xfrm>
                <a:off x="503995" y="3260611"/>
                <a:ext cx="11184010" cy="2501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3#64f94203f?hastextimagelayout=4&amp;vbadefaultcenterpage=1&amp;parentnodeid=06c9d2b5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0097CFC-B197-A51F-35B1-DAC7C00C5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260611"/>
                <a:ext cx="11184010" cy="2501900"/>
              </a:xfrm>
              <a:prstGeom prst="rect">
                <a:avLst/>
              </a:prstGeom>
              <a:blipFill>
                <a:blip r:embed="rId6"/>
                <a:stretch>
                  <a:fillRect l="-1690" b="-36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3#64f94203f?hastextimagelayout=4&amp;vbadefaultcenterpage=1&amp;parentnodeid=06c9d2b5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4446419-4DB5-679F-9C65-B214DFE130C7}"/>
                  </a:ext>
                </a:extLst>
              </p:cNvPr>
              <p:cNvSpPr/>
              <p:nvPr/>
            </p:nvSpPr>
            <p:spPr>
              <a:xfrm>
                <a:off x="502920" y="2282902"/>
                <a:ext cx="11184010" cy="25653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)=(−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3#64f94203f?hastextimagelayout=4&amp;vbadefaultcenterpage=1&amp;parentnodeid=06c9d2b5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4446419-4DB5-679F-9C65-B214DFE13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2902"/>
                <a:ext cx="11184010" cy="2565337"/>
              </a:xfrm>
              <a:prstGeom prst="rect">
                <a:avLst/>
              </a:prstGeom>
              <a:blipFill>
                <a:blip r:embed="rId2"/>
                <a:stretch>
                  <a:fillRect l="-1690" r="-1745" b="-40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5469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4_1#9e9a8cabb?hastextimagelayout=1&amp;vbadefaultcenterpage=1&amp;parentnodeid=06c9d2b56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6304" y="2443716"/>
            <a:ext cx="2862072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4_2#9e9a8cabb?hastextimagelayout=5&amp;segpoint=1&amp;vbadefaultcenterpage=1&amp;parentnodeid=06c9d2b56&amp;color=0,0,0&amp;vbahtmlprocessed=1&amp;bbb=1&amp;hasbroken=1"/>
              <p:cNvSpPr/>
              <p:nvPr/>
            </p:nvSpPr>
            <p:spPr>
              <a:xfrm>
                <a:off x="502920" y="2397996"/>
                <a:ext cx="8238744" cy="16689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（双空题）如图，在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分别交</a:t>
                </a: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𝐶𝐹𝐷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𝐴𝐵𝐶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4_2#9e9a8cabb?hastextimagelayout=5&amp;segpoint=1&amp;vbadefaultcenterpage=1&amp;parentnodeid=06c9d2b5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7996"/>
                <a:ext cx="8238744" cy="1668971"/>
              </a:xfrm>
              <a:prstGeom prst="rect">
                <a:avLst/>
              </a:prstGeom>
              <a:blipFill>
                <a:blip r:embed="rId4"/>
                <a:stretch>
                  <a:fillRect l="-2295" r="-1036" b="-36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5_1#9e9a8cabb.blank?vbadefaultcenterpage=1&amp;parentnodeid=06c9d2b56&amp;color=0,0,0&amp;vbapositionanswer=12&amp;vbahtmlprocessed=1&amp;bbb=1&amp;rh=43.2"/>
              <p:cNvSpPr/>
              <p:nvPr/>
            </p:nvSpPr>
            <p:spPr>
              <a:xfrm>
                <a:off x="4779137" y="3362434"/>
                <a:ext cx="284163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5_1#9e9a8cabb.blank?vbadefaultcenterpage=1&amp;parentnodeid=06c9d2b56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37" y="3362434"/>
                <a:ext cx="284163" cy="510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6_1#9e9a8cabb.blank?vbadefaultcenterpage=1&amp;parentnodeid=06c9d2b56&amp;color=0,0,0&amp;vbapositionanswer=13&amp;vbahtmlprocessed=1&amp;bbb=1&amp;rh=48.6"/>
              <p:cNvSpPr/>
              <p:nvPr/>
            </p:nvSpPr>
            <p:spPr>
              <a:xfrm>
                <a:off x="6392228" y="3362434"/>
                <a:ext cx="412750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6_1#9e9a8cabb.blank?vbadefaultcenterpage=1&amp;parentnodeid=06c9d2b56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28" y="3362434"/>
                <a:ext cx="412750" cy="510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9e9a8cabb?vbadefaultcenterpage=1&amp;parentnodeid=06c9d2b56&amp;color=0,0,0&amp;vbahtmlprocessed=1&amp;bbb=1&amp;hasbroken=1"/>
              <p:cNvSpPr/>
              <p:nvPr/>
            </p:nvSpPr>
            <p:spPr>
              <a:xfrm>
                <a:off x="502920" y="1332624"/>
                <a:ext cx="11183112" cy="4483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，由勾股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𝐶𝐹𝐷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𝐶𝐹𝐷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𝐴𝐵𝐶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9e9a8cabb?vbadefaultcenterpage=1&amp;parentnodeid=06c9d2b5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2624"/>
                <a:ext cx="11183112" cy="4483100"/>
              </a:xfrm>
              <a:prstGeom prst="rect">
                <a:avLst/>
              </a:prstGeom>
              <a:blipFill>
                <a:blip r:embed="rId3"/>
                <a:stretch>
                  <a:fillRect l="-1690" r="-2181" b="-12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56a68ef4?vbadefaultcenterpage=1&amp;parentnodeid=4e9022bd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ac148f750?hastextimagelayout=1&amp;vbadefaultcenterpage=1&amp;parentnodeid=156a68ef4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373" y="1566768"/>
            <a:ext cx="3383280" cy="18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ac148f750?hastextimagelayout=6&amp;segpoint=1&amp;vbadefaultcenterpage=1&amp;parentnodeid=156a68ef4&amp;color=0,0,0&amp;vbahtmlprocessed=1&amp;bbb=1&amp;hasbroken=1"/>
              <p:cNvSpPr/>
              <p:nvPr/>
            </p:nvSpPr>
            <p:spPr>
              <a:xfrm>
                <a:off x="502920" y="1521048"/>
                <a:ext cx="7717536" cy="22021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如图,这是某一自行车的平面结构示意图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，已知图中的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（前轮）、圆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（后轮）的半径均为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均是边长为4的等边三角形.设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为后轮上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，则在骑该自行车的过程中，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ac148f750?hastextimagelayout=6&amp;segpoint=1&amp;vbadefaultcenterpage=1&amp;parentnodeid=156a68ef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717536" cy="2202117"/>
              </a:xfrm>
              <a:prstGeom prst="rect">
                <a:avLst/>
              </a:prstGeom>
              <a:blipFill>
                <a:blip r:embed="rId5"/>
                <a:stretch>
                  <a:fillRect l="-2449" r="-3318" b="-8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9_1#ac148f750.blank?vbadefaultcenterpage=1&amp;parentnodeid=156a68ef4&amp;color=0,0,0&amp;vbapositionanswer=14&amp;vbahtmlprocessed=1&amp;bbb=1"/>
          <p:cNvSpPr/>
          <p:nvPr/>
        </p:nvSpPr>
        <p:spPr>
          <a:xfrm>
            <a:off x="7656957" y="3142966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0_1#ac148f750?hastextimagelayout=1&amp;vbadefaultcenterpage=1&amp;parentnodeid=156a68ef4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9194" y="1172414"/>
            <a:ext cx="2267712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0_2#ac148f750?hastextimagelayout=7&amp;vbadefaultcenterpage=1&amp;parentnodeid=156a68ef4&amp;color=0,0,0&amp;vbahtmlprocessed=1&amp;bbb=1&amp;hasbroken=1"/>
              <p:cNvSpPr/>
              <p:nvPr/>
            </p:nvSpPr>
            <p:spPr>
              <a:xfrm>
                <a:off x="502920" y="1126695"/>
                <a:ext cx="8796528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，建立平面直角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0_2#ac148f750?hastextimagelayout=7&amp;vbadefaultcenterpage=1&amp;parentnodeid=156a68ef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6695"/>
                <a:ext cx="8796528" cy="1037590"/>
              </a:xfrm>
              <a:prstGeom prst="rect">
                <a:avLst/>
              </a:prstGeom>
              <a:blipFill>
                <a:blip r:embed="rId4"/>
                <a:stretch>
                  <a:fillRect l="-2148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0_3#ac148f750?hastextimagelayout=7&amp;vbadefaultcenterpage=1&amp;parentnodeid=156a68ef4&amp;color=0,0,0&amp;vbahtmlprocessed=1&amp;bbb=1&amp;hasbroken=1&amp;hassurround=1"/>
              <p:cNvSpPr/>
              <p:nvPr/>
            </p:nvSpPr>
            <p:spPr>
              <a:xfrm>
                <a:off x="502920" y="2167333"/>
                <a:ext cx="8796528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（前轮），圆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（后轮）的半径均为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0_3#ac148f750?hastextimagelayout=7&amp;vbadefaultcenterpage=1&amp;parentnodeid=156a68ef4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7333"/>
                <a:ext cx="8796528" cy="516128"/>
              </a:xfrm>
              <a:prstGeom prst="rect">
                <a:avLst/>
              </a:prstGeom>
              <a:blipFill>
                <a:blip r:embed="rId5"/>
                <a:stretch>
                  <a:fillRect l="-2148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3#ac148f750?hastextimagelayout=7&amp;vbadefaultcenterpage=1&amp;parentnodeid=156a68ef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5CF1430-5393-3F9A-B953-054F4E0BDB40}"/>
                  </a:ext>
                </a:extLst>
              </p:cNvPr>
              <p:cNvSpPr/>
              <p:nvPr/>
            </p:nvSpPr>
            <p:spPr>
              <a:xfrm>
                <a:off x="502920" y="2744483"/>
                <a:ext cx="11184010" cy="2844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𝐵𝐸𝐶</m:t>
                    </m:r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均是边长为4的等边三角形,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−8,0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+24=12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的值最小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3#ac148f750?hastextimagelayout=7&amp;vbadefaultcenterpage=1&amp;parentnodeid=156a68ef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5CF1430-5393-3F9A-B953-054F4E0BD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44483"/>
                <a:ext cx="11184010" cy="2844800"/>
              </a:xfrm>
              <a:prstGeom prst="rect">
                <a:avLst/>
              </a:prstGeom>
              <a:blipFill>
                <a:blip r:embed="rId6"/>
                <a:stretch>
                  <a:fillRect l="-1690" b="-34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1_1#3af999e1b?hastextimagelayout=1&amp;vbadefaultcenterpage=1&amp;parentnodeid=156a68ef4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6094" y="1728166"/>
            <a:ext cx="5605272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1_2#3af999e1b?hastextimagelayout=8&amp;segpoint=1&amp;vbadefaultcenterpage=1&amp;parentnodeid=156a68ef4&amp;color=0,0,0&amp;vbahtmlprocessed=1&amp;bbb=1&amp;hasbroken=1&amp;hassurround=1"/>
              <p:cNvSpPr/>
              <p:nvPr/>
            </p:nvSpPr>
            <p:spPr>
              <a:xfrm>
                <a:off x="502920" y="1682447"/>
                <a:ext cx="5495544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（双空题）赵爽为《周髀算经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》一书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作序时介绍了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“勾股圆方图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”，亦称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赵爽弦图”（如图1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）.某数学兴趣小组类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比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“赵爽弦图”构造出图2，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围成的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也为正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三角形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1_2#3af999e1b?hastextimagelayout=8&amp;segpoint=1&amp;vbadefaultcenterpage=1&amp;parentnodeid=156a68ef4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2447"/>
                <a:ext cx="5495544" cy="3272600"/>
              </a:xfrm>
              <a:prstGeom prst="rect">
                <a:avLst/>
              </a:prstGeom>
              <a:blipFill>
                <a:blip r:embed="rId4"/>
                <a:stretch>
                  <a:fillRect l="-3441" r="-2886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2_1#3af999e1b.blank?vbadefaultcenterpage=1&amp;parentnodeid=156a68ef4&amp;color=0,0,0&amp;vbapositionanswer=15&amp;vbahtmlprocessed=1&amp;bbb=1&amp;rh=40.71504"/>
              <p:cNvSpPr/>
              <p:nvPr/>
            </p:nvSpPr>
            <p:spPr>
              <a:xfrm>
                <a:off x="3561711" y="4873891"/>
                <a:ext cx="284163" cy="5102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2_1#3af999e1b.blank?vbadefaultcenterpage=1&amp;parentnodeid=156a68ef4&amp;color=0,0,0&amp;vbapositionanswer=15&amp;vbahtmlprocessed=1&amp;bbb=1&amp;rh=40.71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11" y="4873891"/>
                <a:ext cx="284163" cy="510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3_1#3af999e1b.blank?vbadefaultcenterpage=1&amp;parentnodeid=156a68ef4&amp;color=0,0,0&amp;vbapositionanswer=16&amp;vbahtmlprocessed=1&amp;bbb=1&amp;rh=43.2"/>
              <p:cNvSpPr/>
              <p:nvPr/>
            </p:nvSpPr>
            <p:spPr>
              <a:xfrm>
                <a:off x="8398506" y="4873129"/>
                <a:ext cx="284163" cy="5104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3_1#3af999e1b.blank?vbadefaultcenterpage=1&amp;parentnodeid=156a68ef4&amp;color=0,0,0&amp;vbapositionanswer=16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06" y="4873129"/>
                <a:ext cx="284163" cy="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BD.51_2#3af999e1b?hastextimagelayout=8&amp;segpoint=1&amp;vbadefaultcenterpage=1&amp;parentnodeid=156a68ef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479FC33-2EB5-F8AC-EF60-33914C2EF5B2}"/>
                  </a:ext>
                </a:extLst>
              </p:cNvPr>
              <p:cNvSpPr/>
              <p:nvPr/>
            </p:nvSpPr>
            <p:spPr>
              <a:xfrm>
                <a:off x="503995" y="4921453"/>
                <a:ext cx="11184010" cy="525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的面积的比值为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BD.51_2#3af999e1b?hastextimagelayout=8&amp;segpoint=1&amp;vbadefaultcenterpage=1&amp;parentnodeid=156a68ef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479FC33-2EB5-F8AC-EF60-33914C2EF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921453"/>
                <a:ext cx="11184010" cy="525717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4_1#3af999e1b?hastextimagelayout=1&amp;vbadefaultcenterpage=1&amp;parentnodeid=156a68ef4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9717" y="1712101"/>
            <a:ext cx="197510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4_2#3af999e1b?hastextimagelayout=9&amp;vbadefaultcenterpage=1&amp;parentnodeid=156a68ef4&amp;color=0,0,0&amp;vbahtmlprocessed=1&amp;bbb=1&amp;hasbroken=1"/>
              <p:cNvSpPr/>
              <p:nvPr/>
            </p:nvSpPr>
            <p:spPr>
              <a:xfrm>
                <a:off x="502920" y="1666381"/>
                <a:ext cx="907999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≌△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≌△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𝐷𝐸𝐹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𝐴𝐹𝐶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4_2#3af999e1b?hastextimagelayout=9&amp;vbadefaultcenterpage=1&amp;parentnodeid=156a68ef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6381"/>
                <a:ext cx="9079992" cy="1117600"/>
              </a:xfrm>
              <a:prstGeom prst="rect">
                <a:avLst/>
              </a:prstGeom>
              <a:blipFill>
                <a:blip r:embed="rId4"/>
                <a:stretch>
                  <a:fillRect l="-2082" r="-1478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4_3#3af999e1b?hastextimagelayout=9&amp;vbadefaultcenterpage=1&amp;parentnodeid=156a68ef4&amp;color=0,0,0&amp;vbahtmlprocessed=1&amp;bbb=1"/>
              <p:cNvSpPr/>
              <p:nvPr/>
            </p:nvSpPr>
            <p:spPr>
              <a:xfrm>
                <a:off x="502920" y="2795601"/>
                <a:ext cx="9079992" cy="63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𝐴𝐵𝐷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𝐵𝐶𝐸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𝐷𝐸𝐹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𝐷𝐸𝐹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𝐷𝐸𝐹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𝐴𝐵𝐶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54_3#3af999e1b?hastextimagelayout=9&amp;vbadefaultcenterpage=1&amp;parentnodeid=156a68ef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5601"/>
                <a:ext cx="9079992" cy="635000"/>
              </a:xfrm>
              <a:prstGeom prst="rect">
                <a:avLst/>
              </a:prstGeom>
              <a:blipFill>
                <a:blip r:embed="rId5"/>
                <a:stretch>
                  <a:fillRect l="-67" b="-86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4_3#3af999e1b?hastextimagelayout=9&amp;vbadefaultcenterpage=1&amp;parentnodeid=156a68ef4&amp;color=0,0,0&amp;vbahtmlprocessed=1&amp;bbb=1&amp;hasbroken=1">
                <a:extLst>
                  <a:ext uri="{FF2B5EF4-FFF2-40B4-BE49-F238E27FC236}">
                    <a16:creationId xmlns:a16="http://schemas.microsoft.com/office/drawing/2014/main" id="{C9156AD4-1177-E6D0-F36B-E63B4406A9BA}"/>
                  </a:ext>
                </a:extLst>
              </p:cNvPr>
              <p:cNvSpPr/>
              <p:nvPr/>
            </p:nvSpPr>
            <p:spPr>
              <a:xfrm>
                <a:off x="502920" y="3430474"/>
                <a:ext cx="11184010" cy="175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𝐶𝐹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S.54_3#3af999e1b?hastextimagelayout=9&amp;vbadefaultcenterpage=1&amp;parentnodeid=156a68ef4&amp;color=0,0,0&amp;vbahtmlprocessed=1&amp;bbb=1&amp;hasbroken=1">
                <a:extLst>
                  <a:ext uri="{FF2B5EF4-FFF2-40B4-BE49-F238E27FC236}">
                    <a16:creationId xmlns:a16="http://schemas.microsoft.com/office/drawing/2014/main" id="{C9156AD4-1177-E6D0-F36B-E63B4406A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0474"/>
                <a:ext cx="11184010" cy="1752600"/>
              </a:xfrm>
              <a:prstGeom prst="rect">
                <a:avLst/>
              </a:prstGeom>
              <a:blipFill>
                <a:blip r:embed="rId6"/>
                <a:stretch>
                  <a:fillRect l="-1690" b="-5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271c7e15.fixed?vbadefaultcenterpage=1&amp;parentnodeid=65fc29a8c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基础课28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平面向量的基本定理及其坐标表示</a:t>
            </a:r>
            <a:endParaRPr lang="en-US" altLang="zh-CN" sz="4000" dirty="0"/>
          </a:p>
        </p:txBody>
      </p:sp>
      <p:pic>
        <p:nvPicPr>
          <p:cNvPr id="3" name="C_0#3271c7e15?linknodeid=f46337fdd&amp;catalogrefid=f46337fdd&amp;parentnodeid=65fc29a8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3271c7e15?linknodeid=f46337fdd&amp;catalogrefid=f46337fdd&amp;parentnodeid=65fc29a8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3271c7e15?linknodeid=06c9d2b56&amp;catalogrefid=06c9d2b56&amp;parentnodeid=65fc29a8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3271c7e15?linknodeid=06c9d2b56&amp;catalogrefid=06c9d2b56&amp;parentnodeid=65fc29a8c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3271c7e15?linknodeid=156a68ef4&amp;catalogrefid=156a68ef4&amp;parentnodeid=65fc29a8c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3271c7e15?linknodeid=156a68ef4&amp;catalogrefid=156a68ef4&amp;parentnodeid=65fc29a8c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3271c7e15?linknodeid=221cbaf60&amp;catalogrefid=221cbaf60&amp;parentnodeid=65fc29a8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3271c7e15?linknodeid=221cbaf60&amp;catalogrefid=221cbaf60&amp;parentnodeid=65fc29a8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3271c7e15?linknodeid=f46337fdd&amp;catalogrefid=f46337fd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3271c7e15?linknodeid=f46337fdd&amp;catalogrefid=f46337fdd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3271c7e15?linknodeid=06c9d2b56&amp;catalogrefid=06c9d2b5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3271c7e15?linknodeid=06c9d2b56&amp;catalogrefid=06c9d2b56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3271c7e15?linknodeid=156a68ef4&amp;catalogrefid=156a68ef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3271c7e15?linknodeid=156a68ef4&amp;catalogrefid=156a68ef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3271c7e15?linknodeid=221cbaf60&amp;catalogrefid=221cbaf60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3271c7e15?linknodeid=221cbaf60&amp;catalogrefid=221cbaf60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21cbaf60?vbadefaultcenterpage=1&amp;parentnodeid=4e9022bd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5_1#bfc200b9f?vbadefaultcenterpage=1&amp;parentnodeid=221cbaf60&amp;color=0,0,0&amp;vbahtmlprocessed=1&amp;bbb=1&amp;hasbroken=1"/>
              <p:cNvSpPr/>
              <p:nvPr/>
            </p:nvSpPr>
            <p:spPr>
              <a:xfrm>
                <a:off x="502920" y="1521048"/>
                <a:ext cx="11183112" cy="24981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已知对任意平面向量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绕其起点沿逆时针方向旋转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得到向量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，叫作把点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沿逆时针方向旋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角得到点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.已知平面内点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沿顺时针方向旋转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后得到点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5_1#bfc200b9f?vbadefaultcenterpage=1&amp;parentnodeid=221cbaf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498154"/>
              </a:xfrm>
              <a:prstGeom prst="rect">
                <a:avLst/>
              </a:prstGeom>
              <a:blipFill>
                <a:blip r:embed="rId4"/>
                <a:stretch>
                  <a:fillRect l="-1690" r="-763" b="-44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6_1#bfc200b9f.blank?vbadefaultcenterpage=1&amp;parentnodeid=221cbaf60&amp;color=0,0,0&amp;vbapositionanswer=17&amp;vbahtmlprocessed=1&amp;bbb=1&amp;rh=37.8"/>
              <p:cNvSpPr/>
              <p:nvPr/>
            </p:nvSpPr>
            <p:spPr>
              <a:xfrm>
                <a:off x="5087112" y="3447574"/>
                <a:ext cx="2508822" cy="4208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6_1#bfc200b9f.blank?vbadefaultcenterpage=1&amp;parentnodeid=221cbaf60&amp;color=0,0,0&amp;vbapositionanswer=17&amp;vbahtmlprocessed=1&amp;bbb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12" y="3447574"/>
                <a:ext cx="2508822" cy="420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7_1#bfc200b9f?vbadefaultcenterpage=1&amp;parentnodeid=221cbaf60&amp;color=0,0,0&amp;vbahtmlprocessed=1&amp;bbb=1"/>
              <p:cNvSpPr/>
              <p:nvPr/>
            </p:nvSpPr>
            <p:spPr>
              <a:xfrm>
                <a:off x="502920" y="756000"/>
                <a:ext cx="11183112" cy="5590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沿顺时针方向旋转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沿逆时针方向旋转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化简可得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=2−2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7_1#bfc200b9f?vbadefaultcenterpage=1&amp;parentnodeid=221cbaf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9054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8_1#6d40c54db?hastextimagelayout=1&amp;vbadefaultcenterpage=1&amp;parentnodeid=221cbaf60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2555" y="1747851"/>
            <a:ext cx="2660904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58_2#6d40c54db?hastextimagelayout=10&amp;segpoint=1&amp;vbadefaultcenterpage=1&amp;parentnodeid=221cbaf60&amp;color=0,0,0&amp;vbahtmlprocessed=1&amp;bbb=1&amp;hasbroken=1"/>
              <p:cNvSpPr/>
              <p:nvPr/>
            </p:nvSpPr>
            <p:spPr>
              <a:xfrm>
                <a:off x="502920" y="1702131"/>
                <a:ext cx="8430768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如图，平面向量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是单位向量，夹角为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那么向量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构成平面的一</a:t>
                </a:r>
                <a:r>
                  <a:rPr lang="zh-CN" altLang="en-US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</a:t>
                </a:r>
                <a:r>
                  <a:rPr lang="en-US" altLang="zh-CN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则将有序实数对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称为向量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在这</a:t>
                </a:r>
                <a:r>
                  <a:rPr lang="zh-CN" altLang="en-US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基下的斜坐标，表示为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58_2#6d40c54db?hastextimagelayout=10&amp;segpoint=1&amp;vbadefaultcenterpage=1&amp;parentnodeid=221cbaf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2131"/>
                <a:ext cx="8430768" cy="1596200"/>
              </a:xfrm>
              <a:prstGeom prst="rect">
                <a:avLst/>
              </a:prstGeom>
              <a:blipFill>
                <a:blip r:embed="rId4"/>
                <a:stretch>
                  <a:fillRect l="-2242" r="-578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58_3#6d40c54db?hastextimagelayout=10&amp;segpoint=1&amp;vbadefaultcenterpage=1&amp;parentnodeid=221cbaf60&amp;color=0,0,0&amp;vbahtmlprocessed=1&amp;bbb=1&amp;hasbroken=1"/>
              <p:cNvSpPr/>
              <p:nvPr/>
            </p:nvSpPr>
            <p:spPr>
              <a:xfrm>
                <a:off x="502920" y="3290139"/>
                <a:ext cx="8430768" cy="11010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在这</a:t>
                </a:r>
                <a:r>
                  <a:rPr lang="zh-CN" altLang="en-US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</a:t>
                </a:r>
                <a:r>
                  <a:rPr lang="en-US" altLang="zh-CN" sz="2400" b="0" i="0" dirty="0" err="1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基下的斜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58_3#6d40c54db?hastextimagelayout=10&amp;segpoint=1&amp;vbadefaultcenterpage=1&amp;parentnodeid=221cbaf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0139"/>
                <a:ext cx="8430768" cy="1101090"/>
              </a:xfrm>
              <a:prstGeom prst="rect">
                <a:avLst/>
              </a:prstGeom>
              <a:blipFill>
                <a:blip r:embed="rId5"/>
                <a:stretch>
                  <a:fillRect l="-2242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8_4#6d40c54db?hastextimagelayout=10&amp;segpoint=1&amp;vbadefaultcenterpage=1&amp;parentnodeid=221cbaf60&amp;color=0,0,0&amp;vbahtmlprocessed=1&amp;bbb=1"/>
              <p:cNvSpPr/>
              <p:nvPr/>
            </p:nvSpPr>
            <p:spPr>
              <a:xfrm>
                <a:off x="503995" y="4455808"/>
                <a:ext cx="11184010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8_4#6d40c54db?hastextimagelayout=10&amp;segpoint=1&amp;vbadefaultcenterpage=1&amp;parentnodeid=221cbaf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455808"/>
                <a:ext cx="11184010" cy="478600"/>
              </a:xfrm>
              <a:prstGeom prst="rect">
                <a:avLst/>
              </a:prstGeom>
              <a:blipFill>
                <a:blip r:embed="rId6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O_5_BD.58_5#6d40c54db?hastextimagelayout=10&amp;segpoint=1&amp;vbadefaultcenterpage=1&amp;parentnodeid=221cbaf60&amp;color=0,0,0&amp;vbahtmlprocessed=1&amp;bbb=1"/>
          <p:cNvSpPr/>
          <p:nvPr/>
        </p:nvSpPr>
        <p:spPr>
          <a:xfrm>
            <a:off x="503995" y="4934535"/>
            <a:ext cx="1118401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（3）请以（2）中的问题为特例，提出一个一般性的问题，并解决问题.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1#6d40c54db?vbadefaultcenterpage=1&amp;parentnodeid=221cbaf60&amp;color=0,0,0&amp;vbahtmlprocessed=1&amp;bbb=1&amp;hasbroken=1"/>
              <p:cNvSpPr/>
              <p:nvPr/>
            </p:nvSpPr>
            <p:spPr>
              <a:xfrm>
                <a:off x="502920" y="1520965"/>
                <a:ext cx="11183112" cy="4064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2）由已知得，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3）设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1#6d40c54db?vbadefaultcenterpage=1&amp;parentnodeid=221cbaf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0965"/>
                <a:ext cx="11183112" cy="4064000"/>
              </a:xfrm>
              <a:prstGeom prst="rect">
                <a:avLst/>
              </a:prstGeom>
              <a:blipFill>
                <a:blip r:embed="rId3"/>
                <a:stretch>
                  <a:fillRect l="-1690" b="-27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e9022bd5.fixed?vbadefaultcenterpage=1&amp;parentnodeid=3271c7e15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4e9022bd5.fixed?vbadefaultcenterpage=1&amp;parentnodeid=3271c7e15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46337fdd?vbadefaultcenterpage=1&amp;parentnodeid=4e9022bd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1_1#b4bcbd8ad?vbadefaultcenterpage=1&amp;parentnodeid=f46337fdd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是平面内所有向量的一</a:t>
                </a:r>
                <a:r>
                  <a:rPr lang="zh-CN" altLang="en-US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</a:t>
                </a:r>
                <a:r>
                  <a:rPr lang="en-US" altLang="zh-CN" sz="2400" b="0" i="0" dirty="0" err="1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则下列四组向量中，</a:t>
                </a:r>
                <a:r>
                  <a:rPr lang="en-US" altLang="zh-CN" sz="2400" b="0" i="0" dirty="0" err="1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不能作为基的是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1_1#b4bcbd8ad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b4bcbd8ad.bracket?vbadefaultcenterpage=1&amp;parentnodeid=f46337fdd&amp;color=0,0,0&amp;vbapositionanswer=1&amp;vbahtmlprocessed=1"/>
          <p:cNvSpPr/>
          <p:nvPr/>
        </p:nvSpPr>
        <p:spPr>
          <a:xfrm>
            <a:off x="782320" y="20684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b4bcbd8ad.choices?vbadefaultcenterpage=1&amp;parentnodeid=f46337fdd&amp;color=0,0,0&amp;vbahtmlprocessed=1&amp;bbb=1"/>
              <p:cNvSpPr/>
              <p:nvPr/>
            </p:nvSpPr>
            <p:spPr>
              <a:xfrm>
                <a:off x="502920" y="2561178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b4bcbd8ad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027430"/>
              </a:xfrm>
              <a:prstGeom prst="rect">
                <a:avLst/>
              </a:prstGeom>
              <a:blipFill>
                <a:blip r:embed="rId5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4_1#b4bcbd8ad?vbadefaultcenterpage=1&amp;parentnodeid=f46337fdd&amp;color=0,0,0&amp;vbahtmlprocessed=1&amp;bbb=1&amp;hasbroken=1"/>
              <p:cNvSpPr/>
              <p:nvPr/>
            </p:nvSpPr>
            <p:spPr>
              <a:xfrm>
                <a:off x="502920" y="358860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是平面内所有向量的一</a:t>
                </a: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不共线，所以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不共线，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不共线，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不共线,所以选项A,C,D都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可以作为基；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B中，因为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线，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不能作为基.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4_1#b4bcbd8ad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88608"/>
                <a:ext cx="11183112" cy="2155000"/>
              </a:xfrm>
              <a:prstGeom prst="rect">
                <a:avLst/>
              </a:prstGeom>
              <a:blipFill>
                <a:blip r:embed="rId6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9dd35dcf0?vbadefaultcenterpage=1&amp;parentnodeid=f46337fdd&amp;color=0,0,0&amp;vbahtmlprocessed=1&amp;bbb=1"/>
              <p:cNvSpPr/>
              <p:nvPr/>
            </p:nvSpPr>
            <p:spPr>
              <a:xfrm>
                <a:off x="502920" y="2171365"/>
                <a:ext cx="11183112" cy="525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9dd35dcf0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1365"/>
                <a:ext cx="11183112" cy="525717"/>
              </a:xfrm>
              <a:prstGeom prst="rect">
                <a:avLst/>
              </a:prstGeom>
              <a:blipFill>
                <a:blip r:embed="rId3"/>
                <a:stretch>
                  <a:fillRect l="-1690" b="-348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9dd35dcf0.bracket?vbadefaultcenterpage=1&amp;parentnodeid=f46337fdd&amp;color=0,0,0&amp;vbapositionanswer=2&amp;vbahtmlprocessed=1"/>
          <p:cNvSpPr/>
          <p:nvPr/>
        </p:nvSpPr>
        <p:spPr>
          <a:xfrm>
            <a:off x="8975408" y="215498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9dd35dcf0.choices?vbadefaultcenterpage=1&amp;parentnodeid=f46337fdd&amp;color=0,0,0&amp;vbahtmlprocessed=1&amp;bbb=1"/>
              <p:cNvSpPr/>
              <p:nvPr/>
            </p:nvSpPr>
            <p:spPr>
              <a:xfrm>
                <a:off x="502920" y="2704130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92603" algn="l"/>
                    <a:tab pos="5839206" algn="l"/>
                    <a:tab pos="86064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5,16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7,−16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7,16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9dd35dcf0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4130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9dd35dcf0?vbadefaultcenterpage=1&amp;parentnodeid=f46337fdd&amp;color=0,0,0&amp;vbahtmlprocessed=1&amp;bbb=1&amp;hasbroken=1"/>
              <p:cNvSpPr/>
              <p:nvPr/>
            </p:nvSpPr>
            <p:spPr>
              <a:xfrm>
                <a:off x="502920" y="3175300"/>
                <a:ext cx="11183112" cy="17454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𝐴𝐶</m:t>
                          </m:r>
                        </m:e>
                      </m:acc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𝐶𝐷</m:t>
                          </m:r>
                        </m:e>
                      </m:acc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=2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𝐵𝐷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𝐴𝐵</m:t>
                          </m:r>
                        </m:e>
                      </m:acc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+3</m:t>
                      </m:r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𝐵𝐶</m:t>
                          </m:r>
                        </m:e>
                      </m:acc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𝐵𝐷</m:t>
                          </m:r>
                        </m:e>
                      </m:acc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7,16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9dd35dcf0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5300"/>
                <a:ext cx="11183112" cy="1745425"/>
              </a:xfrm>
              <a:prstGeom prst="rect">
                <a:avLst/>
              </a:prstGeom>
              <a:blipFill>
                <a:blip r:embed="rId5"/>
                <a:stretch>
                  <a:fillRect l="-1690" b="-1014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57a0f75ae?vbadefaultcenterpage=1&amp;parentnodeid=f46337fdd&amp;color=0,0,0&amp;vbahtmlprocessed=1&amp;bbb=1&amp;hasbroken=1"/>
              <p:cNvSpPr/>
              <p:nvPr/>
            </p:nvSpPr>
            <p:spPr>
              <a:xfrm>
                <a:off x="502920" y="228506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57a0f75ae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506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57a0f75ae.bracket?vbadefaultcenterpage=1&amp;parentnodeid=f46337fdd&amp;color=0,0,0&amp;vbapositionanswer=3&amp;vbahtmlprocessed=1"/>
          <p:cNvSpPr/>
          <p:nvPr/>
        </p:nvSpPr>
        <p:spPr>
          <a:xfrm>
            <a:off x="1802702" y="283243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1_1#57a0f75ae.choices?vbadefaultcenterpage=1&amp;parentnodeid=f46337fdd&amp;color=0,0,0&amp;vbahtmlprocessed=1&amp;bbb=1"/>
          <p:cNvSpPr/>
          <p:nvPr/>
        </p:nvSpPr>
        <p:spPr>
          <a:xfrm>
            <a:off x="502920" y="332569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57a0f75ae?vbadefaultcenterpage=1&amp;parentnodeid=f46337fdd&amp;color=0,0,0&amp;vbahtmlprocessed=1&amp;bbb=1&amp;hasbroken=1"/>
              <p:cNvSpPr/>
              <p:nvPr/>
            </p:nvSpPr>
            <p:spPr>
              <a:xfrm>
                <a:off x="502920" y="380956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57a0f75ae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9569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r="-1745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3bdd1fe17?vbadefaultcenterpage=1&amp;parentnodeid=f46337fdd&amp;color=0,0,0&amp;vbahtmlprocessed=1&amp;bbb=1"/>
              <p:cNvSpPr/>
              <p:nvPr/>
            </p:nvSpPr>
            <p:spPr>
              <a:xfrm>
                <a:off x="502920" y="246210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3bdd1fe17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2100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3bdd1fe17.bracket?vbadefaultcenterpage=1&amp;parentnodeid=f46337fdd&amp;color=0,0,0&amp;vbapositionanswer=4&amp;vbahtmlprocessed=1"/>
          <p:cNvSpPr/>
          <p:nvPr/>
        </p:nvSpPr>
        <p:spPr>
          <a:xfrm>
            <a:off x="10220770" y="24506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3bdd1fe17.choices?vbadefaultcenterpage=1&amp;parentnodeid=f46337fdd&amp;color=0,0,0&amp;vbahtmlprocessed=1&amp;bbb=1"/>
              <p:cNvSpPr/>
              <p:nvPr/>
            </p:nvSpPr>
            <p:spPr>
              <a:xfrm>
                <a:off x="502920" y="2949016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92628" algn="l"/>
                    <a:tab pos="5820156" algn="l"/>
                    <a:tab pos="84063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3bdd1fe17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9016"/>
                <a:ext cx="11183112" cy="622173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3bdd1fe17?vbadefaultcenterpage=1&amp;parentnodeid=f46337fdd&amp;color=0,0,0&amp;vbahtmlprocessed=1&amp;bbb=1&amp;hasbroken=1"/>
              <p:cNvSpPr/>
              <p:nvPr/>
            </p:nvSpPr>
            <p:spPr>
              <a:xfrm>
                <a:off x="502920" y="3578872"/>
                <a:ext cx="11183112" cy="10845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3bdd1fe17?vbadefaultcenterpage=1&amp;parentnodeid=f46337f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8872"/>
                <a:ext cx="11183112" cy="1084517"/>
              </a:xfrm>
              <a:prstGeom prst="rect">
                <a:avLst/>
              </a:prstGeom>
              <a:blipFill>
                <a:blip r:embed="rId5"/>
                <a:stretch>
                  <a:fillRect l="-1690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a1b430cdd?vbadefaultcenterpage=1&amp;parentnodeid=f46337fdd&amp;color=0,0,0&amp;vbahtmlprocessed=1&amp;bbb=1"/>
              <p:cNvSpPr/>
              <p:nvPr/>
            </p:nvSpPr>
            <p:spPr>
              <a:xfrm>
                <a:off x="502920" y="2323987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垂直的单位向量为(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a1b430cdd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23987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a1b430cdd.bracket?vbadefaultcenterpage=1&amp;parentnodeid=f46337fdd&amp;color=0,0,0&amp;vbapositionanswer=5&amp;vbahtmlprocessed=1"/>
          <p:cNvSpPr/>
          <p:nvPr/>
        </p:nvSpPr>
        <p:spPr>
          <a:xfrm>
            <a:off x="8214995" y="231255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a1b430cdd.choices?vbadefaultcenterpage=1&amp;parentnodeid=f46337fdd&amp;color=0,0,0&amp;vbahtmlprocessed=1&amp;bbb=1"/>
              <p:cNvSpPr/>
              <p:nvPr/>
            </p:nvSpPr>
            <p:spPr>
              <a:xfrm>
                <a:off x="502920" y="2810904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48153" algn="l"/>
                    <a:tab pos="5470906" algn="l"/>
                    <a:tab pos="8422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a1b430cdd.choices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0904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a1b430cdd?vbadefaultcenterpage=1&amp;parentnodeid=f46337fdd&amp;color=0,0,0&amp;vbahtmlprocessed=1&amp;bbb=1"/>
              <p:cNvSpPr/>
              <p:nvPr/>
            </p:nvSpPr>
            <p:spPr>
              <a:xfrm>
                <a:off x="502920" y="3531311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垂直的单位向量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a1b430cdd?vbadefaultcenterpage=1&amp;parentnodeid=f46337f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1311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530</Words>
  <Application>Microsoft Office PowerPoint</Application>
  <PresentationFormat>宽屏</PresentationFormat>
  <Paragraphs>225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2024-01-23T11:17:44Z</dcterms:created>
  <dcterms:modified xsi:type="dcterms:W3CDTF">2024-02-02T03:48:32Z</dcterms:modified>
  <cp:category/>
  <cp:contentStatus/>
</cp:coreProperties>
</file>