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67" r:id="rId14"/>
    <p:sldId id="268" r:id="rId15"/>
    <p:sldId id="269" r:id="rId16"/>
    <p:sldId id="285" r:id="rId17"/>
    <p:sldId id="270" r:id="rId18"/>
    <p:sldId id="271" r:id="rId19"/>
    <p:sldId id="272" r:id="rId20"/>
    <p:sldId id="273" r:id="rId21"/>
    <p:sldId id="286" r:id="rId22"/>
    <p:sldId id="274" r:id="rId23"/>
    <p:sldId id="275" r:id="rId24"/>
    <p:sldId id="276" r:id="rId25"/>
    <p:sldId id="277" r:id="rId26"/>
    <p:sldId id="287" r:id="rId27"/>
    <p:sldId id="278" r:id="rId28"/>
    <p:sldId id="279" r:id="rId29"/>
    <p:sldId id="288" r:id="rId30"/>
    <p:sldId id="280" r:id="rId31"/>
    <p:sldId id="281" r:id="rId32"/>
    <p:sldId id="282" r:id="rId33"/>
    <p:sldId id="283" r:id="rId3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73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6deba8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基础课29 平面向量的数量积及其应用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12A18FE-5B42-4920-A95A-8132D8A8BF2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9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BF16F65B-D4F3-4B2E-8998-FD6BC44A6AA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6deba8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基础课29 平面向量的数量积及其应用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0F159774-AEF0-4B11-A2AB-4D5981ADD9CC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4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0_1#c14e60f58?hastextimagelayout=1&amp;vbadefaultcenterpage=1&amp;parentnodeid=8def04bb0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2098" y="1142283"/>
            <a:ext cx="2697480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0_2#c14e60f58?hastextimagelayout=4&amp;vbadefaultcenterpage=1&amp;parentnodeid=8def04bb0&amp;color=0,0,0&amp;vbahtmlprocessed=1&amp;bbb=1"/>
              <p:cNvSpPr/>
              <p:nvPr/>
            </p:nvSpPr>
            <p:spPr>
              <a:xfrm>
                <a:off x="502920" y="1096563"/>
                <a:ext cx="845515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0_2#c14e60f58?hastextimagelayout=4&amp;vbadefaultcenterpage=1&amp;parentnodeid=8def04b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96563"/>
                <a:ext cx="8455152" cy="474599"/>
              </a:xfrm>
              <a:prstGeom prst="rect">
                <a:avLst/>
              </a:prstGeom>
              <a:blipFill>
                <a:blip r:embed="rId4"/>
                <a:stretch>
                  <a:fillRect l="-2235" r="-649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0_3#c14e60f58?hastextimagelayout=4&amp;vbadefaultcenterpage=1&amp;parentnodeid=8def04bb0&amp;color=0,0,0&amp;vbahtmlprocessed=1&amp;bbb=1&amp;hasbroken=1&amp;hassurround=1"/>
              <p:cNvSpPr/>
              <p:nvPr/>
            </p:nvSpPr>
            <p:spPr>
              <a:xfrm>
                <a:off x="502920" y="1580941"/>
                <a:ext cx="8366760" cy="22021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B，由图易得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为正三角形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根据向量加法的平行四边形法则, 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𝐴𝐻</m:t>
                        </m:r>
                      </m:e>
                    </m:acc>
                  </m:oMath>
                </a14:m>
                <a:r>
                  <a:rPr lang="zh-CN" altLang="en-US" sz="2400" b="0" i="0" kern="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𝐴𝐻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共线且同方向，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20_3#c14e60f58?hastextimagelayout=4&amp;vbadefaultcenterpage=1&amp;parentnodeid=8def04bb0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80941"/>
                <a:ext cx="8366760" cy="2202117"/>
              </a:xfrm>
              <a:prstGeom prst="rect">
                <a:avLst/>
              </a:prstGeom>
              <a:blipFill>
                <a:blip r:embed="rId5"/>
                <a:stretch>
                  <a:fillRect l="-2259" b="-80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3#c14e60f58?hastextimagelayout=4&amp;vbadefaultcenterpage=1&amp;parentnodeid=8def04bb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84AEED3-6C4A-7464-6D65-264DF3D31EC8}"/>
                  </a:ext>
                </a:extLst>
              </p:cNvPr>
              <p:cNvSpPr/>
              <p:nvPr/>
            </p:nvSpPr>
            <p:spPr>
              <a:xfrm>
                <a:off x="502920" y="3785725"/>
                <a:ext cx="11184010" cy="2019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𝐸𝐷𝐻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均为含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角的直角三角形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𝐴𝐻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𝐸𝐻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𝐸𝐻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𝐷𝐻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𝐴𝐻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𝐷𝐻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𝐴𝐻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𝐷𝐻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𝐷𝐻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𝐷𝐻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𝐷𝐻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𝐴𝐻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𝐷𝐻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3#c14e60f58?hastextimagelayout=4&amp;vbadefaultcenterpage=1&amp;parentnodeid=8def04bb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84AEED3-6C4A-7464-6D65-264DF3D31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85725"/>
                <a:ext cx="11184010" cy="2019300"/>
              </a:xfrm>
              <a:prstGeom prst="rect">
                <a:avLst/>
              </a:prstGeom>
              <a:blipFill>
                <a:blip r:embed="rId6"/>
                <a:stretch>
                  <a:fillRect l="-1690" r="-2181" b="-483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0_3#c14e60f58?hastextimagelayout=4&amp;vbadefaultcenterpage=1&amp;parentnodeid=8def04bb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A8BC82F-85F2-88B6-EDE2-1B2B22D076DA}"/>
                  </a:ext>
                </a:extLst>
              </p:cNvPr>
              <p:cNvSpPr/>
              <p:nvPr/>
            </p:nvSpPr>
            <p:spPr>
              <a:xfrm>
                <a:off x="503995" y="1857040"/>
                <a:ext cx="11184010" cy="3323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𝐴𝐻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𝐴𝐷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C，设正六边形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𝐴𝐹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𝐶𝐷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C正确；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上的投影向量为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D错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0_3#c14e60f58?hastextimagelayout=4&amp;vbadefaultcenterpage=1&amp;parentnodeid=8def04bb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A8BC82F-85F2-88B6-EDE2-1B2B22D07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1857040"/>
                <a:ext cx="11184010" cy="3323400"/>
              </a:xfrm>
              <a:prstGeom prst="rect">
                <a:avLst/>
              </a:prstGeom>
              <a:blipFill>
                <a:blip r:embed="rId2"/>
                <a:stretch>
                  <a:fillRect l="-1690" b="-53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79413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2a6cbea01?vbadefaultcenterpage=1&amp;parentnodeid=8def04bb0&amp;color=0,0,0&amp;vbahtmlprocessed=1&amp;bbb=1&amp;hasbroken=1"/>
              <p:cNvSpPr/>
              <p:nvPr/>
            </p:nvSpPr>
            <p:spPr>
              <a:xfrm>
                <a:off x="502920" y="864503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方向上的投影向量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2a6cbea01?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64503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2a6cbea01.bracket?vbadefaultcenterpage=1&amp;parentnodeid=8def04bb0&amp;color=0,0,0&amp;vbapositionanswer=6&amp;vbahtmlprocessed=1"/>
          <p:cNvSpPr/>
          <p:nvPr/>
        </p:nvSpPr>
        <p:spPr>
          <a:xfrm>
            <a:off x="4573270" y="1552525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2a6cbea01.choices?vbadefaultcenterpage=1&amp;parentnodeid=8def04bb0&amp;color=0,0,0&amp;vbahtmlprocessed=1&amp;bbb=1"/>
              <p:cNvSpPr/>
              <p:nvPr/>
            </p:nvSpPr>
            <p:spPr>
              <a:xfrm>
                <a:off x="502920" y="1993723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37053" algn="l"/>
                    <a:tab pos="5636006" algn="l"/>
                    <a:tab pos="84349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2a6cbea01.choices?vbadefaultcenterpage=1&amp;parentnodeid=8def04b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93723"/>
                <a:ext cx="11183112" cy="710819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2a6cbea01?vbadefaultcenterpage=1&amp;parentnodeid=8def04bb0&amp;color=0,0,0&amp;vbahtmlprocessed=1&amp;bbb=1&amp;hasbroken=1"/>
              <p:cNvSpPr/>
              <p:nvPr/>
            </p:nvSpPr>
            <p:spPr>
              <a:xfrm>
                <a:off x="502920" y="2714638"/>
                <a:ext cx="11183112" cy="3207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方向上的投影向量是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⟩∈[0,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2a6cbea01?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14638"/>
                <a:ext cx="11183112" cy="3207893"/>
              </a:xfrm>
              <a:prstGeom prst="rect">
                <a:avLst/>
              </a:prstGeom>
              <a:blipFill>
                <a:blip r:embed="rId5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ae08fc6a4?vbadefaultcenterpage=1&amp;parentnodeid=8def04bb0&amp;color=0,0,0&amp;vbahtmlprocessed=1&amp;bbb=1&amp;hasbroken=1"/>
              <p:cNvSpPr/>
              <p:nvPr/>
            </p:nvSpPr>
            <p:spPr>
              <a:xfrm>
                <a:off x="502920" y="2557541"/>
                <a:ext cx="11183112" cy="1211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𝐵𝐴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𝐵𝐴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𝐵𝐶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ae08fc6a4?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7541"/>
                <a:ext cx="11183112" cy="1211199"/>
              </a:xfrm>
              <a:prstGeom prst="rect">
                <a:avLst/>
              </a:prstGeom>
              <a:blipFill>
                <a:blip r:embed="rId3"/>
                <a:stretch>
                  <a:fillRect l="-1690" b="-151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ae08fc6a4.bracket?vbadefaultcenterpage=1&amp;parentnodeid=8def04bb0&amp;color=0,0,0&amp;vbapositionanswer=7&amp;vbahtmlprocessed=1"/>
          <p:cNvSpPr/>
          <p:nvPr/>
        </p:nvSpPr>
        <p:spPr>
          <a:xfrm>
            <a:off x="769620" y="328271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27_1#ae08fc6a4.choices?vbadefaultcenterpage=1&amp;parentnodeid=8def04bb0&amp;color=0,0,0&amp;vbahtmlprocessed=1&amp;bbb=1"/>
          <p:cNvSpPr/>
          <p:nvPr/>
        </p:nvSpPr>
        <p:spPr>
          <a:xfrm>
            <a:off x="502920" y="3835667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10053" algn="l"/>
                <a:tab pos="5394706" algn="l"/>
                <a:tab pos="80793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.等边三角形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B.直角三角形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C.等腰三角形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.等腰直角三角形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1#ae08fc6a4?vbadefaultcenterpage=1&amp;parentnodeid=8def04bb0&amp;color=0,0,0&amp;vbahtmlprocessed=1&amp;bbb=1&amp;hasbroken=1"/>
              <p:cNvSpPr/>
              <p:nvPr/>
            </p:nvSpPr>
            <p:spPr>
              <a:xfrm>
                <a:off x="502920" y="1310272"/>
                <a:ext cx="11183112" cy="454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方向上的单位向量，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𝐴𝐶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方向上的单位向量，所以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𝐴𝐶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的平分线上，又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𝐴𝐵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𝐴𝐵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𝐴𝐶</m:t>
                                </m:r>
                              </m:e>
                            </m:ac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𝐴𝐶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的平分线垂直于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，根据等腰三角形三线合一定理得到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为等腰三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角形，且</a:t>
                </a:r>
              </a:p>
              <a:p>
                <a:pPr algn="l"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𝐵𝐴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𝐵𝐴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𝐶𝐵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𝐵𝐶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𝐵𝐴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𝐵𝐴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𝐵𝐶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𝐵𝐶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𝐵𝐴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𝐵𝐴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𝐵𝐶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𝐵𝐶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是等边三角形.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8_1#ae08fc6a4?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0272"/>
                <a:ext cx="11183112" cy="4542600"/>
              </a:xfrm>
              <a:prstGeom prst="rect">
                <a:avLst/>
              </a:prstGeom>
              <a:blipFill>
                <a:blip r:embed="rId3"/>
                <a:stretch>
                  <a:fillRect l="-1690" b="-38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6663bd951?vbadefaultcenterpage=1&amp;parentnodeid=8def04bb0&amp;color=0,0,0&amp;vbahtmlprocessed=1&amp;bbb=1&amp;hasbroken=1"/>
              <p:cNvSpPr/>
              <p:nvPr/>
            </p:nvSpPr>
            <p:spPr>
              <a:xfrm>
                <a:off x="502920" y="2391614"/>
                <a:ext cx="11183112" cy="16433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中，内角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边上的两条中线分别为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6663bd951?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1614"/>
                <a:ext cx="11183112" cy="1643317"/>
              </a:xfrm>
              <a:prstGeom prst="rect">
                <a:avLst/>
              </a:prstGeom>
              <a:blipFill>
                <a:blip r:embed="rId3"/>
                <a:stretch>
                  <a:fillRect l="-1690" r="-818" b="-111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6663bd951.bracket?vbadefaultcenterpage=1&amp;parentnodeid=8def04bb0&amp;color=0,0,0&amp;vbapositionanswer=8&amp;vbahtmlprocessed=1"/>
          <p:cNvSpPr/>
          <p:nvPr/>
        </p:nvSpPr>
        <p:spPr>
          <a:xfrm>
            <a:off x="3234563" y="349283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6663bd951.choices?vbadefaultcenterpage=1&amp;parentnodeid=8def04bb0&amp;color=0,0,0&amp;vbahtmlprocessed=1&amp;bbb=1"/>
              <p:cNvSpPr/>
              <p:nvPr/>
            </p:nvSpPr>
            <p:spPr>
              <a:xfrm>
                <a:off x="502920" y="4043121"/>
                <a:ext cx="11183112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3059303" algn="l"/>
                    <a:tab pos="5839206" algn="l"/>
                    <a:tab pos="86191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6663bd951.choices?vbadefaultcenterpage=1&amp;parentnodeid=8def04b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43121"/>
                <a:ext cx="11183112" cy="710375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2_1#6663bd951?hastextimagelayout=1&amp;vbadefaultcenterpage=1&amp;parentnodeid=8def04bb0&amp;color=0,0,0&amp;vbahtmlprocessed=1&amp;hassurround=1&amp;hassurround=1" descr="preencoded.png">
            <a:extLst>
              <a:ext uri="{FF2B5EF4-FFF2-40B4-BE49-F238E27FC236}">
                <a16:creationId xmlns:a16="http://schemas.microsoft.com/office/drawing/2014/main" id="{506D0BB7-924D-14F2-F046-5062FA052B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9499" y="1006378"/>
            <a:ext cx="2020824" cy="26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2_2#6663bd951?hastextimagelayout=5&amp;vbadefaultcenterpage=1&amp;parentnodeid=8def04bb0&amp;color=0,0,0&amp;vbahtmlprocessed=1&amp;bbb=1&amp;hasbroken=1">
                <a:extLst>
                  <a:ext uri="{FF2B5EF4-FFF2-40B4-BE49-F238E27FC236}">
                    <a16:creationId xmlns:a16="http://schemas.microsoft.com/office/drawing/2014/main" id="{3C040CD5-7AC2-5233-2E48-9FF9B2D3CFA5}"/>
                  </a:ext>
                </a:extLst>
              </p:cNvPr>
              <p:cNvSpPr/>
              <p:nvPr/>
            </p:nvSpPr>
            <p:spPr>
              <a:xfrm>
                <a:off x="502920" y="960658"/>
                <a:ext cx="9034272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，所以由正弦定理得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2_2#6663bd951?hastextimagelayout=5&amp;vbadefaultcenterpage=1&amp;parentnodeid=8def04bb0&amp;color=0,0,0&amp;vbahtmlprocessed=1&amp;bbb=1&amp;hasbroken=1">
                <a:extLst>
                  <a:ext uri="{FF2B5EF4-FFF2-40B4-BE49-F238E27FC236}">
                    <a16:creationId xmlns:a16="http://schemas.microsoft.com/office/drawing/2014/main" id="{3C040CD5-7AC2-5233-2E48-9FF9B2D3C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60658"/>
                <a:ext cx="9034272" cy="1037590"/>
              </a:xfrm>
              <a:prstGeom prst="rect">
                <a:avLst/>
              </a:prstGeom>
              <a:blipFill>
                <a:blip r:embed="rId3"/>
                <a:stretch>
                  <a:fillRect l="-2092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2_3#6663bd951?hastextimagelayout=5&amp;vbadefaultcenterpage=1&amp;parentnodeid=8def04bb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2052D95-FE9E-BE1C-0C4D-DF34D5A8A20F}"/>
                  </a:ext>
                </a:extLst>
              </p:cNvPr>
              <p:cNvSpPr/>
              <p:nvPr/>
            </p:nvSpPr>
            <p:spPr>
              <a:xfrm>
                <a:off x="502920" y="2006788"/>
                <a:ext cx="9034272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2_3#6663bd951?hastextimagelayout=5&amp;vbadefaultcenterpage=1&amp;parentnodeid=8def04bb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2052D95-FE9E-BE1C-0C4D-DF34D5A8A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6788"/>
                <a:ext cx="9034272" cy="1596390"/>
              </a:xfrm>
              <a:prstGeom prst="rect">
                <a:avLst/>
              </a:prstGeom>
              <a:blipFill>
                <a:blip r:embed="rId4"/>
                <a:stretch>
                  <a:fillRect l="-2092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3#6663bd951?hastextimagelayout=5&amp;vbadefaultcenterpage=1&amp;parentnodeid=8def04bb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128A6AE-180A-12A0-C4DF-EE379ABCCF30}"/>
                  </a:ext>
                </a:extLst>
              </p:cNvPr>
              <p:cNvSpPr/>
              <p:nvPr/>
            </p:nvSpPr>
            <p:spPr>
              <a:xfrm>
                <a:off x="502920" y="3822888"/>
                <a:ext cx="11184010" cy="230219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acc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𝐴𝑀</m:t>
                          </m:r>
                        </m:e>
                      </m:acc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acc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𝐵𝑁</m:t>
                          </m:r>
                        </m:e>
                      </m:acc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𝐴𝐵</m:t>
                              </m:r>
                            </m:e>
                          </m:acc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𝐴𝐶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𝐵𝐴</m:t>
                              </m:r>
                            </m:e>
                          </m:acc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𝐵𝐶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𝐴𝐵</m:t>
                              </m:r>
                            </m:e>
                          </m:acc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𝐴𝐶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𝐴𝐵</m:t>
                              </m:r>
                            </m:e>
                          </m:acc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𝐴𝐶</m:t>
                              </m:r>
                            </m:e>
                          </m:acc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𝐴𝐵</m:t>
                              </m:r>
                            </m:e>
                          </m:acc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𝐴𝐶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−2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𝐴𝐵</m:t>
                              </m:r>
                            </m:e>
                          </m:acc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𝐴𝐶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𝐴𝐶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𝐴𝐵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𝐴𝐶</m:t>
                              </m:r>
                            </m:e>
                          </m:acc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−5×2×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3#6663bd951?hastextimagelayout=5&amp;vbadefaultcenterpage=1&amp;parentnodeid=8def04bb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128A6AE-180A-12A0-C4DF-EE379ABCC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22888"/>
                <a:ext cx="11184010" cy="2302193"/>
              </a:xfrm>
              <a:prstGeom prst="rect">
                <a:avLst/>
              </a:prstGeom>
              <a:blipFill>
                <a:blip r:embed="rId5"/>
                <a:stretch>
                  <a:fillRect b="-42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22501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eaed935a?vbadefaultcenterpage=1&amp;parentnodeid=53774bc9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5fc3f171d?vbadefaultcenterpage=1&amp;parentnodeid=1eaed935a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为平面向量，其中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为单位向量，若非零向量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5fc3f171d?vbadefaultcenterpage=1&amp;parentnodeid=1eaed935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5fc3f171d.bracket?vbadefaultcenterpage=1&amp;parentnodeid=1eaed935a&amp;color=0,0,0&amp;vbapositionanswer=9&amp;vbahtmlprocessed=1&amp;bbb=1"/>
          <p:cNvSpPr/>
          <p:nvPr/>
        </p:nvSpPr>
        <p:spPr>
          <a:xfrm>
            <a:off x="6241288" y="20684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5fc3f171d.choices?vbadefaultcenterpage=1&amp;parentnodeid=1eaed935a&amp;color=0,0,0&amp;vbahtmlprocessed=1&amp;bbb=1"/>
              <p:cNvSpPr/>
              <p:nvPr/>
            </p:nvSpPr>
            <p:spPr>
              <a:xfrm>
                <a:off x="502920" y="2561178"/>
                <a:ext cx="11183112" cy="1211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8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的最大值为3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5fc3f171d.choices?vbadefaultcenterpage=1&amp;parentnodeid=1eaed935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1211199"/>
              </a:xfrm>
              <a:prstGeom prst="rect">
                <a:avLst/>
              </a:prstGeom>
              <a:blipFill>
                <a:blip r:embed="rId5"/>
                <a:stretch>
                  <a:fillRect l="-1690" b="-150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5fc3f171d?vbadefaultcenterpage=1&amp;parentnodeid=1eaed935a&amp;color=0,0,0&amp;vbahtmlprocessed=1&amp;bbb=1&amp;hasbroken=1"/>
              <p:cNvSpPr/>
              <p:nvPr/>
            </p:nvSpPr>
            <p:spPr>
              <a:xfrm>
                <a:off x="502920" y="756000"/>
                <a:ext cx="11183112" cy="58411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=−3+3=0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，A正确；</a:t>
                </a:r>
                <a:endParaRPr lang="en-US" altLang="zh-CN" sz="2400" dirty="0"/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等号成立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，B正确；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=−3≥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的最大值为3，C错误；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∈[0,4]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取到最大值，最大值为2，D错误.故选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5fc3f171d?vbadefaultcenterpage=1&amp;parentnodeid=1eaed935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841175"/>
              </a:xfrm>
              <a:prstGeom prst="rect">
                <a:avLst/>
              </a:prstGeom>
              <a:blipFill>
                <a:blip r:embed="rId3"/>
                <a:stretch>
                  <a:fillRect l="-1690" t="-418" r="-2236" b="-31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dd50d13a4?vbadefaultcenterpage=1&amp;parentnodeid=1eaed935a&amp;color=0,0,0&amp;vbahtmlprocessed=1&amp;bbb=1&amp;hasbroken=1"/>
              <p:cNvSpPr/>
              <p:nvPr/>
            </p:nvSpPr>
            <p:spPr>
              <a:xfrm>
                <a:off x="502920" y="1667429"/>
                <a:ext cx="11183112" cy="11904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中，内角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的面积，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则下列选项正确的是(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dd50d13a4?vbadefaultcenterpage=1&amp;parentnodeid=1eaed935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67429"/>
                <a:ext cx="11183112" cy="1190498"/>
              </a:xfrm>
              <a:prstGeom prst="rect">
                <a:avLst/>
              </a:prstGeom>
              <a:blipFill>
                <a:blip r:embed="rId3"/>
                <a:stretch>
                  <a:fillRect l="-1690" r="-1036" b="-87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dd50d13a4.bracket?vbadefaultcenterpage=1&amp;parentnodeid=1eaed935a&amp;color=0,0,0&amp;vbapositionanswer=10&amp;vbahtmlprocessed=1&amp;bbb=1"/>
          <p:cNvSpPr/>
          <p:nvPr/>
        </p:nvSpPr>
        <p:spPr>
          <a:xfrm>
            <a:off x="7764399" y="2425173"/>
            <a:ext cx="865188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dd50d13a4.choices?vbadefaultcenterpage=1&amp;parentnodeid=1eaed935a&amp;color=0,0,0&amp;vbahtmlprocessed=1&amp;bbb=1"/>
              <p:cNvSpPr/>
              <p:nvPr/>
            </p:nvSpPr>
            <p:spPr>
              <a:xfrm>
                <a:off x="502920" y="2866117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有两个解，则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为锐角三角形，则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边上的中点，则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的最大值为3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dd50d13a4.choices?vbadefaultcenterpage=1&amp;parentnodeid=1eaed935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6117"/>
                <a:ext cx="11183112" cy="2155000"/>
              </a:xfrm>
              <a:prstGeom prst="rect">
                <a:avLst/>
              </a:prstGeom>
              <a:blipFill>
                <a:blip r:embed="rId4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dd50d13a4?vbadefaultcenterpage=1&amp;parentnodeid=1eaed935a&amp;color=0,0,0&amp;vbahtmlprocessed=1&amp;bbb=1&amp;hasbroken=1"/>
              <p:cNvSpPr/>
              <p:nvPr/>
            </p:nvSpPr>
            <p:spPr>
              <a:xfrm>
                <a:off x="502920" y="1102215"/>
                <a:ext cx="11183112" cy="4521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，故A正确；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有两个解，则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B正确；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为锐角三角形，则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边上的中点，则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dd50d13a4?vbadefaultcenterpage=1&amp;parentnodeid=1eaed935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02215"/>
                <a:ext cx="11183112" cy="4521200"/>
              </a:xfrm>
              <a:prstGeom prst="rect">
                <a:avLst/>
              </a:prstGeom>
              <a:blipFill>
                <a:blip r:embed="rId3"/>
                <a:stretch>
                  <a:fillRect l="-1690" r="-1200" b="-81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dd50d13a4?vbadefaultcenterpage=1&amp;parentnodeid=1eaed935a&amp;color=0,0,0&amp;vbahtmlprocessed=1&amp;bbb=1&amp;hasbroken=1">
                <a:extLst>
                  <a:ext uri="{FF2B5EF4-FFF2-40B4-BE49-F238E27FC236}">
                    <a16:creationId xmlns:a16="http://schemas.microsoft.com/office/drawing/2014/main" id="{2427B4DF-E504-3199-5CF4-62A28FAEE226}"/>
                  </a:ext>
                </a:extLst>
              </p:cNvPr>
              <p:cNvSpPr/>
              <p:nvPr/>
            </p:nvSpPr>
            <p:spPr>
              <a:xfrm>
                <a:off x="502920" y="1930699"/>
                <a:ext cx="11183112" cy="3069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𝐴𝐵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𝐴𝐶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所以由基本不等式得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等号成立，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]=3+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≤3+6=9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dd50d13a4?vbadefaultcenterpage=1&amp;parentnodeid=1eaed935a&amp;color=0,0,0&amp;vbahtmlprocessed=1&amp;bbb=1&amp;hasbroken=1">
                <a:extLst>
                  <a:ext uri="{FF2B5EF4-FFF2-40B4-BE49-F238E27FC236}">
                    <a16:creationId xmlns:a16="http://schemas.microsoft.com/office/drawing/2014/main" id="{2427B4DF-E504-3199-5CF4-62A28FAEE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0699"/>
                <a:ext cx="11183112" cy="3069400"/>
              </a:xfrm>
              <a:prstGeom prst="rect">
                <a:avLst/>
              </a:prstGeom>
              <a:blipFill>
                <a:blip r:embed="rId2"/>
                <a:stretch>
                  <a:fillRect l="-1690" r="-2890" b="-59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56230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c58708b05?vbadefaultcenterpage=1&amp;parentnodeid=1eaed935a&amp;color=0,0,0&amp;vbahtmlprocessed=1&amp;bbb=1"/>
              <p:cNvSpPr/>
              <p:nvPr/>
            </p:nvSpPr>
            <p:spPr>
              <a:xfrm>
                <a:off x="502920" y="2247342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c58708b05?vbadefaultcenterpage=1&amp;parentnodeid=1eaed935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47342"/>
                <a:ext cx="11183112" cy="516128"/>
              </a:xfrm>
              <a:prstGeom prst="rect">
                <a:avLst/>
              </a:prstGeom>
              <a:blipFill>
                <a:blip r:embed="rId3"/>
                <a:stretch>
                  <a:fillRect l="-1690" b="-35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c58708b05.blank?vbadefaultcenterpage=1&amp;parentnodeid=1eaed935a&amp;color=0,0,0&amp;vbapositionanswer=11&amp;vbahtmlprocessed=1&amp;bbb=1&amp;rh=43.2"/>
              <p:cNvSpPr/>
              <p:nvPr/>
            </p:nvSpPr>
            <p:spPr>
              <a:xfrm>
                <a:off x="10842689" y="2212734"/>
                <a:ext cx="306388" cy="4832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c58708b05.blank?vbadefaultcenterpage=1&amp;parentnodeid=1eaed935a&amp;color=0,0,0&amp;vbapositionanswer=11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689" y="2212734"/>
                <a:ext cx="306388" cy="483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c58708b05?vbadefaultcenterpage=1&amp;parentnodeid=1eaed935a&amp;color=0,0,0&amp;vbahtmlprocessed=1&amp;bbb=1&amp;hasbroken=1"/>
              <p:cNvSpPr/>
              <p:nvPr/>
            </p:nvSpPr>
            <p:spPr>
              <a:xfrm>
                <a:off x="502920" y="2827541"/>
                <a:ext cx="11183112" cy="175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c58708b05?vbadefaultcenterpage=1&amp;parentnodeid=1eaed935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7541"/>
                <a:ext cx="11183112" cy="1752600"/>
              </a:xfrm>
              <a:prstGeom prst="rect">
                <a:avLst/>
              </a:prstGeom>
              <a:blipFill>
                <a:blip r:embed="rId5"/>
                <a:stretch>
                  <a:fillRect l="-1690" b="-59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ab26cde11?vbadefaultcenterpage=1&amp;parentnodeid=1eaed935a&amp;color=0,0,0&amp;vbahtmlprocessed=1&amp;bbb=1&amp;hasbroken=1"/>
              <p:cNvSpPr/>
              <p:nvPr/>
            </p:nvSpPr>
            <p:spPr>
              <a:xfrm>
                <a:off x="502920" y="1087197"/>
                <a:ext cx="11183112" cy="14900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</a:p>
              <a:p>
                <a:pPr latinLnBrk="1">
                  <a:lnSpc>
                    <a:spcPts val="6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上的一点，且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ab26cde11?vbadefaultcenterpage=1&amp;parentnodeid=1eaed935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7197"/>
                <a:ext cx="11183112" cy="1490091"/>
              </a:xfrm>
              <a:prstGeom prst="rect">
                <a:avLst/>
              </a:prstGeom>
              <a:blipFill>
                <a:blip r:embed="rId3"/>
                <a:stretch>
                  <a:fillRect l="-1690" r="-818" b="-69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ab26cde11.blank?vbadefaultcenterpage=1&amp;parentnodeid=1eaed935a&amp;color=0,0,0&amp;vbapositionanswer=12&amp;vbahtmlprocessed=1&amp;bbb=1&amp;rh=40.81504"/>
              <p:cNvSpPr/>
              <p:nvPr/>
            </p:nvSpPr>
            <p:spPr>
              <a:xfrm>
                <a:off x="6149213" y="1919872"/>
                <a:ext cx="284163" cy="5105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ab26cde11.blank?vbadefaultcenterpage=1&amp;parentnodeid=1eaed935a&amp;color=0,0,0&amp;vbapositionanswer=12&amp;vbahtmlprocessed=1&amp;bbb=1&amp;rh=40.815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213" y="1919872"/>
                <a:ext cx="284163" cy="510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B_5_AS.46_1#ab26cde11?hastextimagelayout=1&amp;vbadefaultcenterpage=1&amp;parentnodeid=1eaed935a&amp;color=0,0,0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5428" y="2642692"/>
            <a:ext cx="2788920" cy="13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6_2#ab26cde11?hastextimagelayout=6&amp;vbadefaultcenterpage=1&amp;parentnodeid=1eaed935a&amp;color=0,0,0&amp;vbahtmlprocessed=1&amp;bbb=1"/>
              <p:cNvSpPr/>
              <p:nvPr/>
            </p:nvSpPr>
            <p:spPr>
              <a:xfrm>
                <a:off x="502920" y="2578684"/>
                <a:ext cx="8266176" cy="121564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6_2#ab26cde11?hastextimagelayout=6&amp;vbadefaultcenterpage=1&amp;parentnodeid=1eaed935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78684"/>
                <a:ext cx="8266176" cy="1215644"/>
              </a:xfrm>
              <a:prstGeom prst="rect">
                <a:avLst/>
              </a:prstGeom>
              <a:blipFill>
                <a:blip r:embed="rId6"/>
                <a:stretch>
                  <a:fillRect l="-2286" b="-90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6_3#ab26cde11?hastextimagelayout=6&amp;vbadefaultcenterpage=1&amp;parentnodeid=1eaed935a&amp;color=0,0,0&amp;vbahtmlprocessed=1&amp;bbb=1"/>
              <p:cNvSpPr/>
              <p:nvPr/>
            </p:nvSpPr>
            <p:spPr>
              <a:xfrm>
                <a:off x="502920" y="3800933"/>
                <a:ext cx="8266176" cy="78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1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6_3#ab26cde11?hastextimagelayout=6&amp;vbadefaultcenterpage=1&amp;parentnodeid=1eaed935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00933"/>
                <a:ext cx="8266176" cy="787400"/>
              </a:xfrm>
              <a:prstGeom prst="rect">
                <a:avLst/>
              </a:prstGeom>
              <a:blipFill>
                <a:blip r:embed="rId7"/>
                <a:stretch>
                  <a:fillRect l="-2286" b="-46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AS.46_3#ab26cde11?hastextimagelayout=6&amp;vbadefaultcenterpage=1&amp;parentnodeid=1eaed935a&amp;color=0,0,0&amp;vbahtmlprocessed=1&amp;bbb=1">
                <a:extLst>
                  <a:ext uri="{FF2B5EF4-FFF2-40B4-BE49-F238E27FC236}">
                    <a16:creationId xmlns:a16="http://schemas.microsoft.com/office/drawing/2014/main" id="{807DA6DA-FD12-1D9C-6199-565C72781D16}"/>
                  </a:ext>
                </a:extLst>
              </p:cNvPr>
              <p:cNvSpPr/>
              <p:nvPr/>
            </p:nvSpPr>
            <p:spPr>
              <a:xfrm>
                <a:off x="502920" y="4588206"/>
                <a:ext cx="11184010" cy="121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AS.46_3#ab26cde11?hastextimagelayout=6&amp;vbadefaultcenterpage=1&amp;parentnodeid=1eaed935a&amp;color=0,0,0&amp;vbahtmlprocessed=1&amp;bbb=1">
                <a:extLst>
                  <a:ext uri="{FF2B5EF4-FFF2-40B4-BE49-F238E27FC236}">
                    <a16:creationId xmlns:a16="http://schemas.microsoft.com/office/drawing/2014/main" id="{807DA6DA-FD12-1D9C-6199-565C72781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588206"/>
                <a:ext cx="11184010" cy="1219200"/>
              </a:xfrm>
              <a:prstGeom prst="rect">
                <a:avLst/>
              </a:prstGeom>
              <a:blipFill>
                <a:blip r:embed="rId8"/>
                <a:stretch>
                  <a:fillRect l="-1690" b="-8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  <p:bldP spid="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564aed86?vbadefaultcenterpage=1&amp;parentnodeid=53774bc9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7_1#4408e1a26?hastextimagelayout=1&amp;vbadefaultcenterpage=1&amp;parentnodeid=7564aed86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27410" y="1566768"/>
            <a:ext cx="2889504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7_2#4408e1a26?hastextimagelayout=7&amp;segpoint=1&amp;vbadefaultcenterpage=1&amp;parentnodeid=7564aed86&amp;color=0,0,0&amp;vbahtmlprocessed=1&amp;bbb=1&amp;hasbroken=1"/>
              <p:cNvSpPr/>
              <p:nvPr/>
            </p:nvSpPr>
            <p:spPr>
              <a:xfrm>
                <a:off x="502920" y="1521048"/>
                <a:ext cx="8202168" cy="2976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笛卡尔坐标系是直角坐标系与斜角坐标系的统称.如图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平面斜角坐标系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𝑥𝑂𝑦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中，两坐标轴的正半轴的夹角为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轴正方向同向的单位向量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，若向量</a:t>
                </a: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，则称有序实数对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在该斜角坐标系下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在该斜角坐标系下的坐标分别为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7_2#4408e1a26?hastextimagelayout=7&amp;segpoint=1&amp;vbadefaultcenterpage=1&amp;parentnodeid=7564aed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202168" cy="2976499"/>
              </a:xfrm>
              <a:prstGeom prst="rect">
                <a:avLst/>
              </a:prstGeom>
              <a:blipFill>
                <a:blip r:embed="rId5"/>
                <a:stretch>
                  <a:fillRect l="-2305" t="-205" r="-818" b="-61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AN.48_1#4408e1a26.blank?vbadefaultcenterpage=1&amp;parentnodeid=7564aed86&amp;color=0,0,0&amp;vbapositionanswer=13&amp;vbahtmlprocessed=1"/>
          <p:cNvSpPr/>
          <p:nvPr/>
        </p:nvSpPr>
        <p:spPr>
          <a:xfrm>
            <a:off x="2668207" y="4006311"/>
            <a:ext cx="373063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38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9_1#4408e1a26?vbadefaultcenterpage=1&amp;parentnodeid=7564aed86&amp;color=0,0,0&amp;vbahtmlprocessed=1&amp;bbb=1&amp;hasbroken=1"/>
              <p:cNvSpPr/>
              <p:nvPr/>
            </p:nvSpPr>
            <p:spPr>
              <a:xfrm>
                <a:off x="502920" y="4505103"/>
                <a:ext cx="11183112" cy="189147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7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由已知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=1×1×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9_1#4408e1a26?vbadefaultcenterpage=1&amp;parentnodeid=7564aed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505103"/>
                <a:ext cx="11183112" cy="1891475"/>
              </a:xfrm>
              <a:prstGeom prst="rect">
                <a:avLst/>
              </a:prstGeom>
              <a:blipFill>
                <a:blip r:embed="rId6"/>
                <a:stretch>
                  <a:fillRect l="-1690" b="-83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50_1#9799d3fa8?hastextimagelayout=1&amp;vbadefaultcenterpage=1&amp;parentnodeid=7564aed86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2563" y="2151108"/>
            <a:ext cx="4882896" cy="28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0_2#9799d3fa8?hastextimagelayout=8&amp;segpoint=1&amp;vbadefaultcenterpage=1&amp;parentnodeid=7564aed86&amp;color=0,0,0&amp;vbahtmlprocessed=1&amp;bbb=1&amp;hasbroken=1"/>
              <p:cNvSpPr/>
              <p:nvPr/>
            </p:nvSpPr>
            <p:spPr>
              <a:xfrm>
                <a:off x="502920" y="2105388"/>
                <a:ext cx="6217920" cy="27799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现有五个圆环的大小和间距如图所示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.若圆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的半径均为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12，相邻圆圆心的水平距离为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26，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两排圆圆心的垂直距离为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.设五个圆的圆心分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0_2#9799d3fa8?hastextimagelayout=8&amp;segpoint=1&amp;vbadefaultcenterpage=1&amp;parentnodeid=7564aed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5388"/>
                <a:ext cx="6217920" cy="2779903"/>
              </a:xfrm>
              <a:prstGeom prst="rect">
                <a:avLst/>
              </a:prstGeom>
              <a:blipFill>
                <a:blip r:embed="rId4"/>
                <a:stretch>
                  <a:fillRect l="-3039" r="-2059" b="-59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1_1#9799d3fa8.blank?vbadefaultcenterpage=1&amp;parentnodeid=7564aed86&amp;color=0,0,0&amp;vbapositionanswer=14&amp;vbahtmlprocessed=1&amp;bbb=1"/>
              <p:cNvSpPr/>
              <p:nvPr/>
            </p:nvSpPr>
            <p:spPr>
              <a:xfrm>
                <a:off x="4259390" y="4442378"/>
                <a:ext cx="88741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−386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1_1#9799d3fa8.blank?vbadefaultcenterpage=1&amp;parentnodeid=7564aed86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390" y="4442378"/>
                <a:ext cx="887413" cy="353441"/>
              </a:xfrm>
              <a:prstGeom prst="rect">
                <a:avLst/>
              </a:prstGeom>
              <a:blipFill>
                <a:blip r:embed="rId5"/>
                <a:stretch>
                  <a:fillRect r="-4138"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2_1#9799d3fa8?hastextimagelayout=1&amp;vbadefaultcenterpage=1&amp;parentnodeid=7564aed86&amp;color=0,0,0&amp;vbahtmlprocessed=1" descr="preencoded.png">
            <a:extLst>
              <a:ext uri="{FF2B5EF4-FFF2-40B4-BE49-F238E27FC236}">
                <a16:creationId xmlns:a16="http://schemas.microsoft.com/office/drawing/2014/main" id="{EC49B2C2-04F4-E32E-76BD-B5CE30EE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31512" y="1928588"/>
            <a:ext cx="2633472" cy="156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2_2#9799d3fa8?hastextimagelayout=9&amp;vbadefaultcenterpage=1&amp;parentnodeid=7564aed86&amp;color=0,0,0&amp;vbahtmlprocessed=1&amp;bbb=1&amp;hasbroken=1">
                <a:extLst>
                  <a:ext uri="{FF2B5EF4-FFF2-40B4-BE49-F238E27FC236}">
                    <a16:creationId xmlns:a16="http://schemas.microsoft.com/office/drawing/2014/main" id="{29677094-A1D7-2EDE-534B-5DC6E1117F43}"/>
                  </a:ext>
                </a:extLst>
              </p:cNvPr>
              <p:cNvSpPr/>
              <p:nvPr/>
            </p:nvSpPr>
            <p:spPr>
              <a:xfrm>
                <a:off x="502920" y="1882868"/>
                <a:ext cx="8430768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为原点，建立如图所示的平面直角坐标系，过点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，由已知可得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−26,0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−13,−11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13,−11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2_2#9799d3fa8?hastextimagelayout=9&amp;vbadefaultcenterpage=1&amp;parentnodeid=7564aed86&amp;color=0,0,0&amp;vbahtmlprocessed=1&amp;bbb=1&amp;hasbroken=1">
                <a:extLst>
                  <a:ext uri="{FF2B5EF4-FFF2-40B4-BE49-F238E27FC236}">
                    <a16:creationId xmlns:a16="http://schemas.microsoft.com/office/drawing/2014/main" id="{29677094-A1D7-2EDE-534B-5DC6E1117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2868"/>
                <a:ext cx="8430768" cy="1596390"/>
              </a:xfrm>
              <a:prstGeom prst="rect">
                <a:avLst/>
              </a:prstGeom>
              <a:blipFill>
                <a:blip r:embed="rId3"/>
                <a:stretch>
                  <a:fillRect l="-2242" r="-2169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2_3#9799d3fa8?hastextimagelayout=9&amp;vbadefaultcenterpage=1&amp;parentnodeid=7564aed86&amp;color=0,0,0&amp;vbahtmlprocessed=1&amp;bbb=1&amp;hasbroken=1">
                <a:extLst>
                  <a:ext uri="{FF2B5EF4-FFF2-40B4-BE49-F238E27FC236}">
                    <a16:creationId xmlns:a16="http://schemas.microsoft.com/office/drawing/2014/main" id="{2F62589B-03E6-C44E-03B6-0E3FBF85FAC6}"/>
                  </a:ext>
                </a:extLst>
              </p:cNvPr>
              <p:cNvSpPr/>
              <p:nvPr/>
            </p:nvSpPr>
            <p:spPr>
              <a:xfrm>
                <a:off x="502920" y="3476368"/>
                <a:ext cx="8430768" cy="174542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−13,11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26,0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13,11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−13,11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39,11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=−507+121=−386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2_3#9799d3fa8?hastextimagelayout=9&amp;vbadefaultcenterpage=1&amp;parentnodeid=7564aed86&amp;color=0,0,0&amp;vbahtmlprocessed=1&amp;bbb=1&amp;hasbroken=1">
                <a:extLst>
                  <a:ext uri="{FF2B5EF4-FFF2-40B4-BE49-F238E27FC236}">
                    <a16:creationId xmlns:a16="http://schemas.microsoft.com/office/drawing/2014/main" id="{2F62589B-03E6-C44E-03B6-0E3FBF85F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76368"/>
                <a:ext cx="8430768" cy="1745425"/>
              </a:xfrm>
              <a:prstGeom prst="rect">
                <a:avLst/>
              </a:prstGeom>
              <a:blipFill>
                <a:blip r:embed="rId4"/>
                <a:stretch>
                  <a:fillRect l="-2242" b="-10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80226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da3f78c9?vbadefaultcenterpage=1&amp;parentnodeid=53774bc9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53_1#7bb8db1c4?hastextimagelayout=1&amp;vbadefaultcenterpage=1&amp;parentnodeid=7da3f78c9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2559" y="1566767"/>
            <a:ext cx="2907792" cy="263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53_2#7bb8db1c4?hastextimagelayout=10&amp;segpoint=1&amp;vbadefaultcenterpage=1&amp;parentnodeid=7da3f78c9&amp;color=0,0,0&amp;vbahtmlprocessed=1&amp;bbb=1&amp;hasbroken=1"/>
              <p:cNvSpPr/>
              <p:nvPr/>
            </p:nvSpPr>
            <p:spPr>
              <a:xfrm>
                <a:off x="502920" y="1521048"/>
                <a:ext cx="8193024" cy="22021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（双空题）如图，已知正方形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的边长为2，过中心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与两边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𝑄𝑁</m:t>
                        </m:r>
                      </m:e>
                    </m:acc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是平面上一点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，且满足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𝑃𝑁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53_2#7bb8db1c4?hastextimagelayout=10&amp;segpoint=1&amp;vbadefaultcenterpage=1&amp;parentnodeid=7da3f78c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193024" cy="2202117"/>
              </a:xfrm>
              <a:prstGeom prst="rect">
                <a:avLst/>
              </a:prstGeom>
              <a:blipFill>
                <a:blip r:embed="rId5"/>
                <a:stretch>
                  <a:fillRect l="-2307" r="-2158" b="-80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54_1#7bb8db1c4.blank?vbadefaultcenterpage=1&amp;parentnodeid=7da3f78c9&amp;color=0,0,0&amp;vbapositionanswer=15&amp;vbahtmlprocessed=1&amp;bbb=1"/>
              <p:cNvSpPr/>
              <p:nvPr/>
            </p:nvSpPr>
            <p:spPr>
              <a:xfrm>
                <a:off x="3806063" y="2700433"/>
                <a:ext cx="993775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54_1#7bb8db1c4.blank?vbadefaultcenterpage=1&amp;parentnodeid=7da3f78c9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063" y="2700433"/>
                <a:ext cx="993775" cy="353949"/>
              </a:xfrm>
              <a:prstGeom prst="rect">
                <a:avLst/>
              </a:prstGeom>
              <a:blipFill>
                <a:blip r:embed="rId6"/>
                <a:stretch>
                  <a:fillRect l="-6748" r="-7362" b="-39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N.55_1#7bb8db1c4.blank?vbadefaultcenterpage=1&amp;parentnodeid=7da3f78c9&amp;color=0,0,0&amp;vbapositionanswer=16&amp;vbahtmlprocessed=1&amp;bbb=1&amp;rh=43.2"/>
              <p:cNvSpPr/>
              <p:nvPr/>
            </p:nvSpPr>
            <p:spPr>
              <a:xfrm>
                <a:off x="7013702" y="3143917"/>
                <a:ext cx="561975" cy="5097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5_AN.55_1#7bb8db1c4.blank?vbadefaultcenterpage=1&amp;parentnodeid=7da3f78c9&amp;color=0,0,0&amp;vbapositionanswer=16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702" y="3143917"/>
                <a:ext cx="561975" cy="5097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6_1#7bb8db1c4?vbadefaultcenterpage=1&amp;parentnodeid=7da3f78c9&amp;color=0,0,0&amp;vbahtmlprocessed=1&amp;bbb=1"/>
              <p:cNvSpPr/>
              <p:nvPr/>
            </p:nvSpPr>
            <p:spPr>
              <a:xfrm>
                <a:off x="502920" y="928098"/>
                <a:ext cx="11183112" cy="5232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过中心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且与两边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𝑂𝑁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𝑄𝑂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𝑂𝑀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𝑄𝑂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𝑂𝑁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𝑄𝑂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𝑂𝑀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𝑄𝑂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𝑂𝑀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𝑄𝑂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𝑂𝑀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𝑄𝑁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𝑂𝑇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𝑂𝑇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知,点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𝑂𝑇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𝑂𝑃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𝑃𝑂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𝑂𝑀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𝑃𝑂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𝑂𝑁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𝑃𝑂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𝑂𝑀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6_1#7bb8db1c4?vbadefaultcenterpage=1&amp;parentnodeid=7da3f78c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28098"/>
                <a:ext cx="11183112" cy="5232400"/>
              </a:xfrm>
              <a:prstGeom prst="rect">
                <a:avLst/>
              </a:prstGeom>
              <a:blipFill>
                <a:blip r:embed="rId3"/>
                <a:stretch>
                  <a:fillRect l="-1690" b="-17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6_1#7bb8db1c4?vbadefaultcenterpage=1&amp;parentnodeid=7da3f78c9&amp;color=0,0,0&amp;vbahtmlprocessed=1&amp;bbb=1">
                <a:extLst>
                  <a:ext uri="{FF2B5EF4-FFF2-40B4-BE49-F238E27FC236}">
                    <a16:creationId xmlns:a16="http://schemas.microsoft.com/office/drawing/2014/main" id="{06A244F6-6CB4-2B68-D00C-5A576F76766A}"/>
                  </a:ext>
                </a:extLst>
              </p:cNvPr>
              <p:cNvSpPr/>
              <p:nvPr/>
            </p:nvSpPr>
            <p:spPr>
              <a:xfrm>
                <a:off x="502920" y="2484800"/>
                <a:ext cx="11183112" cy="201796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𝑂𝑀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𝑃𝑂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𝑂𝑀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𝑃𝑁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6_1#7bb8db1c4?vbadefaultcenterpage=1&amp;parentnodeid=7da3f78c9&amp;color=0,0,0&amp;vbahtmlprocessed=1&amp;bbb=1">
                <a:extLst>
                  <a:ext uri="{FF2B5EF4-FFF2-40B4-BE49-F238E27FC236}">
                    <a16:creationId xmlns:a16="http://schemas.microsoft.com/office/drawing/2014/main" id="{06A244F6-6CB4-2B68-D00C-5A576F7676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4800"/>
                <a:ext cx="11183112" cy="2017967"/>
              </a:xfrm>
              <a:prstGeom prst="rect">
                <a:avLst/>
              </a:prstGeom>
              <a:blipFill>
                <a:blip r:embed="rId2"/>
                <a:stretch>
                  <a:fillRect l="-1690" b="-51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889803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e6deba8c3.fixed?vbadefaultcenterpage=1&amp;parentnodeid=65fc29a8c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基础课29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平面向量的数量积及其应用</a:t>
            </a:r>
            <a:endParaRPr lang="en-US" altLang="zh-CN" sz="4000" dirty="0"/>
          </a:p>
        </p:txBody>
      </p:sp>
      <p:pic>
        <p:nvPicPr>
          <p:cNvPr id="3" name="C_0#e6deba8c3?linknodeid=8def04bb0&amp;catalogrefid=8def04bb0&amp;parentnodeid=65fc29a8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e6deba8c3?linknodeid=8def04bb0&amp;catalogrefid=8def04bb0&amp;parentnodeid=65fc29a8c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e6deba8c3?linknodeid=1eaed935a&amp;catalogrefid=1eaed935a&amp;parentnodeid=65fc29a8c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e6deba8c3?linknodeid=1eaed935a&amp;catalogrefid=1eaed935a&amp;parentnodeid=65fc29a8c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e6deba8c3?linknodeid=7564aed86&amp;catalogrefid=7564aed86&amp;parentnodeid=65fc29a8c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e6deba8c3?linknodeid=7564aed86&amp;catalogrefid=7564aed86&amp;parentnodeid=65fc29a8c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e6deba8c3?linknodeid=7da3f78c9&amp;catalogrefid=7da3f78c9&amp;parentnodeid=65fc29a8c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e6deba8c3?linknodeid=7da3f78c9&amp;catalogrefid=7da3f78c9&amp;parentnodeid=65fc29a8c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e6deba8c3?linknodeid=8def04bb0&amp;catalogrefid=8def04bb0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e6deba8c3?linknodeid=8def04bb0&amp;catalogrefid=8def04bb0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e6deba8c3?linknodeid=1eaed935a&amp;catalogrefid=1eaed935a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e6deba8c3?linknodeid=1eaed935a&amp;catalogrefid=1eaed935a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e6deba8c3?linknodeid=7564aed86&amp;catalogrefid=7564aed86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e6deba8c3?linknodeid=7564aed86&amp;catalogrefid=7564aed86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e6deba8c3?linknodeid=7da3f78c9&amp;catalogrefid=7da3f78c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e6deba8c3?linknodeid=7da3f78c9&amp;catalogrefid=7da3f78c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181d37d9d?segpoint=1&amp;vbadefaultcenterpage=1&amp;parentnodeid=7da3f78c9&amp;color=0,0,0&amp;vbahtmlprocessed=1&amp;bbb=1"/>
              <p:cNvSpPr/>
              <p:nvPr/>
            </p:nvSpPr>
            <p:spPr>
              <a:xfrm>
                <a:off x="502920" y="2366341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所对的边分别为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所在平面内的一点.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181d37d9d?segpoint=1&amp;vbadefaultcenterpage=1&amp;parentnodeid=7da3f78c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66341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2#181d37d9d?segpoint=1&amp;vbadefaultcenterpage=1&amp;parentnodeid=7da3f78c9&amp;color=0,0,0&amp;vbahtmlprocessed=1&amp;bbb=1"/>
              <p:cNvSpPr/>
              <p:nvPr/>
            </p:nvSpPr>
            <p:spPr>
              <a:xfrm>
                <a:off x="502920" y="2850719"/>
                <a:ext cx="11183112" cy="5257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7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的重心，且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2#181d37d9d?segpoint=1&amp;vbadefaultcenterpage=1&amp;parentnodeid=7da3f78c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50719"/>
                <a:ext cx="11183112" cy="525717"/>
              </a:xfrm>
              <a:prstGeom prst="rect">
                <a:avLst/>
              </a:prstGeom>
              <a:blipFill>
                <a:blip r:embed="rId4"/>
                <a:stretch>
                  <a:fillRect l="-1690" b="-337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7_3#181d37d9d?segpoint=1&amp;vbadefaultcenterpage=1&amp;parentnodeid=7da3f78c9&amp;color=0,0,0&amp;vbahtmlprocessed=1&amp;bbb=1&amp;hasbroken=1"/>
              <p:cNvSpPr/>
              <p:nvPr/>
            </p:nvSpPr>
            <p:spPr>
              <a:xfrm>
                <a:off x="502920" y="3380436"/>
                <a:ext cx="11183112" cy="1244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的外心，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𝐵𝑂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𝐵𝑂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𝐵𝑂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有最小值，求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7_3#181d37d9d?segpoint=1&amp;vbadefaultcenterpage=1&amp;parentnodeid=7da3f78c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80436"/>
                <a:ext cx="11183112" cy="1244600"/>
              </a:xfrm>
              <a:prstGeom prst="rect">
                <a:avLst/>
              </a:prstGeom>
              <a:blipFill>
                <a:blip r:embed="rId5"/>
                <a:stretch>
                  <a:fillRect l="-1690" b="-735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AS.58_1#181d37d9d?hastextimagelayout=1&amp;vbadefaultcenterpage=1&amp;parentnodeid=7da3f78c9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15003" y="1172351"/>
            <a:ext cx="3054096" cy="17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8_2#181d37d9d?hastextimagelayout=11&amp;vbadefaultcenterpage=1&amp;parentnodeid=7da3f78c9&amp;color=0,0,0&amp;vbahtmlprocessed=1&amp;bbb=1&amp;hasbroken=1"/>
              <p:cNvSpPr/>
              <p:nvPr/>
            </p:nvSpPr>
            <p:spPr>
              <a:xfrm>
                <a:off x="502920" y="1126631"/>
                <a:ext cx="8001000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（1）如图，延长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分别交边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8_2#181d37d9d?hastextimagelayout=11&amp;vbadefaultcenterpage=1&amp;parentnodeid=7da3f78c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26631"/>
                <a:ext cx="8001000" cy="1037590"/>
              </a:xfrm>
              <a:prstGeom prst="rect">
                <a:avLst/>
              </a:prstGeom>
              <a:blipFill>
                <a:blip r:embed="rId4"/>
                <a:stretch>
                  <a:fillRect l="-2363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8_3#181d37d9d?hastextimagelayout=11&amp;vbadefaultcenterpage=1&amp;parentnodeid=7da3f78c9&amp;color=0,0,0&amp;vbahtmlprocessed=1&amp;bbb=1"/>
              <p:cNvSpPr/>
              <p:nvPr/>
            </p:nvSpPr>
            <p:spPr>
              <a:xfrm>
                <a:off x="502920" y="2167269"/>
                <a:ext cx="8001000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依题意得,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AS.58_3#181d37d9d?hastextimagelayout=11&amp;vbadefaultcenterpage=1&amp;parentnodeid=7da3f78c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67269"/>
                <a:ext cx="8001000" cy="1117600"/>
              </a:xfrm>
              <a:prstGeom prst="rect">
                <a:avLst/>
              </a:prstGeom>
              <a:blipFill>
                <a:blip r:embed="rId5"/>
                <a:stretch>
                  <a:fillRect l="-2363" b="-103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AS.58_3#181d37d9d?hastextimagelayout=11&amp;vbadefaultcenterpage=1&amp;parentnodeid=7da3f78c9&amp;color=0,0,0&amp;vbahtmlprocessed=1&amp;bbb=1&amp;hasbroken=1">
                <a:extLst>
                  <a:ext uri="{FF2B5EF4-FFF2-40B4-BE49-F238E27FC236}">
                    <a16:creationId xmlns:a16="http://schemas.microsoft.com/office/drawing/2014/main" id="{DDFF98CC-9652-632E-E45D-D16B8E7257D7}"/>
                  </a:ext>
                </a:extLst>
              </p:cNvPr>
              <p:cNvSpPr/>
              <p:nvPr/>
            </p:nvSpPr>
            <p:spPr>
              <a:xfrm>
                <a:off x="502920" y="3293695"/>
                <a:ext cx="11184010" cy="24885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由余弦定理得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，化简得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AS.58_3#181d37d9d?hastextimagelayout=11&amp;vbadefaultcenterpage=1&amp;parentnodeid=7da3f78c9&amp;color=0,0,0&amp;vbahtmlprocessed=1&amp;bbb=1&amp;hasbroken=1">
                <a:extLst>
                  <a:ext uri="{FF2B5EF4-FFF2-40B4-BE49-F238E27FC236}">
                    <a16:creationId xmlns:a16="http://schemas.microsoft.com/office/drawing/2014/main" id="{DDFF98CC-9652-632E-E45D-D16B8E72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3695"/>
                <a:ext cx="11184010" cy="2488565"/>
              </a:xfrm>
              <a:prstGeom prst="rect">
                <a:avLst/>
              </a:prstGeom>
              <a:blipFill>
                <a:blip r:embed="rId6"/>
                <a:stretch>
                  <a:fillRect l="-1690" b="-41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4#181d37d9d?hastextimagelayout=12&amp;vbadefaultcenterpage=1&amp;parentnodeid=7da3f78c9&amp;color=0,0,0&amp;vbahtmlprocessed=1&amp;bbb=1"/>
              <p:cNvSpPr/>
              <p:nvPr/>
            </p:nvSpPr>
            <p:spPr>
              <a:xfrm>
                <a:off x="503995" y="870821"/>
                <a:ext cx="11184010" cy="53839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10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（2）由题意可知，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𝐵𝑂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𝐵𝐴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=18=36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𝜇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𝐵𝑂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𝐵𝐶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=8=24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𝜇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11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3−2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𝜇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2−3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3−2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+9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要有最小值，只需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4#181d37d9d?hastextimagelayout=12&amp;vbadefaultcenterpage=1&amp;parentnodeid=7da3f78c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870821"/>
                <a:ext cx="11184010" cy="5383975"/>
              </a:xfrm>
              <a:prstGeom prst="rect">
                <a:avLst/>
              </a:prstGeom>
              <a:blipFill>
                <a:blip r:embed="rId3"/>
                <a:stretch>
                  <a:fillRect l="-1690" b="-19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3774bc9a.fixed?vbadefaultcenterpage=1&amp;parentnodeid=e6deba8c3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53774bc9a.fixed?vbadefaultcenterpage=1&amp;parentnodeid=e6deba8c3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def04bb0?vbadefaultcenterpage=1&amp;parentnodeid=53774bc9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C_5_BD.1_1#1e3f10915?hastextimagelayout=1&amp;vbadefaultcenterpage=1&amp;parentnodeid=8def04bb0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8659" y="1566767"/>
            <a:ext cx="3364992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_2#1e3f10915?hastextimagelayout=1&amp;segpoint=1&amp;vbadefaultcenterpage=1&amp;parentnodeid=8def04bb0&amp;color=0,0,0&amp;vbahtmlprocessed=1&amp;bbb=1&amp;hasbroken=1"/>
              <p:cNvSpPr/>
              <p:nvPr/>
            </p:nvSpPr>
            <p:spPr>
              <a:xfrm>
                <a:off x="502920" y="1521048"/>
                <a:ext cx="7735824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7×4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小正方形（边长为1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）组成的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网格中的位置如图所示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_2#1e3f10915?hastextimagelayout=1&amp;segpoint=1&amp;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7735824" cy="1033399"/>
              </a:xfrm>
              <a:prstGeom prst="rect">
                <a:avLst/>
              </a:prstGeom>
              <a:blipFill>
                <a:blip r:embed="rId5"/>
                <a:stretch>
                  <a:fillRect l="-2443" r="-1812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_1#1e3f10915.bracket?vbadefaultcenterpage=1&amp;parentnodeid=8def04bb0&amp;color=0,0,0&amp;vbapositionanswer=1&amp;vbahtmlprocessed=1"/>
          <p:cNvSpPr/>
          <p:nvPr/>
        </p:nvSpPr>
        <p:spPr>
          <a:xfrm>
            <a:off x="6272530" y="2068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6" name="QC_5_BD.3_1#1e3f10915.choices?hastextimagelayout=1&amp;vbadefaultcenterpage=1&amp;parentnodeid=8def04bb0&amp;color=0,0,0&amp;vbahtmlprocessed=1&amp;bbb=1"/>
          <p:cNvSpPr/>
          <p:nvPr/>
        </p:nvSpPr>
        <p:spPr>
          <a:xfrm>
            <a:off x="502920" y="2561178"/>
            <a:ext cx="7735824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114931" algn="l"/>
                <a:tab pos="4052062" algn="l"/>
                <a:tab pos="5989193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</a:t>
            </a:r>
            <a:endParaRPr lang="en-US" altLang="zh-CN" sz="2400" dirty="0"/>
          </a:p>
        </p:txBody>
      </p:sp>
      <p:pic>
        <p:nvPicPr>
          <p:cNvPr id="7" name="QC_5_AS.4_1#1e3f10915?hastextimagelayout=1&amp;vbadefaultcenterpage=1&amp;parentnodeid=8def04bb0&amp;color=0,0,0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8200" y="3700368"/>
            <a:ext cx="3218688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QC_5_AS.4_2#1e3f10915?hastextimagelayout=2&amp;vbadefaultcenterpage=1&amp;parentnodeid=8def04bb0&amp;color=0,0,0&amp;vbahtmlprocessed=1&amp;bbb=1&amp;hasbroken=1"/>
              <p:cNvSpPr/>
              <p:nvPr/>
            </p:nvSpPr>
            <p:spPr>
              <a:xfrm>
                <a:off x="502920" y="3654648"/>
                <a:ext cx="7845552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以网格的小正方形相邻两边所在的单位向量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为基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QC_5_AS.4_2#1e3f10915?hastextimagelayout=2&amp;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4648"/>
                <a:ext cx="7845552" cy="1037590"/>
              </a:xfrm>
              <a:prstGeom prst="rect">
                <a:avLst/>
              </a:prstGeom>
              <a:blipFill>
                <a:blip r:embed="rId7"/>
                <a:stretch>
                  <a:fillRect l="-2409" r="-1476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QC_5_AS.4_3#1e3f10915?hastextimagelayout=2&amp;vbadefaultcenterpage=1&amp;parentnodeid=8def04bb0&amp;color=0,0,0&amp;vbahtmlprocessed=1&amp;bbb=1&amp;hasbroken=1"/>
              <p:cNvSpPr/>
              <p:nvPr/>
            </p:nvSpPr>
            <p:spPr>
              <a:xfrm>
                <a:off x="502920" y="4694777"/>
                <a:ext cx="784555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C_5_AS.4_3#1e3f10915?hastextimagelayout=2&amp;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94777"/>
                <a:ext cx="7845552" cy="1037400"/>
              </a:xfrm>
              <a:prstGeom prst="rect">
                <a:avLst/>
              </a:prstGeom>
              <a:blipFill>
                <a:blip r:embed="rId8"/>
                <a:stretch>
                  <a:fillRect l="-2409" r="-101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8" grpId="0" build="p" animBg="1"/>
      <p:bldP spid="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3d70a8960?vbadefaultcenterpage=1&amp;parentnodeid=8def04bb0&amp;color=0,0,0&amp;vbahtmlprocessed=1&amp;bbb=1"/>
              <p:cNvSpPr/>
              <p:nvPr/>
            </p:nvSpPr>
            <p:spPr>
              <a:xfrm>
                <a:off x="502920" y="1949908"/>
                <a:ext cx="11183112" cy="77108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3d70a8960?vbadefaultcenterpage=1&amp;parentnodeid=8def04b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9908"/>
                <a:ext cx="11183112" cy="771081"/>
              </a:xfrm>
              <a:prstGeom prst="rect">
                <a:avLst/>
              </a:prstGeom>
              <a:blipFill>
                <a:blip r:embed="rId3"/>
                <a:stretch>
                  <a:fillRect l="-1690" b="-87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3d70a8960.bracket?vbadefaultcenterpage=1&amp;parentnodeid=8def04bb0&amp;color=0,0,0&amp;vbapositionanswer=2&amp;vbahtmlprocessed=1"/>
          <p:cNvSpPr/>
          <p:nvPr/>
        </p:nvSpPr>
        <p:spPr>
          <a:xfrm>
            <a:off x="10334816" y="2261693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3d70a8960.choices?vbadefaultcenterpage=1&amp;parentnodeid=8def04bb0&amp;color=0,0,0&amp;vbahtmlprocessed=1&amp;bbb=1"/>
              <p:cNvSpPr/>
              <p:nvPr/>
            </p:nvSpPr>
            <p:spPr>
              <a:xfrm>
                <a:off x="502920" y="2728037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940806" algn="l"/>
                    <a:tab pos="8657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.6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3d70a8960.choices?vbadefaultcenterpage=1&amp;parentnodeid=8def04b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28037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3d70a8960?vbadefaultcenterpage=1&amp;parentnodeid=8def04bb0&amp;color=0,0,0&amp;vbahtmlprocessed=1&amp;bbb=1&amp;hasbroken=1"/>
              <p:cNvSpPr/>
              <p:nvPr/>
            </p:nvSpPr>
            <p:spPr>
              <a:xfrm>
                <a:off x="502920" y="3211907"/>
                <a:ext cx="11183112" cy="166960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+4×4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+0×4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3d70a8960?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11907"/>
                <a:ext cx="11183112" cy="1669606"/>
              </a:xfrm>
              <a:prstGeom prst="rect">
                <a:avLst/>
              </a:prstGeom>
              <a:blipFill>
                <a:blip r:embed="rId5"/>
                <a:stretch>
                  <a:fillRect l="-1690" b="-40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f016e684f?vbadefaultcenterpage=1&amp;parentnodeid=8def04bb0&amp;color=0,0,0&amp;vbahtmlprocessed=1&amp;bbb=1&amp;hasbroken=1"/>
              <p:cNvSpPr/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（改编）若平面向量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两两的夹角相等，且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f016e684f?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f016e684f.bracket?vbadefaultcenterpage=1&amp;parentnodeid=8def04bb0&amp;color=0,0,0&amp;vbapositionanswer=3&amp;vbahtmlprocessed=1"/>
          <p:cNvSpPr/>
          <p:nvPr/>
        </p:nvSpPr>
        <p:spPr>
          <a:xfrm>
            <a:off x="2527872" y="13033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f016e684f.choices?vbadefaultcenterpage=1&amp;parentnodeid=8def04bb0&amp;color=0,0,0&amp;vbahtmlprocessed=1&amp;bbb=1"/>
              <p:cNvSpPr/>
              <p:nvPr/>
            </p:nvSpPr>
            <p:spPr>
              <a:xfrm>
                <a:off x="502920" y="1796637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600"/>
                  </a:lnSpc>
                  <a:tabLst>
                    <a:tab pos="2662428" algn="l"/>
                    <a:tab pos="5134356" algn="l"/>
                    <a:tab pos="84444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或9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f016e684f.choices?vbadefaultcenterpage=1&amp;parentnodeid=8def04b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6637"/>
                <a:ext cx="11183112" cy="516128"/>
              </a:xfrm>
              <a:prstGeom prst="rect">
                <a:avLst/>
              </a:prstGeom>
              <a:blipFill>
                <a:blip r:embed="rId4"/>
                <a:stretch>
                  <a:fillRect l="-1690" b="-35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f016e684f?vbadefaultcenterpage=1&amp;parentnodeid=8def04bb0&amp;color=0,0,0&amp;vbahtmlprocessed=1&amp;bbb=1&amp;hasbroken=1"/>
              <p:cNvSpPr/>
              <p:nvPr/>
            </p:nvSpPr>
            <p:spPr>
              <a:xfrm>
                <a:off x="502920" y="2316575"/>
                <a:ext cx="11183112" cy="401815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若平面向量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两两的夹角相等，则夹角为0或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两两的夹角为0时，因为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两两的夹角为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=2×3×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=2×4×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=3×4×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4+9+16−6−8−12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f016e684f?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16575"/>
                <a:ext cx="11183112" cy="4018153"/>
              </a:xfrm>
              <a:prstGeom prst="rect">
                <a:avLst/>
              </a:prstGeom>
              <a:blipFill>
                <a:blip r:embed="rId5"/>
                <a:stretch>
                  <a:fillRect l="-1690" b="-45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da10ad117?vbadefaultcenterpage=1&amp;parentnodeid=8def04bb0&amp;color=0,0,0&amp;vbahtmlprocessed=1&amp;bbb=1"/>
              <p:cNvSpPr/>
              <p:nvPr/>
            </p:nvSpPr>
            <p:spPr>
              <a:xfrm>
                <a:off x="502920" y="1880726"/>
                <a:ext cx="11183112" cy="6217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，记向量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da10ad117?vbadefaultcenterpage=1&amp;parentnodeid=8def04b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0726"/>
                <a:ext cx="11183112" cy="621729"/>
              </a:xfrm>
              <a:prstGeom prst="rect">
                <a:avLst/>
              </a:prstGeom>
              <a:blipFill>
                <a:blip r:embed="rId3"/>
                <a:stretch>
                  <a:fillRect l="-1690" r="-109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da10ad117.bracket?vbadefaultcenterpage=1&amp;parentnodeid=8def04bb0&amp;color=0,0,0&amp;vbapositionanswer=4&amp;vbahtmlprocessed=1"/>
          <p:cNvSpPr/>
          <p:nvPr/>
        </p:nvSpPr>
        <p:spPr>
          <a:xfrm>
            <a:off x="10577640" y="2070780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da10ad117.choices?vbadefaultcenterpage=1&amp;parentnodeid=8def04bb0&amp;color=0,0,0&amp;vbahtmlprocessed=1&amp;bbb=1"/>
              <p:cNvSpPr/>
              <p:nvPr/>
            </p:nvSpPr>
            <p:spPr>
              <a:xfrm>
                <a:off x="502920" y="2515026"/>
                <a:ext cx="11183112" cy="6217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802128" algn="l"/>
                    <a:tab pos="5845556" algn="l"/>
                    <a:tab pos="84698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da10ad117.choices?vbadefaultcenterpage=1&amp;parentnodeid=8def04b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5026"/>
                <a:ext cx="11183112" cy="621729"/>
              </a:xfrm>
              <a:prstGeom prst="rect">
                <a:avLst/>
              </a:prstGeom>
              <a:blipFill>
                <a:blip r:embed="rId4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da10ad117?vbadefaultcenterpage=1&amp;parentnodeid=8def04bb0&amp;color=0,0,0&amp;vbahtmlprocessed=1&amp;bbb=1&amp;hasbroken=1"/>
              <p:cNvSpPr/>
              <p:nvPr/>
            </p:nvSpPr>
            <p:spPr>
              <a:xfrm>
                <a:off x="502920" y="3146280"/>
                <a:ext cx="11183112" cy="21202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da10ad117?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6280"/>
                <a:ext cx="11183112" cy="2120265"/>
              </a:xfrm>
              <a:prstGeom prst="rect">
                <a:avLst/>
              </a:prstGeom>
              <a:blipFill>
                <a:blip r:embed="rId5"/>
                <a:stretch>
                  <a:fillRect l="-1690" b="-459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17_1#c14e60f58?hastextimagelayout=1&amp;vbadefaultcenterpage=1&amp;parentnodeid=8def04bb0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8414" y="1804144"/>
            <a:ext cx="2404872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7_2#c14e60f58?hastextimagelayout=3&amp;segpoint=1&amp;vbadefaultcenterpage=1&amp;parentnodeid=8def04bb0&amp;color=0,0,0&amp;vbahtmlprocessed=1&amp;bbb=1&amp;hasbroken=1"/>
              <p:cNvSpPr/>
              <p:nvPr/>
            </p:nvSpPr>
            <p:spPr>
              <a:xfrm>
                <a:off x="502920" y="1758424"/>
                <a:ext cx="8695944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（改编）如图，这是一个正六边形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，则下列说法错误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7_2#c14e60f58?hastextimagelayout=3&amp;segpoint=1&amp;vbadefaultcenterpage=1&amp;parentnodeid=8def04bb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58424"/>
                <a:ext cx="8695944" cy="1033399"/>
              </a:xfrm>
              <a:prstGeom prst="rect">
                <a:avLst/>
              </a:prstGeom>
              <a:blipFill>
                <a:blip r:embed="rId4"/>
                <a:stretch>
                  <a:fillRect l="-2174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8_1#c14e60f58.bracket?vbadefaultcenterpage=1&amp;parentnodeid=8def04bb0&amp;color=0,0,0&amp;vbapositionanswer=5&amp;vbahtmlprocessed=1"/>
          <p:cNvSpPr/>
          <p:nvPr/>
        </p:nvSpPr>
        <p:spPr>
          <a:xfrm>
            <a:off x="1379220" y="230579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9_1#c14e60f58.choices?hastextimagelayout=3&amp;vbadefaultcenterpage=1&amp;parentnodeid=8def04bb0&amp;color=0,0,0&amp;vbahtmlprocessed=1&amp;bbb=1"/>
              <p:cNvSpPr/>
              <p:nvPr/>
            </p:nvSpPr>
            <p:spPr>
              <a:xfrm>
                <a:off x="502920" y="2799062"/>
                <a:ext cx="8695944" cy="23957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上的投影向量为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9_1#c14e60f58.choices?hastextimagelayout=3&amp;vbadefaultcenterpage=1&amp;parentnodeid=8def04bb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99062"/>
                <a:ext cx="8695944" cy="2395792"/>
              </a:xfrm>
              <a:prstGeom prst="rect">
                <a:avLst/>
              </a:prstGeom>
              <a:blipFill>
                <a:blip r:embed="rId5"/>
                <a:stretch>
                  <a:fillRect l="-2174" b="-78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540</Words>
  <Application>Microsoft Office PowerPoint</Application>
  <PresentationFormat>宽屏</PresentationFormat>
  <Paragraphs>223</Paragraphs>
  <Slides>33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2024-01-23T11:17:58Z</dcterms:created>
  <dcterms:modified xsi:type="dcterms:W3CDTF">2024-02-02T03:48:47Z</dcterms:modified>
  <cp:category/>
  <cp:contentStatus/>
</cp:coreProperties>
</file>