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1" r:id="rId17"/>
    <p:sldId id="282" r:id="rId18"/>
    <p:sldId id="283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287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395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63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99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33696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基础课30 复数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37ADAAC3-E35D-43F0-B1CD-6206392F4EBD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3a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8986B229-6DEB-4C59-B23F-73D12D8FDFFB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33696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基础课30 复数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7B37BE4F-4EE8-4F44-9988-41A5A3EBE9CD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5.e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6.e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1.xml"/><Relationship Id="rId5" Type="http://schemas.openxmlformats.org/officeDocument/2006/relationships/slide" Target="slide1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9c26ac063?vbadefaultcenterpage=1&amp;parentnodeid=87daaeb25&amp;color=0,0,0&amp;vbahtmlprocessed=1&amp;bbb=1"/>
              <p:cNvSpPr/>
              <p:nvPr/>
            </p:nvSpPr>
            <p:spPr>
              <a:xfrm>
                <a:off x="502920" y="2292872"/>
                <a:ext cx="11183112" cy="6434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（改编）若复数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9c26ac063?vbadefaultcenterpage=1&amp;parentnodeid=87daaeb2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92872"/>
                <a:ext cx="11183112" cy="643446"/>
              </a:xfrm>
              <a:prstGeom prst="rect">
                <a:avLst/>
              </a:prstGeom>
              <a:blipFill>
                <a:blip r:embed="rId3"/>
                <a:stretch>
                  <a:fillRect l="-1690" b="-150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9c26ac063.bracket?vbadefaultcenterpage=1&amp;parentnodeid=87daaeb25&amp;color=0,0,0&amp;vbapositionanswer=6&amp;vbahtmlprocessed=1"/>
          <p:cNvSpPr/>
          <p:nvPr/>
        </p:nvSpPr>
        <p:spPr>
          <a:xfrm>
            <a:off x="7501128" y="2492071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9c26ac063.choices?vbadefaultcenterpage=1&amp;parentnodeid=87daaeb25&amp;color=0,0,0&amp;vbahtmlprocessed=1&amp;bbb=1"/>
              <p:cNvSpPr/>
              <p:nvPr/>
            </p:nvSpPr>
            <p:spPr>
              <a:xfrm>
                <a:off x="502920" y="2948001"/>
                <a:ext cx="11183112" cy="5184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700"/>
                  </a:lnSpc>
                  <a:tabLst>
                    <a:tab pos="2770378" algn="l"/>
                    <a:tab pos="5502656" algn="l"/>
                    <a:tab pos="84381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2±2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2+2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1±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9c26ac063.choices?vbadefaultcenterpage=1&amp;parentnodeid=87daaeb2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48001"/>
                <a:ext cx="11183112" cy="518478"/>
              </a:xfrm>
              <a:prstGeom prst="rect">
                <a:avLst/>
              </a:prstGeom>
              <a:blipFill>
                <a:blip r:embed="rId4"/>
                <a:stretch>
                  <a:fillRect l="-1690" b="-352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4_1#9c26ac063?vbadefaultcenterpage=1&amp;parentnodeid=87daaeb25&amp;color=0,0,0&amp;vbahtmlprocessed=1&amp;bbb=1&amp;hasbroken=1"/>
              <p:cNvSpPr/>
              <p:nvPr/>
            </p:nvSpPr>
            <p:spPr>
              <a:xfrm>
                <a:off x="502920" y="3478734"/>
                <a:ext cx="11183112" cy="121177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=±2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=2±2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4_1#9c26ac063?vbadefaultcenterpage=1&amp;parentnodeid=87daaeb2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78734"/>
                <a:ext cx="11183112" cy="1211771"/>
              </a:xfrm>
              <a:prstGeom prst="rect">
                <a:avLst/>
              </a:prstGeom>
              <a:blipFill>
                <a:blip r:embed="rId5"/>
                <a:stretch>
                  <a:fillRect l="-1690" b="-808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884c4a3a1?vbadefaultcenterpage=1&amp;parentnodeid=87daaeb25&amp;color=0,0,0&amp;vbahtmlprocessed=1&amp;bbb=1&amp;hasbroken=1"/>
              <p:cNvSpPr/>
              <p:nvPr/>
            </p:nvSpPr>
            <p:spPr>
              <a:xfrm>
                <a:off x="502920" y="878759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（改编）在复平面内，已知复数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为虚数单位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），记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对应的点为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对应的点为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𝑍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𝑍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之间距离的最小值为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884c4a3a1?vbadefaultcenterpage=1&amp;parentnodeid=87daaeb2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78759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l="-1690" b="-118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884c4a3a1.bracket?vbadefaultcenterpage=1&amp;parentnodeid=87daaeb25&amp;color=0,0,0&amp;vbapositionanswer=7&amp;vbahtmlprocessed=1"/>
          <p:cNvSpPr/>
          <p:nvPr/>
        </p:nvSpPr>
        <p:spPr>
          <a:xfrm>
            <a:off x="769620" y="1984929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884c4a3a1.choices?vbadefaultcenterpage=1&amp;parentnodeid=87daaeb25&amp;color=0,0,0&amp;vbahtmlprocessed=1&amp;bbb=1"/>
              <p:cNvSpPr/>
              <p:nvPr/>
            </p:nvSpPr>
            <p:spPr>
              <a:xfrm>
                <a:off x="502920" y="2466766"/>
                <a:ext cx="11183112" cy="62198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2748153" algn="l"/>
                    <a:tab pos="5559806" algn="l"/>
                    <a:tab pos="83968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884c4a3a1.choices?vbadefaultcenterpage=1&amp;parentnodeid=87daaeb2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66766"/>
                <a:ext cx="11183112" cy="621983"/>
              </a:xfrm>
              <a:prstGeom prst="rect">
                <a:avLst/>
              </a:prstGeom>
              <a:blipFill>
                <a:blip r:embed="rId4"/>
                <a:stretch>
                  <a:fillRect l="-1690" b="-16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1#884c4a3a1?vbadefaultcenterpage=1&amp;parentnodeid=87daaeb25&amp;color=0,0,0&amp;vbahtmlprocessed=1&amp;bbb=1&amp;hasbroken=1"/>
              <p:cNvSpPr/>
              <p:nvPr/>
            </p:nvSpPr>
            <p:spPr>
              <a:xfrm>
                <a:off x="502920" y="3097194"/>
                <a:ext cx="11183112" cy="28281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𝑦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，化简整理可得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复数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的对应点的轨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迹方程为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对应的点为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𝑍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之间距离的最小值为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2+1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8_1#884c4a3a1?vbadefaultcenterpage=1&amp;parentnodeid=87daaeb2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97194"/>
                <a:ext cx="11183112" cy="2828100"/>
              </a:xfrm>
              <a:prstGeom prst="rect">
                <a:avLst/>
              </a:prstGeom>
              <a:blipFill>
                <a:blip r:embed="rId5"/>
                <a:stretch>
                  <a:fillRect l="-1690" r="-1472" b="-646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11c3b4dfc?segpoint=1&amp;vbadefaultcenterpage=1&amp;parentnodeid=87daaeb25&amp;color=0,0,0&amp;vbahtmlprocessed=1&amp;bbb=1&amp;hasbroken=1"/>
              <p:cNvSpPr/>
              <p:nvPr/>
            </p:nvSpPr>
            <p:spPr>
              <a:xfrm>
                <a:off x="502920" y="756000"/>
                <a:ext cx="11183112" cy="50084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给出下面四个类比结论：</a:t>
                </a:r>
                <a:endParaRPr lang="en-US" altLang="zh-CN" sz="24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；类比复数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；类比向量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③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；类比复数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④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；类比向量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其中类比结论正确的个数是(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11c3b4dfc?segpoint=1&amp;vbadefaultcenterpage=1&amp;parentnodeid=87daaeb2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008499"/>
              </a:xfrm>
              <a:prstGeom prst="rect">
                <a:avLst/>
              </a:prstGeom>
              <a:blipFill>
                <a:blip r:embed="rId3"/>
                <a:stretch>
                  <a:fillRect l="-1690" b="-36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11c3b4dfc.bracket?vbadefaultcenterpage=1&amp;parentnodeid=87daaeb25&amp;color=0,0,0&amp;vbapositionanswer=8&amp;vbahtmlprocessed=1"/>
          <p:cNvSpPr/>
          <p:nvPr/>
        </p:nvSpPr>
        <p:spPr>
          <a:xfrm>
            <a:off x="4427220" y="5314093"/>
            <a:ext cx="441325" cy="440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8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31_1#11c3b4dfc.choices?vbadefaultcenterpage=1&amp;parentnodeid=87daaeb25&amp;color=0,0,0&amp;vbahtmlprocessed=1&amp;bbb=1"/>
          <p:cNvSpPr/>
          <p:nvPr/>
        </p:nvSpPr>
        <p:spPr>
          <a:xfrm>
            <a:off x="502920" y="5790851"/>
            <a:ext cx="11183112" cy="436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38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.0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B.1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C.2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.3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2_1#11c3b4dfc?vbadefaultcenterpage=1&amp;parentnodeid=87daaeb25&amp;color=0,0,0&amp;vbahtmlprocessed=1&amp;bbb=1&amp;hasbroken=1"/>
              <p:cNvSpPr/>
              <p:nvPr/>
            </p:nvSpPr>
            <p:spPr>
              <a:xfrm>
                <a:off x="502920" y="2501311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对于①，若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，故①正确；对于②，若向量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互相垂直，则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，故②错误；对于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③，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，故③错误；对于④，若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，故④正确.综上，类比结论正确的个数是2.故选C.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2_1#11c3b4dfc?vbadefaultcenterpage=1&amp;parentnodeid=87daaeb2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01311"/>
                <a:ext cx="11183112" cy="2155000"/>
              </a:xfrm>
              <a:prstGeom prst="rect">
                <a:avLst/>
              </a:prstGeom>
              <a:blipFill>
                <a:blip r:embed="rId3"/>
                <a:stretch>
                  <a:fillRect l="-1690" r="-2672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3df0d456d?vbadefaultcenterpage=1&amp;parentnodeid=2bafc88df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sp>
        <p:nvSpPr>
          <p:cNvPr id="3" name="QC_5_BD.33_1#1bd83c8f6?vbadefaultcenterpage=1&amp;parentnodeid=3df0d456d&amp;color=0,0,0&amp;vbahtmlprocessed=1&amp;bbb=1"/>
          <p:cNvSpPr/>
          <p:nvPr/>
        </p:nvSpPr>
        <p:spPr>
          <a:xfrm>
            <a:off x="502920" y="1521048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9.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（多选题）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下列说法正确的是(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4" name="QC_5_AN.34_1#1bd83c8f6.bracket?vbadefaultcenterpage=1&amp;parentnodeid=3df0d456d&amp;color=0,0,0&amp;vbapositionanswer=9&amp;vbahtmlprocessed=1&amp;bbb=1"/>
          <p:cNvSpPr/>
          <p:nvPr/>
        </p:nvSpPr>
        <p:spPr>
          <a:xfrm>
            <a:off x="5011420" y="1509618"/>
            <a:ext cx="6619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1bd83c8f6.choices?vbadefaultcenterpage=1&amp;parentnodeid=3df0d456d&amp;color=0,0,0&amp;vbahtmlprocessed=1&amp;bbb=1"/>
              <p:cNvSpPr/>
              <p:nvPr/>
            </p:nvSpPr>
            <p:spPr>
              <a:xfrm>
                <a:off x="502920" y="2004918"/>
                <a:ext cx="11183112" cy="21544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.若复数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.若复数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的平方是纯虚数，则复数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的实部和虚部相等</a:t>
                </a:r>
                <a:endParaRPr lang="en-US" altLang="zh-CN" sz="2400" dirty="0"/>
              </a:p>
              <a:p>
                <a:pPr marL="0"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”是“复数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是虚数”的必要不充分条件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1bd83c8f6.choices?vbadefaultcenterpage=1&amp;parentnodeid=3df0d456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4918"/>
                <a:ext cx="11183112" cy="2154428"/>
              </a:xfrm>
              <a:prstGeom prst="rect">
                <a:avLst/>
              </a:prstGeom>
              <a:blipFill>
                <a:blip r:embed="rId4"/>
                <a:stretch>
                  <a:fillRect l="-1690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1bd83c8f6?vbadefaultcenterpage=1&amp;parentnodeid=3df0d456d&amp;color=0,0,0&amp;vbahtmlprocessed=1&amp;bbb=1&amp;hasbroken=1"/>
              <p:cNvSpPr/>
              <p:nvPr/>
            </p:nvSpPr>
            <p:spPr>
              <a:xfrm>
                <a:off x="502920" y="840055"/>
                <a:ext cx="11183112" cy="5507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不一定为0，故B错误；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为纯虚数，其实部和虚部不相等，故C错误；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若复数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是虚数，则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≠±1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”是“复数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是虚数”的必要不充分条件，故D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正确.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1bd83c8f6?vbadefaultcenterpage=1&amp;parentnodeid=3df0d456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40055"/>
                <a:ext cx="11183112" cy="5507800"/>
              </a:xfrm>
              <a:prstGeom prst="rect">
                <a:avLst/>
              </a:prstGeom>
              <a:blipFill>
                <a:blip r:embed="rId3"/>
                <a:stretch>
                  <a:fillRect l="-1690" r="-1636" b="-332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QC_5_AN.38_1#f92d36890.bracket?vbadefaultcenterpage=1&amp;parentnodeid=3df0d456d&amp;color=0,0,0&amp;vbapositionanswer=10&amp;vbahtmlprocessed=1&amp;bbb=1"/>
          <p:cNvSpPr/>
          <p:nvPr/>
        </p:nvSpPr>
        <p:spPr>
          <a:xfrm>
            <a:off x="9421014" y="2122105"/>
            <a:ext cx="6619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 smtClean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BCD</a:t>
            </a:r>
            <a:endParaRPr lang="en-US" altLang="zh-CN" sz="24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700088" y="2108200"/>
          <a:ext cx="10814050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文档" r:id="rId4" imgW="9928089" imgH="2240512" progId="Word.Document.12">
                  <p:embed/>
                </p:oleObj>
              </mc:Choice>
              <mc:Fallback>
                <p:oleObj name="文档" r:id="rId4" imgW="9928089" imgH="2240512" progId="Word.Document.12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2108200"/>
                        <a:ext cx="10814050" cy="232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8487019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700088" y="1333500"/>
          <a:ext cx="1081405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文档" r:id="rId4" imgW="9928089" imgH="4617053" progId="Word.Document.12">
                  <p:embed/>
                </p:oleObj>
              </mc:Choice>
              <mc:Fallback>
                <p:oleObj name="文档" r:id="rId4" imgW="9928089" imgH="4617053" progId="Word.Document.12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1333500"/>
                        <a:ext cx="10814050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0613128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671513" y="1198319"/>
          <a:ext cx="1081405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文档" r:id="rId4" imgW="9928089" imgH="4617053" progId="Word.Document.12">
                  <p:embed/>
                </p:oleObj>
              </mc:Choice>
              <mc:Fallback>
                <p:oleObj name="文档" r:id="rId4" imgW="9928089" imgH="4617053" progId="Word.Document.12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1198319"/>
                        <a:ext cx="10814050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7990809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702f8a5a1?vbadefaultcenterpage=1&amp;parentnodeid=3df0d456d&amp;color=0,0,0&amp;vbahtmlprocessed=1&amp;bbb=1&amp;hasbroken=1"/>
              <p:cNvSpPr/>
              <p:nvPr/>
            </p:nvSpPr>
            <p:spPr>
              <a:xfrm>
                <a:off x="502920" y="2258677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⊆{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为虚数单位），则满足条件的集合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的个数为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702f8a5a1?vbadefaultcenterpage=1&amp;parentnodeid=3df0d456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58677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382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2_1#702f8a5a1.blank?vbadefaultcenterpage=1&amp;parentnodeid=3df0d456d&amp;color=0,0,0&amp;vbapositionanswer=11&amp;vbahtmlprocessed=1"/>
          <p:cNvSpPr/>
          <p:nvPr/>
        </p:nvSpPr>
        <p:spPr>
          <a:xfrm>
            <a:off x="1772920" y="2767948"/>
            <a:ext cx="3730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8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702f8a5a1?vbadefaultcenterpage=1&amp;parentnodeid=3df0d456d&amp;color=0,0,0&amp;vbahtmlprocessed=1&amp;bbb=1&amp;hasbroken=1"/>
              <p:cNvSpPr/>
              <p:nvPr/>
            </p:nvSpPr>
            <p:spPr>
              <a:xfrm>
                <a:off x="502920" y="3299315"/>
                <a:ext cx="11183112" cy="15956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的周期为4，当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.所以集合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,0,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的子集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702f8a5a1?vbadefaultcenterpage=1&amp;parentnodeid=3df0d456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99315"/>
                <a:ext cx="11183112" cy="1595628"/>
              </a:xfrm>
              <a:prstGeom prst="rect">
                <a:avLst/>
              </a:prstGeom>
              <a:blipFill>
                <a:blip r:embed="rId4"/>
                <a:stretch>
                  <a:fillRect l="-1690" r="-1472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5f43f9692?vbadefaultcenterpage=1&amp;parentnodeid=3df0d456d&amp;color=0,0,0&amp;vbahtmlprocessed=1&amp;bbb=1&amp;hasbroken=1"/>
              <p:cNvSpPr/>
              <p:nvPr/>
            </p:nvSpPr>
            <p:spPr>
              <a:xfrm>
                <a:off x="502920" y="1611739"/>
                <a:ext cx="11183112" cy="18792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（双空题）欧拉公式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𝜃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把自然对数的底数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e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、虚数单位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、三角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联系在一起，充分体现了数学的和谐美，被称为“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数学中的天桥”.</a:t>
                </a:r>
              </a:p>
              <a:p>
                <a:pPr latinLnBrk="1">
                  <a:lnSpc>
                    <a:spcPts val="7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若复数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iπ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的虚部是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</a:t>
                </a:r>
                <a:r>
                  <a:rPr lang="en-US" altLang="zh-CN" sz="3900" b="0" i="0" u="sng" kern="0" spc="-9990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5f43f9692?vbadefaultcenterpage=1&amp;parentnodeid=3df0d456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11739"/>
                <a:ext cx="11183112" cy="1879219"/>
              </a:xfrm>
              <a:prstGeom prst="rect">
                <a:avLst/>
              </a:prstGeom>
              <a:blipFill>
                <a:blip r:embed="rId3"/>
                <a:stretch>
                  <a:fillRect l="-1690" r="-1036" b="-873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5_1#5f43f9692.blank?vbadefaultcenterpage=1&amp;parentnodeid=3df0d456d&amp;color=0,0,0&amp;vbapositionanswer=12&amp;vbahtmlprocessed=1&amp;bbb=1&amp;rh=40.67"/>
              <p:cNvSpPr/>
              <p:nvPr/>
            </p:nvSpPr>
            <p:spPr>
              <a:xfrm>
                <a:off x="6145911" y="2894185"/>
                <a:ext cx="561975" cy="51009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5_1#5f43f9692.blank?vbadefaultcenterpage=1&amp;parentnodeid=3df0d456d&amp;color=0,0,0&amp;vbapositionanswer=12&amp;vbahtmlprocessed=1&amp;bbb=1&amp;rh=40.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911" y="2894185"/>
                <a:ext cx="561975" cy="510096"/>
              </a:xfrm>
              <a:prstGeom prst="rect">
                <a:avLst/>
              </a:prstGeom>
              <a:blipFill>
                <a:blip r:embed="rId4"/>
                <a:stretch>
                  <a:fillRect b="-12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6_1#5f43f9692.blank?vbadefaultcenterpage=1&amp;parentnodeid=3df0d456d&amp;color=0,0,0&amp;vbapositionanswer=13&amp;vbahtmlprocessed=1&amp;bbb=1&amp;rh=48.6"/>
              <p:cNvSpPr/>
              <p:nvPr/>
            </p:nvSpPr>
            <p:spPr>
              <a:xfrm>
                <a:off x="7717727" y="2827891"/>
                <a:ext cx="430276" cy="5742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6_1#5f43f9692.blank?vbadefaultcenterpage=1&amp;parentnodeid=3df0d456d&amp;color=0,0,0&amp;vbapositionanswer=13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727" y="2827891"/>
                <a:ext cx="430276" cy="5742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7_1#5f43f9692?vbadefaultcenterpage=1&amp;parentnodeid=3df0d456d&amp;color=0,0,0&amp;vbahtmlprocessed=1&amp;bbb=1"/>
              <p:cNvSpPr/>
              <p:nvPr/>
            </p:nvSpPr>
            <p:spPr>
              <a:xfrm>
                <a:off x="502920" y="3498832"/>
                <a:ext cx="11183112" cy="1968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5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由欧拉公式知，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iπ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iπ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i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−1+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i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i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的虚部为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7_1#5f43f9692?vbadefaultcenterpage=1&amp;parentnodeid=3df0d456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98832"/>
                <a:ext cx="11183112" cy="1968500"/>
              </a:xfrm>
              <a:prstGeom prst="rect">
                <a:avLst/>
              </a:prstGeom>
              <a:blipFill>
                <a:blip r:embed="rId6"/>
                <a:stretch>
                  <a:fillRect l="-1690" b="-92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fad086e6f?vbadefaultcenterpage=1&amp;parentnodeid=2bafc88df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8_1#9a0f8b2cb?vbadefaultcenterpage=1&amp;parentnodeid=fad086e6f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是虚数单位，已知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的一个根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8_1#9a0f8b2cb?vbadefaultcenterpage=1&amp;parentnodeid=fad086e6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49_1#9a0f8b2cb.blank?vbadefaultcenterpage=1&amp;parentnodeid=fad086e6f&amp;color=0,0,0&amp;vbapositionanswer=14&amp;vbahtmlprocessed=1&amp;bbb=1"/>
          <p:cNvSpPr/>
          <p:nvPr/>
        </p:nvSpPr>
        <p:spPr>
          <a:xfrm>
            <a:off x="2867787" y="2030318"/>
            <a:ext cx="5254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12</a:t>
            </a:r>
            <a:endParaRPr lang="en-US" altLang="zh-CN" sz="2400" dirty="0"/>
          </a:p>
        </p:txBody>
      </p:sp>
      <p:sp>
        <p:nvSpPr>
          <p:cNvPr id="5" name="QB_5_AN.50_1#9a0f8b2cb.blank?vbadefaultcenterpage=1&amp;parentnodeid=fad086e6f&amp;color=0,0,0&amp;vbapositionanswer=15&amp;vbahtmlprocessed=1&amp;bbb=1"/>
          <p:cNvSpPr/>
          <p:nvPr/>
        </p:nvSpPr>
        <p:spPr>
          <a:xfrm>
            <a:off x="4266565" y="2030318"/>
            <a:ext cx="5254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26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AS.51_1#9a0f8b2cb?vbadefaultcenterpage=1&amp;parentnodeid=fad086e6f&amp;color=0,0,0&amp;vbahtmlprocessed=1&amp;bbb=1&amp;hasbroken=1"/>
              <p:cNvSpPr/>
              <p:nvPr/>
            </p:nvSpPr>
            <p:spPr>
              <a:xfrm>
                <a:off x="502920" y="2561177"/>
                <a:ext cx="11183112" cy="244164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把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代入方程得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i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−4+9−12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，整理得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−24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+10−3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vl="0" latinLnBrk="1">
                  <a:lnSpc>
                    <a:spcPts val="71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𝑝</m:t>
                            </m:r>
                            <m:r>
                              <a:rPr lang="en-US" altLang="zh-CN" sz="24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−24=0</m:t>
                            </m:r>
                            <m:r>
                              <m:rPr>
                                <m:nor/>
                              </m:rPr>
                              <a:rPr lang="en-US" altLang="zh-CN" sz="100" kern="0" spc="-99900" dirty="0">
                                <a:solidFill>
                                  <a:srgbClr val="FFFFFF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，</m:t>
                            </m:r>
                          </m:e>
                          <m:e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&amp;10−3</m:t>
                            </m:r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𝑝</m:t>
                            </m:r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𝑞</m:t>
                            </m:r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</m:t>
                            </m:r>
                            <m:r>
                              <m:rPr>
                                <m:nor/>
                              </m:r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，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𝑝</m:t>
                            </m:r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=12,</m:t>
                            </m:r>
                          </m:e>
                          <m:e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𝑞</m:t>
                            </m:r>
                            <m:r>
                              <a:rPr lang="en-US" altLang="zh-CN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=26.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i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</a:p>
              <a:p>
                <a:pPr latinLnBrk="1">
                  <a:lnSpc>
                    <a:spcPts val="42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6" name="QB_5_AS.51_1#9a0f8b2cb?vbadefaultcenterpage=1&amp;parentnodeid=fad086e6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1177"/>
                <a:ext cx="11183112" cy="2441645"/>
              </a:xfrm>
              <a:prstGeom prst="rect">
                <a:avLst/>
              </a:prstGeom>
              <a:blipFill>
                <a:blip r:embed="rId5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6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_5_BD#6e865266d?vbadefaultcenterpage=1&amp;parentnodeid=fad086e6f&amp;color=0,0,0&amp;vbahtmlprocessed=1&amp;bbb=1"/>
              <p:cNvSpPr/>
              <p:nvPr/>
            </p:nvSpPr>
            <p:spPr>
              <a:xfrm>
                <a:off x="502920" y="1803861"/>
                <a:ext cx="11183112" cy="91623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marR="0" lvl="0" indent="0" algn="l" defTabSz="914400" rtl="0" eaLnBrk="1" fontAlgn="auto" latinLnBrk="1" hangingPunct="1">
                  <a:lnSpc>
                    <a:spcPts val="61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若复数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den>
                    </m:f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为实数，则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  <m:r>
                          <a: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</m:d>
                  </m:oMath>
                </a14:m>
                <a:r>
                  <a:rPr kumimoji="0" lang="en-US" altLang="zh-CN" sz="100" b="0" i="0" u="none" strike="noStrike" kern="0" cap="none" spc="-9990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2" name="P_5_BD#6e865266d?vbadefaultcenterpage=1&amp;parentnodeid=fad086e6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03861"/>
                <a:ext cx="11183112" cy="916239"/>
              </a:xfrm>
              <a:prstGeom prst="rect">
                <a:avLst/>
              </a:prstGeom>
              <a:blipFill>
                <a:blip r:embed="rId3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3_1#6e865266d.blank?vbadefaultcenterpage=1&amp;parentnodeid=fad086e6f&amp;color=0,0,0&amp;vbapositionanswer=16&amp;vbahtmlprocessed=1&amp;bbb=1"/>
              <p:cNvSpPr/>
              <p:nvPr/>
            </p:nvSpPr>
            <p:spPr>
              <a:xfrm>
                <a:off x="7013873" y="1964098"/>
                <a:ext cx="1054799" cy="3915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3_1#6e865266d.blank?vbadefaultcenterpage=1&amp;parentnodeid=fad086e6f&amp;color=0,0,0&amp;vbapositionanswer=16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873" y="1964098"/>
                <a:ext cx="1054799" cy="3915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4_1#51dcf7760?vbadefaultcenterpage=1&amp;parentnodeid=fad086e6f&amp;color=0,0,0&amp;vbahtmlprocessed=1&amp;bbb=1&amp;hasbroken=1"/>
              <p:cNvSpPr/>
              <p:nvPr/>
            </p:nvSpPr>
            <p:spPr>
              <a:xfrm>
                <a:off x="502920" y="2713147"/>
                <a:ext cx="11183112" cy="29037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为实数，所以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，则复数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表示的点在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轴上或在圆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上，又因为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i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为复数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所表示的点与点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4_1#51dcf7760?vbadefaultcenterpage=1&amp;parentnodeid=fad086e6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13147"/>
                <a:ext cx="11183112" cy="2903728"/>
              </a:xfrm>
              <a:prstGeom prst="rect">
                <a:avLst/>
              </a:prstGeom>
              <a:blipFill>
                <a:blip r:embed="rId5"/>
                <a:stretch>
                  <a:fillRect l="-1690" b="-651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a494c1349?vbadefaultcenterpage=1&amp;parentnodeid=2bafc88df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5_1#9f418a637?vbadefaultcenterpage=1&amp;parentnodeid=a494c1349&amp;color=0,0,0&amp;vbahtmlprocessed=1&amp;bbb=1"/>
              <p:cNvSpPr/>
              <p:nvPr/>
            </p:nvSpPr>
            <p:spPr>
              <a:xfrm>
                <a:off x="502920" y="1521048"/>
                <a:ext cx="11183112" cy="72313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设复数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为虚数单位），则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5_1#9f418a637?vbadefaultcenterpage=1&amp;parentnodeid=a494c134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723138"/>
              </a:xfrm>
              <a:prstGeom prst="rect">
                <a:avLst/>
              </a:prstGeom>
              <a:blipFill>
                <a:blip r:embed="rId4"/>
                <a:stretch>
                  <a:fillRect l="-1690" b="-144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6_1#9f418a637.blank?vbadefaultcenterpage=1&amp;parentnodeid=a494c1349&amp;color=0,0,0&amp;vbapositionanswer=17&amp;vbahtmlprocessed=1&amp;bbb=1"/>
              <p:cNvSpPr/>
              <p:nvPr/>
            </p:nvSpPr>
            <p:spPr>
              <a:xfrm>
                <a:off x="10164763" y="1732883"/>
                <a:ext cx="844296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1012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6_1#9f418a637.blank?vbadefaultcenterpage=1&amp;parentnodeid=a494c1349&amp;color=0,0,0&amp;vbapositionanswer=17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763" y="1732883"/>
                <a:ext cx="844296" cy="353441"/>
              </a:xfrm>
              <a:prstGeom prst="rect">
                <a:avLst/>
              </a:prstGeom>
              <a:blipFill>
                <a:blip r:embed="rId5"/>
                <a:stretch>
                  <a:fillRect l="-3597" b="-12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7_1#9f418a637?vbadefaultcenterpage=1&amp;parentnodeid=a494c1349&amp;color=0,0,0&amp;vbahtmlprocessed=1&amp;bbb=1&amp;hasbroken=1"/>
              <p:cNvSpPr/>
              <p:nvPr/>
            </p:nvSpPr>
            <p:spPr>
              <a:xfrm>
                <a:off x="502920" y="2251742"/>
                <a:ext cx="11183112" cy="107232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6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sup>
                    </m:sSub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[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]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1012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i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1012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1012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7_1#9f418a637?vbadefaultcenterpage=1&amp;parentnodeid=a494c134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51742"/>
                <a:ext cx="11183112" cy="1072325"/>
              </a:xfrm>
              <a:prstGeom prst="rect">
                <a:avLst/>
              </a:prstGeom>
              <a:blipFill>
                <a:blip r:embed="rId6"/>
                <a:stretch>
                  <a:fillRect l="-1690" b="-170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8_1#5e7648131?segpoint=1&amp;vbadefaultcenterpage=1&amp;parentnodeid=a494c1349&amp;color=0,0,0&amp;vbahtmlprocessed=1&amp;bbb=1"/>
              <p:cNvSpPr/>
              <p:nvPr/>
            </p:nvSpPr>
            <p:spPr>
              <a:xfrm>
                <a:off x="502920" y="2611832"/>
                <a:ext cx="11183112" cy="6911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9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为虚数，若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8_1#5e7648131?segpoint=1&amp;vbadefaultcenterpage=1&amp;parentnodeid=a494c134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11832"/>
                <a:ext cx="11183112" cy="691134"/>
              </a:xfrm>
              <a:prstGeom prst="rect">
                <a:avLst/>
              </a:prstGeom>
              <a:blipFill>
                <a:blip r:embed="rId3"/>
                <a:stretch>
                  <a:fillRect l="-1690" b="-1491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8_2#5e7648131?segpoint=1&amp;vbadefaultcenterpage=1&amp;parentnodeid=a494c1349&amp;color=0,0,0&amp;vbahtmlprocessed=1&amp;bbb=1"/>
              <p:cNvSpPr/>
              <p:nvPr/>
            </p:nvSpPr>
            <p:spPr>
              <a:xfrm>
                <a:off x="502920" y="3306966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的实部的取值范围；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8_2#5e7648131?segpoint=1&amp;vbadefaultcenterpage=1&amp;parentnodeid=a494c134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06966"/>
                <a:ext cx="11183112" cy="478600"/>
              </a:xfrm>
              <a:prstGeom prst="rect">
                <a:avLst/>
              </a:prstGeom>
              <a:blipFill>
                <a:blip r:embed="rId4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8_3#5e7648131?segpoint=1&amp;vbadefaultcenterpage=1&amp;parentnodeid=a494c1349&amp;color=0,0,0&amp;vbahtmlprocessed=1&amp;bbb=1"/>
              <p:cNvSpPr/>
              <p:nvPr/>
            </p:nvSpPr>
            <p:spPr>
              <a:xfrm>
                <a:off x="502920" y="3790836"/>
                <a:ext cx="11183112" cy="71062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1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8_3#5e7648131?segpoint=1&amp;vbadefaultcenterpage=1&amp;parentnodeid=a494c134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90836"/>
                <a:ext cx="11183112" cy="710629"/>
              </a:xfrm>
              <a:prstGeom prst="rect">
                <a:avLst/>
              </a:prstGeom>
              <a:blipFill>
                <a:blip r:embed="rId5"/>
                <a:stretch>
                  <a:fillRect l="-1690" b="-14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9_1#5e7648131?vbadefaultcenterpage=1&amp;parentnodeid=a494c1349&amp;color=0,0,0&amp;vbahtmlprocessed=1&amp;bbb=1&amp;hasbroken=1"/>
              <p:cNvSpPr/>
              <p:nvPr/>
            </p:nvSpPr>
            <p:spPr>
              <a:xfrm>
                <a:off x="502920" y="2357896"/>
                <a:ext cx="11183112" cy="2425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−1&lt;2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</a:p>
              <a:p>
                <a:pPr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的实部的取值范围为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9_1#5e7648131?vbadefaultcenterpage=1&amp;parentnodeid=a494c134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57896"/>
                <a:ext cx="11183112" cy="2425700"/>
              </a:xfrm>
              <a:prstGeom prst="rect">
                <a:avLst/>
              </a:prstGeom>
              <a:blipFill>
                <a:blip r:embed="rId3"/>
                <a:stretch>
                  <a:fillRect l="-1690" r="-1581" b="-427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9_2#5e7648131?vbadefaultcenterpage=1&amp;parentnodeid=a494c1349&amp;color=0,0,0&amp;vbahtmlprocessed=1&amp;bbb=1&amp;hasbroken=1"/>
              <p:cNvSpPr/>
              <p:nvPr/>
            </p:nvSpPr>
            <p:spPr>
              <a:xfrm>
                <a:off x="502920" y="766935"/>
                <a:ext cx="11183112" cy="537705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[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]⋅[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]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[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]⋅[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]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𝜇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</a:p>
              <a:p>
                <a:pPr latinLnBrk="1">
                  <a:lnSpc>
                    <a:spcPts val="5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，等</a:t>
                </a:r>
              </a:p>
              <a:p>
                <a:pPr latinLnBrk="1">
                  <a:lnSpc>
                    <a:spcPts val="2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号成立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−3≥4−3=1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𝜇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的最小值为1.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9_2#5e7648131?vbadefaultcenterpage=1&amp;parentnodeid=a494c134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66935"/>
                <a:ext cx="11183112" cy="5377053"/>
              </a:xfrm>
              <a:prstGeom prst="rect">
                <a:avLst/>
              </a:prstGeom>
              <a:blipFill>
                <a:blip r:embed="rId3"/>
                <a:stretch>
                  <a:fillRect l="-1690" r="-1036" b="-328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c33696e29.fixed?vbadefaultcenterpage=1&amp;parentnodeid=65fc29a8c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基础课30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复数</a:t>
            </a:r>
            <a:endParaRPr lang="en-US" altLang="zh-CN" sz="4000" dirty="0"/>
          </a:p>
        </p:txBody>
      </p:sp>
      <p:pic>
        <p:nvPicPr>
          <p:cNvPr id="3" name="C_0#c33696e29?linknodeid=87daaeb25&amp;catalogrefid=87daaeb25&amp;parentnodeid=65fc29a8c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c33696e29?linknodeid=87daaeb25&amp;catalogrefid=87daaeb25&amp;parentnodeid=65fc29a8c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c33696e29?linknodeid=3df0d456d&amp;catalogrefid=3df0d456d&amp;parentnodeid=65fc29a8c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c33696e29?linknodeid=3df0d456d&amp;catalogrefid=3df0d456d&amp;parentnodeid=65fc29a8c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c33696e29?linknodeid=fad086e6f&amp;catalogrefid=fad086e6f&amp;parentnodeid=65fc29a8c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c33696e29?linknodeid=fad086e6f&amp;catalogrefid=fad086e6f&amp;parentnodeid=65fc29a8c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c33696e29?linknodeid=a494c1349&amp;catalogrefid=a494c1349&amp;parentnodeid=65fc29a8c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c33696e29?linknodeid=a494c1349&amp;catalogrefid=a494c1349&amp;parentnodeid=65fc29a8c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c33696e29?linknodeid=87daaeb25&amp;catalogrefid=87daaeb25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c33696e29?linknodeid=87daaeb25&amp;catalogrefid=87daaeb25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c33696e29?linknodeid=3df0d456d&amp;catalogrefid=3df0d456d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c33696e29?linknodeid=3df0d456d&amp;catalogrefid=3df0d456d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c33696e29?linknodeid=fad086e6f&amp;catalogrefid=fad086e6f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c33696e29?linknodeid=fad086e6f&amp;catalogrefid=fad086e6f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c33696e29?linknodeid=a494c1349&amp;catalogrefid=a494c1349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c33696e29?linknodeid=a494c1349&amp;catalogrefid=a494c1349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2bafc88df.fixed?segpoint=1&amp;vbadefaultcenterpage=1&amp;parentnodeid=c33696e29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2bafc88df.fixed?vbadefaultcenterpage=1&amp;parentnodeid=c33696e29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87daaeb25?vbadefaultcenterpage=1&amp;parentnodeid=2bafc88df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1328b5e4b?vbadefaultcenterpage=1&amp;parentnodeid=87daaeb25&amp;color=0,0,0&amp;vbahtmlprocessed=1&amp;bbb=1"/>
              <p:cNvSpPr/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若复数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在复平面内对应的点分别为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1328b5e4b?vbadefaultcenterpage=1&amp;parentnodeid=87daaeb2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1328b5e4b.bracket?vbadefaultcenterpage=1&amp;parentnodeid=87daaeb25&amp;color=0,0,0&amp;vbapositionanswer=1&amp;vbahtmlprocessed=1"/>
          <p:cNvSpPr/>
          <p:nvPr/>
        </p:nvSpPr>
        <p:spPr>
          <a:xfrm>
            <a:off x="9806115" y="1509618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_1#1328b5e4b.choices?vbadefaultcenterpage=1&amp;parentnodeid=87daaeb25&amp;color=0,0,0&amp;vbahtmlprocessed=1&amp;bbb=1"/>
              <p:cNvSpPr/>
              <p:nvPr/>
            </p:nvSpPr>
            <p:spPr>
              <a:xfrm>
                <a:off x="502920" y="2060861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40228" algn="l"/>
                    <a:tab pos="5655056" algn="l"/>
                    <a:tab pos="83301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_1#1328b5e4b.choices?vbadefaultcenterpage=1&amp;parentnodeid=87daaeb2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60861"/>
                <a:ext cx="11183112" cy="467805"/>
              </a:xfrm>
              <a:prstGeom prst="rect">
                <a:avLst/>
              </a:prstGeom>
              <a:blipFill>
                <a:blip r:embed="rId5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1328b5e4b?vbadefaultcenterpage=1&amp;parentnodeid=87daaeb25&amp;color=0,0,0&amp;vbahtmlprocessed=1&amp;bbb=1&amp;hasbroken=1"/>
              <p:cNvSpPr/>
              <p:nvPr/>
            </p:nvSpPr>
            <p:spPr>
              <a:xfrm>
                <a:off x="502920" y="2539588"/>
                <a:ext cx="11183112" cy="10368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由复数的几何意义可知，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1328b5e4b?vbadefaultcenterpage=1&amp;parentnodeid=87daaeb2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39588"/>
                <a:ext cx="11183112" cy="1036828"/>
              </a:xfrm>
              <a:prstGeom prst="rect">
                <a:avLst/>
              </a:prstGeom>
              <a:blipFill>
                <a:blip r:embed="rId6"/>
                <a:stretch>
                  <a:fillRect l="-1690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bab1e700b?vbadefaultcenterpage=1&amp;parentnodeid=87daaeb25&amp;color=0,0,0&amp;vbahtmlprocessed=1&amp;bbb=1"/>
              <p:cNvSpPr/>
              <p:nvPr/>
            </p:nvSpPr>
            <p:spPr>
              <a:xfrm>
                <a:off x="502920" y="2531442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已知复数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bab1e700b?vbadefaultcenterpage=1&amp;parentnodeid=87daaeb2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31442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bab1e700b.bracket?vbadefaultcenterpage=1&amp;parentnodeid=87daaeb25&amp;color=0,0,0&amp;vbapositionanswer=2&amp;vbahtmlprocessed=1"/>
          <p:cNvSpPr/>
          <p:nvPr/>
        </p:nvSpPr>
        <p:spPr>
          <a:xfrm>
            <a:off x="6085967" y="252001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bab1e700b.choices?vbadefaultcenterpage=1&amp;parentnodeid=87daaeb25&amp;color=0,0,0&amp;vbahtmlprocessed=1&amp;bbb=1"/>
              <p:cNvSpPr/>
              <p:nvPr/>
            </p:nvSpPr>
            <p:spPr>
              <a:xfrm>
                <a:off x="502920" y="3074302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757678" algn="l"/>
                    <a:tab pos="5705856" algn="l"/>
                    <a:tab pos="84254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1+2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−1+2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bab1e700b.choices?vbadefaultcenterpage=1&amp;parentnodeid=87daaeb2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74302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bab1e700b?vbadefaultcenterpage=1&amp;parentnodeid=87daaeb25&amp;color=0,0,0&amp;vbahtmlprocessed=1&amp;bbb=1&amp;hasbroken=1"/>
              <p:cNvSpPr/>
              <p:nvPr/>
            </p:nvSpPr>
            <p:spPr>
              <a:xfrm>
                <a:off x="502920" y="3553029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=2+4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bab1e700b?vbadefaultcenterpage=1&amp;parentnodeid=87daaeb2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53029"/>
                <a:ext cx="11183112" cy="1037400"/>
              </a:xfrm>
              <a:prstGeom prst="rect">
                <a:avLst/>
              </a:prstGeom>
              <a:blipFill>
                <a:blip r:embed="rId5"/>
                <a:stretch>
                  <a:fillRect l="-1690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14ca6fd34?vbadefaultcenterpage=1&amp;parentnodeid=87daaeb25&amp;color=0,0,0&amp;vbahtmlprocessed=1&amp;bbb=1"/>
              <p:cNvSpPr/>
              <p:nvPr/>
            </p:nvSpPr>
            <p:spPr>
              <a:xfrm>
                <a:off x="502920" y="2306747"/>
                <a:ext cx="11183112" cy="71081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若复数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是虚数单位，则复数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的模为(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14ca6fd34?vbadefaultcenterpage=1&amp;parentnodeid=87daaeb2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06747"/>
                <a:ext cx="11183112" cy="710819"/>
              </a:xfrm>
              <a:prstGeom prst="rect">
                <a:avLst/>
              </a:prstGeom>
              <a:blipFill>
                <a:blip r:embed="rId3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14ca6fd34.bracket?vbadefaultcenterpage=1&amp;parentnodeid=87daaeb25&amp;color=0,0,0&amp;vbapositionanswer=3&amp;vbahtmlprocessed=1"/>
          <p:cNvSpPr/>
          <p:nvPr/>
        </p:nvSpPr>
        <p:spPr>
          <a:xfrm>
            <a:off x="8247634" y="2586718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1_1#14ca6fd34.choices?vbadefaultcenterpage=1&amp;parentnodeid=87daaeb25&amp;color=0,0,0&amp;vbahtmlprocessed=1&amp;bbb=1"/>
              <p:cNvSpPr/>
              <p:nvPr/>
            </p:nvSpPr>
            <p:spPr>
              <a:xfrm>
                <a:off x="502920" y="3018010"/>
                <a:ext cx="11183112" cy="62198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2941828" algn="l"/>
                    <a:tab pos="5756656" algn="l"/>
                    <a:tab pos="86730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.2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1_1#14ca6fd34.choices?vbadefaultcenterpage=1&amp;parentnodeid=87daaeb2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18010"/>
                <a:ext cx="11183112" cy="621983"/>
              </a:xfrm>
              <a:prstGeom prst="rect">
                <a:avLst/>
              </a:prstGeom>
              <a:blipFill>
                <a:blip r:embed="rId4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14ca6fd34?vbadefaultcenterpage=1&amp;parentnodeid=87daaeb25&amp;color=0,0,0&amp;vbahtmlprocessed=1&amp;bbb=1"/>
              <p:cNvSpPr/>
              <p:nvPr/>
            </p:nvSpPr>
            <p:spPr>
              <a:xfrm>
                <a:off x="502920" y="3648438"/>
                <a:ext cx="11183112" cy="11638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i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i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i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𝑧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14ca6fd34?vbadefaultcenterpage=1&amp;parentnodeid=87daaeb2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48438"/>
                <a:ext cx="11183112" cy="1163828"/>
              </a:xfrm>
              <a:prstGeom prst="rect">
                <a:avLst/>
              </a:prstGeom>
              <a:blipFill>
                <a:blip r:embed="rId5"/>
                <a:stretch>
                  <a:fillRect l="-1690" b="-157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01bf827d0?vbadefaultcenterpage=1&amp;parentnodeid=87daaeb25&amp;color=0,0,0&amp;vbahtmlprocessed=1&amp;bbb=1"/>
              <p:cNvSpPr/>
              <p:nvPr/>
            </p:nvSpPr>
            <p:spPr>
              <a:xfrm>
                <a:off x="502920" y="2596021"/>
                <a:ext cx="11183112" cy="72358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是虚数单位，且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01bf827d0?vbadefaultcenterpage=1&amp;parentnodeid=87daaeb2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96021"/>
                <a:ext cx="11183112" cy="723583"/>
              </a:xfrm>
              <a:prstGeom prst="rect">
                <a:avLst/>
              </a:prstGeom>
              <a:blipFill>
                <a:blip r:embed="rId3"/>
                <a:stretch>
                  <a:fillRect l="-1690" b="-134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01bf827d0.bracket?vbadefaultcenterpage=1&amp;parentnodeid=87daaeb25&amp;color=0,0,0&amp;vbapositionanswer=4&amp;vbahtmlprocessed=1"/>
          <p:cNvSpPr/>
          <p:nvPr/>
        </p:nvSpPr>
        <p:spPr>
          <a:xfrm>
            <a:off x="8555101" y="2884564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01bf827d0.choices?vbadefaultcenterpage=1&amp;parentnodeid=87daaeb25&amp;color=0,0,0&amp;vbahtmlprocessed=1&amp;bbb=1"/>
              <p:cNvSpPr/>
              <p:nvPr/>
            </p:nvSpPr>
            <p:spPr>
              <a:xfrm>
                <a:off x="502920" y="3327540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02128" algn="l"/>
                    <a:tab pos="5578856" algn="l"/>
                    <a:tab pos="83555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B.0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01bf827d0.choices?vbadefaultcenterpage=1&amp;parentnodeid=87daaeb2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27540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01bf827d0?vbadefaultcenterpage=1&amp;parentnodeid=87daaeb25&amp;color=0,0,0&amp;vbahtmlprocessed=1&amp;bbb=1"/>
              <p:cNvSpPr/>
              <p:nvPr/>
            </p:nvSpPr>
            <p:spPr>
              <a:xfrm>
                <a:off x="502920" y="3798710"/>
                <a:ext cx="11183112" cy="72358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∴1=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i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∴1−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01bf827d0?vbadefaultcenterpage=1&amp;parentnodeid=87daaeb2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98710"/>
                <a:ext cx="11183112" cy="723583"/>
              </a:xfrm>
              <a:prstGeom prst="rect">
                <a:avLst/>
              </a:prstGeom>
              <a:blipFill>
                <a:blip r:embed="rId5"/>
                <a:stretch>
                  <a:fillRect l="-1690" b="-1428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a4e2c83e3?vbadefaultcenterpage=1&amp;parentnodeid=87daaeb25&amp;color=0,0,0&amp;vbahtmlprocessed=1&amp;bbb=1"/>
              <p:cNvSpPr/>
              <p:nvPr/>
            </p:nvSpPr>
            <p:spPr>
              <a:xfrm>
                <a:off x="502920" y="2525092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若复数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是纯虚数，则实数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a4e2c83e3?vbadefaultcenterpage=1&amp;parentnodeid=87daaeb2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25092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a4e2c83e3.bracket?vbadefaultcenterpage=1&amp;parentnodeid=87daaeb25&amp;color=0,0,0&amp;vbapositionanswer=5&amp;vbahtmlprocessed=1"/>
          <p:cNvSpPr/>
          <p:nvPr/>
        </p:nvSpPr>
        <p:spPr>
          <a:xfrm>
            <a:off x="8673529" y="2513662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9_1#a4e2c83e3.choices?vbadefaultcenterpage=1&amp;parentnodeid=87daaeb25&amp;color=0,0,0&amp;vbahtmlprocessed=1&amp;bbb=1"/>
              <p:cNvSpPr/>
              <p:nvPr/>
            </p:nvSpPr>
            <p:spPr>
              <a:xfrm>
                <a:off x="502920" y="3067952"/>
                <a:ext cx="11183112" cy="4686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687828" algn="l"/>
                    <a:tab pos="5350256" algn="l"/>
                    <a:tab pos="84698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.1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9_1#a4e2c83e3.choices?vbadefaultcenterpage=1&amp;parentnodeid=87daaeb2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67952"/>
                <a:ext cx="11183112" cy="468630"/>
              </a:xfrm>
              <a:prstGeom prst="rect">
                <a:avLst/>
              </a:prstGeom>
              <a:blipFill>
                <a:blip r:embed="rId4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a4e2c83e3?vbadefaultcenterpage=1&amp;parentnodeid=87daaeb25&amp;color=0,0,0&amp;vbahtmlprocessed=1&amp;bbb=1"/>
              <p:cNvSpPr/>
              <p:nvPr/>
            </p:nvSpPr>
            <p:spPr>
              <a:xfrm>
                <a:off x="502920" y="3546679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因为复数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i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是纯虚数，所以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a4e2c83e3?vbadefaultcenterpage=1&amp;parentnodeid=87daaeb2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46679"/>
                <a:ext cx="11183112" cy="1037400"/>
              </a:xfrm>
              <a:prstGeom prst="rect">
                <a:avLst/>
              </a:prstGeom>
              <a:blipFill>
                <a:blip r:embed="rId5"/>
                <a:stretch>
                  <a:fillRect l="-1690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314</Words>
  <Application>Microsoft Office PowerPoint</Application>
  <PresentationFormat>宽屏</PresentationFormat>
  <Paragraphs>157</Paragraphs>
  <Slides>27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6</cp:revision>
  <dcterms:created xsi:type="dcterms:W3CDTF">2024-01-23T11:17:42Z</dcterms:created>
  <dcterms:modified xsi:type="dcterms:W3CDTF">2024-02-03T02:48:13Z</dcterms:modified>
  <cp:category/>
  <cp:contentStatus/>
</cp:coreProperties>
</file>