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6" r:id="rId30"/>
    <p:sldId id="282" r:id="rId31"/>
    <p:sldId id="287" r:id="rId32"/>
    <p:sldId id="283" r:id="rId3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7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71b939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基础课42 直线的方程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A505DC1-58BA-4346-8F60-FA99E3970375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6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6E99CCF-6564-4581-A7C4-40465B9189D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71b939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基础课42 直线的方程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85634A9-B9CB-44D3-A5E1-010CE03CC7E6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bff748579?vbadefaultcenterpage=1&amp;parentnodeid=68d1200b2&amp;color=0,0,0&amp;vbahtmlprocessed=1&amp;bbb=1&amp;hasbroken=1"/>
              <p:cNvSpPr/>
              <p:nvPr/>
            </p:nvSpPr>
            <p:spPr>
              <a:xfrm>
                <a:off x="502920" y="230084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轴）过点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且与线段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bff748579?vbadefaultcenterpage=1&amp;parentnodeid=68d120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0084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3272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bff748579.bracket?vbadefaultcenterpage=1&amp;parentnodeid=68d1200b2&amp;color=0,0,0&amp;vbapositionanswer=6&amp;vbahtmlprocessed=1"/>
          <p:cNvSpPr/>
          <p:nvPr/>
        </p:nvSpPr>
        <p:spPr>
          <a:xfrm>
            <a:off x="4710938" y="284821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bff748579.choices?vbadefaultcenterpage=1&amp;parentnodeid=68d1200b2&amp;color=0,0,0&amp;vbahtmlprocessed=1&amp;bbb=1"/>
              <p:cNvSpPr/>
              <p:nvPr/>
            </p:nvSpPr>
            <p:spPr>
              <a:xfrm>
                <a:off x="502920" y="3341479"/>
                <a:ext cx="11183112" cy="14977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(−∞,−4]∪[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]∪[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bff748579.choices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41479"/>
                <a:ext cx="11183112" cy="1497775"/>
              </a:xfrm>
              <a:prstGeom prst="rect">
                <a:avLst/>
              </a:prstGeom>
              <a:blipFill>
                <a:blip r:embed="rId4"/>
                <a:stretch>
                  <a:fillRect l="-1690" b="-73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4_1#bff748579?hastextimagelayout=1&amp;vbadefaultcenterpage=1&amp;parentnodeid=68d1200b2&amp;color=0,0,0&amp;vbahtmlprocessed=1" descr="preencoded.png">
            <a:extLst>
              <a:ext uri="{FF2B5EF4-FFF2-40B4-BE49-F238E27FC236}">
                <a16:creationId xmlns:a16="http://schemas.microsoft.com/office/drawing/2014/main" id="{CB4DC6CF-C8CD-F8B1-FE1D-58C16F69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0265" y="1808208"/>
            <a:ext cx="4233672" cy="36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4_2#bff748579?hastextimagelayout=1&amp;vbadefaultcenterpage=1&amp;parentnodeid=68d1200b2&amp;color=0,0,0&amp;vbahtmlprocessed=1&amp;bbb=1&amp;hasbroken=1">
                <a:extLst>
                  <a:ext uri="{FF2B5EF4-FFF2-40B4-BE49-F238E27FC236}">
                    <a16:creationId xmlns:a16="http://schemas.microsoft.com/office/drawing/2014/main" id="{E30E01BE-99AB-DE7D-EEAF-EAB6E7661BFC}"/>
                  </a:ext>
                </a:extLst>
              </p:cNvPr>
              <p:cNvSpPr/>
              <p:nvPr/>
            </p:nvSpPr>
            <p:spPr>
              <a:xfrm>
                <a:off x="502920" y="1661904"/>
                <a:ext cx="6830568" cy="14982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如图所示，依题意，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4_2#bff748579?hastextimagelayout=1&amp;vbadefaultcenterpage=1&amp;parentnodeid=68d1200b2&amp;color=0,0,0&amp;vbahtmlprocessed=1&amp;bbb=1&amp;hasbroken=1">
                <a:extLst>
                  <a:ext uri="{FF2B5EF4-FFF2-40B4-BE49-F238E27FC236}">
                    <a16:creationId xmlns:a16="http://schemas.microsoft.com/office/drawing/2014/main" id="{E30E01BE-99AB-DE7D-EEAF-EAB6E7661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1904"/>
                <a:ext cx="6830568" cy="1498219"/>
              </a:xfrm>
              <a:prstGeom prst="rect">
                <a:avLst/>
              </a:prstGeom>
              <a:blipFill>
                <a:blip r:embed="rId3"/>
                <a:stretch>
                  <a:fillRect l="-2768" b="-69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4_3#bff748579?hastextimagelayout=1&amp;vbadefaultcenterpage=1&amp;parentnodeid=68d1200b2&amp;color=0,0,0&amp;vbahtmlprocessed=1&amp;bbb=1&amp;hasbroken=1">
                <a:extLst>
                  <a:ext uri="{FF2B5EF4-FFF2-40B4-BE49-F238E27FC236}">
                    <a16:creationId xmlns:a16="http://schemas.microsoft.com/office/drawing/2014/main" id="{5419DD9B-DFE4-2140-3B79-C87E4B071945}"/>
                  </a:ext>
                </a:extLst>
              </p:cNvPr>
              <p:cNvSpPr/>
              <p:nvPr/>
            </p:nvSpPr>
            <p:spPr>
              <a:xfrm>
                <a:off x="502920" y="3153804"/>
                <a:ext cx="6830568" cy="1266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且与线段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4_3#bff748579?hastextimagelayout=1&amp;vbadefaultcenterpage=1&amp;parentnodeid=68d1200b2&amp;color=0,0,0&amp;vbahtmlprocessed=1&amp;bbb=1&amp;hasbroken=1">
                <a:extLst>
                  <a:ext uri="{FF2B5EF4-FFF2-40B4-BE49-F238E27FC236}">
                    <a16:creationId xmlns:a16="http://schemas.microsoft.com/office/drawing/2014/main" id="{5419DD9B-DFE4-2140-3B79-C87E4B071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53804"/>
                <a:ext cx="6830568" cy="1266000"/>
              </a:xfrm>
              <a:prstGeom prst="rect">
                <a:avLst/>
              </a:prstGeom>
              <a:blipFill>
                <a:blip r:embed="rId4"/>
                <a:stretch>
                  <a:fillRect l="-2768" b="-144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90051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1fa865c25?vbadefaultcenterpage=1&amp;parentnodeid=68d1200b2&amp;color=0,0,0&amp;vbahtmlprocessed=1&amp;bbb=1&amp;hasbroken=1"/>
              <p:cNvSpPr/>
              <p:nvPr/>
            </p:nvSpPr>
            <p:spPr>
              <a:xfrm>
                <a:off x="502920" y="172803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（2024·金昌模拟）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轴上的截距为3，则直线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的一般式方程为(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1fa865c25?vbadefaultcenterpage=1&amp;parentnodeid=68d120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28039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273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1fa865c25.bracket?vbadefaultcenterpage=1&amp;parentnodeid=68d1200b2&amp;color=0,0,0&amp;vbapositionanswer=7&amp;vbahtmlprocessed=1"/>
          <p:cNvSpPr/>
          <p:nvPr/>
        </p:nvSpPr>
        <p:spPr>
          <a:xfrm>
            <a:off x="8792591" y="227541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1fa865c25.choices?vbadefaultcenterpage=1&amp;parentnodeid=68d1200b2&amp;color=0,0,0&amp;vbahtmlprocessed=1&amp;bbb=1"/>
              <p:cNvSpPr/>
              <p:nvPr/>
            </p:nvSpPr>
            <p:spPr>
              <a:xfrm>
                <a:off x="502920" y="2824620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656078" algn="l"/>
                    <a:tab pos="5616956" algn="l"/>
                    <a:tab pos="85778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1fa865c25.choices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4620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1fa865c25?vbadefaultcenterpage=1&amp;parentnodeid=68d1200b2&amp;color=0,0,0&amp;vbahtmlprocessed=1&amp;bbb=1"/>
              <p:cNvSpPr/>
              <p:nvPr/>
            </p:nvSpPr>
            <p:spPr>
              <a:xfrm>
                <a:off x="502920" y="3303346"/>
                <a:ext cx="11183112" cy="1790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，斜率为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轴上的截距为3，所以直线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5" name="QC_5_AS.28_1#1fa865c25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03346"/>
                <a:ext cx="11183112" cy="1790700"/>
              </a:xfrm>
              <a:prstGeom prst="rect">
                <a:avLst/>
              </a:prstGeom>
              <a:blipFill>
                <a:blip r:embed="rId5"/>
                <a:stretch>
                  <a:fillRect l="-1690" r="-2017" b="-54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f9c962718?vbadefaultcenterpage=1&amp;parentnodeid=68d1200b2&amp;color=0,0,0&amp;vbahtmlprocessed=1&amp;bbb=1&amp;hasbroken=1"/>
              <p:cNvSpPr/>
              <p:nvPr/>
            </p:nvSpPr>
            <p:spPr>
              <a:xfrm>
                <a:off x="502920" y="964325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（2024·南阳模拟）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的斜率分别为2，1，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，倾斜角分别为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f9c962718?vbadefaultcenterpage=1&amp;parentnodeid=68d120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4325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f9c962718.bracket?vbadefaultcenterpage=1&amp;parentnodeid=68d1200b2&amp;color=0,0,0&amp;vbapositionanswer=8&amp;vbahtmlprocessed=1"/>
          <p:cNvSpPr/>
          <p:nvPr/>
        </p:nvSpPr>
        <p:spPr>
          <a:xfrm>
            <a:off x="2363407" y="1511695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f9c962718.choices?vbadefaultcenterpage=1&amp;parentnodeid=68d1200b2&amp;color=0,0,0&amp;vbahtmlprocessed=1&amp;bbb=1"/>
              <p:cNvSpPr/>
              <p:nvPr/>
            </p:nvSpPr>
            <p:spPr>
              <a:xfrm>
                <a:off x="502920" y="2060905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f9c962718.choices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905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f9c962718?vbadefaultcenterpage=1&amp;parentnodeid=68d1200b2&amp;color=0,0,0&amp;vbahtmlprocessed=1&amp;bbb=1"/>
              <p:cNvSpPr/>
              <p:nvPr/>
            </p:nvSpPr>
            <p:spPr>
              <a:xfrm>
                <a:off x="502920" y="2539632"/>
                <a:ext cx="11183112" cy="36011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由正切函数图象的性质可知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f9c962718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9632"/>
                <a:ext cx="11183112" cy="3601149"/>
              </a:xfrm>
              <a:prstGeom prst="rect">
                <a:avLst/>
              </a:prstGeom>
              <a:blipFill>
                <a:blip r:embed="rId5"/>
                <a:stretch>
                  <a:fillRect l="-1690" b="-30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58388d98?vbadefaultcenterpage=1&amp;parentnodeid=c87d8a14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04d1f6b26?vbadefaultcenterpage=1&amp;parentnodeid=558388d98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（2024·辽源联考）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下列四个说法正确的是(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04d1f6b26.bracket?vbadefaultcenterpage=1&amp;parentnodeid=558388d98&amp;color=0,0,0&amp;vbapositionanswer=9&amp;vbahtmlprocessed=1&amp;bbb=1"/>
          <p:cNvSpPr/>
          <p:nvPr/>
        </p:nvSpPr>
        <p:spPr>
          <a:xfrm>
            <a:off x="8161020" y="15096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04d1f6b26.choices?vbadefaultcenterpage=1&amp;parentnodeid=558388d98&amp;color=0,0,0&amp;vbahtmlprocessed=1&amp;bbb=1"/>
              <p:cNvSpPr/>
              <p:nvPr/>
            </p:nvSpPr>
            <p:spPr>
              <a:xfrm>
                <a:off x="502920" y="2004918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轴上的截距为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.经过定点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的直线都可以用方程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+24=0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平行，则平行线间的距离是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04d1f6b26.choices?vbadefaultcenterpage=1&amp;parentnodeid=558388d9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b="-43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04d1f6b26?vbadefaultcenterpage=1&amp;parentnodeid=558388d98&amp;color=0,0,0&amp;vbahtmlprocessed=1&amp;bbb=1&amp;hasbroken=1"/>
              <p:cNvSpPr/>
              <p:nvPr/>
            </p:nvSpPr>
            <p:spPr>
              <a:xfrm>
                <a:off x="502920" y="1021062"/>
                <a:ext cx="11183112" cy="487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轴上的截距为2，故A错误；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B，经过定点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且垂直于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轴的直线的方程为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C，对于直线方程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+6=0,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，故两直线方程分别为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，则两平行直线间</a:t>
                </a: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12−9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04d1f6b26?vbadefaultcenterpage=1&amp;parentnodeid=558388d9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21062"/>
                <a:ext cx="11183112" cy="4872800"/>
              </a:xfrm>
              <a:prstGeom prst="rect">
                <a:avLst/>
              </a:prstGeom>
              <a:blipFill>
                <a:blip r:embed="rId3"/>
                <a:stretch>
                  <a:fillRect l="-1690" r="-600" b="-36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7e7688238?vbadefaultcenterpage=1&amp;parentnodeid=558388d98&amp;color=0,0,0&amp;vbahtmlprocessed=1&amp;bbb=1&amp;hasbroken=1"/>
              <p:cNvSpPr/>
              <p:nvPr/>
            </p:nvSpPr>
            <p:spPr>
              <a:xfrm>
                <a:off x="502920" y="756000"/>
                <a:ext cx="11183112" cy="9000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，则下列说法正确的是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7e7688238?vbadefaultcenterpage=1&amp;parentnodeid=558388d9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900049"/>
              </a:xfrm>
              <a:prstGeom prst="rect">
                <a:avLst/>
              </a:prstGeom>
              <a:blipFill>
                <a:blip r:embed="rId3"/>
                <a:stretch>
                  <a:fillRect l="-1690" t="-2703" b="-202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7e7688238.bracket?vbadefaultcenterpage=1&amp;parentnodeid=558388d98&amp;color=0,0,0&amp;vbapositionanswer=10&amp;vbahtmlprocessed=1&amp;bbb=1"/>
          <p:cNvSpPr/>
          <p:nvPr/>
        </p:nvSpPr>
        <p:spPr>
          <a:xfrm>
            <a:off x="833120" y="1224884"/>
            <a:ext cx="6445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7e7688238.choices?vbadefaultcenterpage=1&amp;parentnodeid=558388d98&amp;color=0,0,0&amp;vbahtmlprocessed=1&amp;bbb=1"/>
              <p:cNvSpPr/>
              <p:nvPr/>
            </p:nvSpPr>
            <p:spPr>
              <a:xfrm>
                <a:off x="502920" y="1666844"/>
                <a:ext cx="11183112" cy="18787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A.直线的倾斜角是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.无论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如何变化，直线不过原点</a:t>
                </a:r>
                <a:endParaRPr lang="en-US" altLang="zh-CN" sz="2400" dirty="0"/>
              </a:p>
              <a:p>
                <a:pPr marL="0"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.直线的斜率一定存在</a:t>
                </a:r>
                <a:endParaRPr lang="en-US" altLang="zh-CN" sz="2400" dirty="0"/>
              </a:p>
              <a:p>
                <a:pPr marL="0"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.当直线和两坐标轴都相交时，它和坐标轴围成的三角形的面积不小于1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7e7688238.choices?vbadefaultcenterpage=1&amp;parentnodeid=558388d9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6844"/>
                <a:ext cx="11183112" cy="1878775"/>
              </a:xfrm>
              <a:prstGeom prst="rect">
                <a:avLst/>
              </a:prstGeom>
              <a:blipFill>
                <a:blip r:embed="rId4"/>
                <a:stretch>
                  <a:fillRect l="-1690" t="-1294" b="-93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1#7e7688238?vbadefaultcenterpage=1&amp;parentnodeid=558388d98&amp;color=0,0,0&amp;vbahtmlprocessed=1&amp;bbb=1"/>
              <p:cNvSpPr/>
              <p:nvPr/>
            </p:nvSpPr>
            <p:spPr>
              <a:xfrm>
                <a:off x="502920" y="3533744"/>
                <a:ext cx="11183112" cy="240690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直线倾斜角的取值范围为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+1=1≠0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，所以直线必不过原点，故B正确；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时，直线斜率不存在，故C错误；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当直线和两坐标轴都相交时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，它和坐标轴围成的三角形的面积为</a:t>
                </a:r>
                <a:endParaRPr lang="en-US" altLang="zh-CN" sz="2400" dirty="0"/>
              </a:p>
              <a:p>
                <a:pPr latinLnBrk="1">
                  <a:lnSpc>
                    <a:spcPts val="3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1#7e7688238?vbadefaultcenterpage=1&amp;parentnodeid=558388d9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3744"/>
                <a:ext cx="11183112" cy="2406904"/>
              </a:xfrm>
              <a:prstGeom prst="rect">
                <a:avLst/>
              </a:prstGeom>
              <a:blipFill>
                <a:blip r:embed="rId5"/>
                <a:stretch>
                  <a:fillRect l="-1690" t="-1266" b="-27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1_1#af7684992?hastextimagelayout=1&amp;vbadefaultcenterpage=1&amp;parentnodeid=558388d98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469" y="801719"/>
            <a:ext cx="2889504" cy="2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1_2#af7684992?hastextimagelayout=2&amp;segpoint=1&amp;vbadefaultcenterpage=1&amp;parentnodeid=558388d98&amp;color=0,0,0&amp;vbahtmlprocessed=1&amp;bbb=1&amp;hasbroken=1"/>
              <p:cNvSpPr/>
              <p:nvPr/>
            </p:nvSpPr>
            <p:spPr>
              <a:xfrm>
                <a:off x="502920" y="756000"/>
                <a:ext cx="8202168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（2024·北京统考）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轴重合，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.从原点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射出的光线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反射到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再经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反射到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处.若直线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纵坐标为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1_2#af7684992?hastextimagelayout=2&amp;segpoint=1&amp;vbadefaultcenterpage=1&amp;parentnodeid=558388d9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202168" cy="2150999"/>
              </a:xfrm>
              <a:prstGeom prst="rect">
                <a:avLst/>
              </a:prstGeom>
              <a:blipFill>
                <a:blip r:embed="rId4"/>
                <a:stretch>
                  <a:fillRect l="-2305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2_1#af7684992.blank?vbadefaultcenterpage=1&amp;parentnodeid=558388d98&amp;color=0,0,0&amp;vbapositionanswer=11&amp;vbahtmlprocessed=1&amp;bbb=1&amp;rh=43.2"/>
              <p:cNvSpPr/>
              <p:nvPr/>
            </p:nvSpPr>
            <p:spPr>
              <a:xfrm>
                <a:off x="1734820" y="2330100"/>
                <a:ext cx="284163" cy="5102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2_1#af7684992.blank?vbadefaultcenterpage=1&amp;parentnodeid=558388d98&amp;color=0,0,0&amp;vbapositionanswer=11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20" y="2330100"/>
                <a:ext cx="284163" cy="510286"/>
              </a:xfrm>
              <a:prstGeom prst="rect">
                <a:avLst/>
              </a:prstGeom>
              <a:blipFill>
                <a:blip r:embed="rId5"/>
                <a:stretch>
                  <a:fillRect b="-11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1#af7684992?hastextimagelayout=2&amp;vbadefaultcenterpage=1&amp;parentnodeid=558388d98&amp;color=0,0,0&amp;vbahtmlprocessed=1&amp;bbb=1&amp;hasbroken=1"/>
              <p:cNvSpPr/>
              <p:nvPr/>
            </p:nvSpPr>
            <p:spPr>
              <a:xfrm>
                <a:off x="503995" y="3118707"/>
                <a:ext cx="11184010" cy="2857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轴重合，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所以反射光线经过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轴的交点坐标为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的纵坐标为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1#af7684992?hastextimagelayout=2&amp;vbadefaultcenterpage=1&amp;parentnodeid=558388d9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118707"/>
                <a:ext cx="11184010" cy="2857500"/>
              </a:xfrm>
              <a:prstGeom prst="rect">
                <a:avLst/>
              </a:prstGeom>
              <a:blipFill>
                <a:blip r:embed="rId6"/>
                <a:stretch>
                  <a:fillRect l="-1690" b="-38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b00af707a?vbadefaultcenterpage=1&amp;parentnodeid=558388d98&amp;color=0,0,0&amp;vbahtmlprocessed=1&amp;bbb=1&amp;hasbroken=1"/>
              <p:cNvSpPr/>
              <p:nvPr/>
            </p:nvSpPr>
            <p:spPr>
              <a:xfrm>
                <a:off x="502920" y="162580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在两坐标轴上的截距相等，则实数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b00af707a?vbadefaultcenterpage=1&amp;parentnodeid=558388d9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2580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60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b00af707a.blank?vbadefaultcenterpage=1&amp;parentnodeid=558388d98&amp;color=0,0,0&amp;vbapositionanswer=12&amp;vbahtmlprocessed=1&amp;bbb=1&amp;rh=43.2"/>
              <p:cNvSpPr/>
              <p:nvPr/>
            </p:nvSpPr>
            <p:spPr>
              <a:xfrm>
                <a:off x="1176020" y="2089735"/>
                <a:ext cx="1262063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b00af707a.blank?vbadefaultcenterpage=1&amp;parentnodeid=558388d98&amp;color=0,0,0&amp;vbapositionanswer=12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20" y="2089735"/>
                <a:ext cx="1262063" cy="510096"/>
              </a:xfrm>
              <a:prstGeom prst="rect">
                <a:avLst/>
              </a:prstGeom>
              <a:blipFill>
                <a:blip r:embed="rId4"/>
                <a:stretch>
                  <a:fillRect t="-6024" b="-216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b00af707a?vbadefaultcenterpage=1&amp;parentnodeid=558388d98&amp;color=0,0,0&amp;vbahtmlprocessed=1&amp;bbb=1"/>
              <p:cNvSpPr/>
              <p:nvPr/>
            </p:nvSpPr>
            <p:spPr>
              <a:xfrm>
                <a:off x="502920" y="2666442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在两坐标轴上的截距相等，所以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b00af707a?vbadefaultcenterpage=1&amp;parentnodeid=558388d9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6442"/>
                <a:ext cx="11183112" cy="2235200"/>
              </a:xfrm>
              <a:prstGeom prst="rect">
                <a:avLst/>
              </a:prstGeom>
              <a:blipFill>
                <a:blip r:embed="rId5"/>
                <a:stretch>
                  <a:fillRect l="-1690" b="-49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b7fb1b57?vbadefaultcenterpage=1&amp;parentnodeid=c87d8a14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537f5d60b?vbadefaultcenterpage=1&amp;parentnodeid=6b7fb1b57&amp;color=0,0,0&amp;vbahtmlprocessed=1&amp;bbb=1&amp;hasbroken=1"/>
              <p:cNvSpPr/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（双空题）莱昂哈德·欧拉于1765年在他的著作《三角形的几何学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》中首次提出定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理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：三角形的重心、垂心和外心共线.后来人们称这条直线为该三角形的欧拉线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的三个顶点的坐标分别是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的垂心坐标为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的欧拉线方程为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537f5d60b?vbadefaultcenterpage=1&amp;parentnodeid=6b7fb1b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blipFill>
                <a:blip r:embed="rId4"/>
                <a:stretch>
                  <a:fillRect l="-1690" r="-1418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537f5d60b.blank?vbadefaultcenterpage=1&amp;parentnodeid=6b7fb1b57&amp;color=0,0,0&amp;vbapositionanswer=13&amp;vbahtmlprocessed=1&amp;bbb=1&amp;rh=43.2"/>
              <p:cNvSpPr/>
              <p:nvPr/>
            </p:nvSpPr>
            <p:spPr>
              <a:xfrm>
                <a:off x="541020" y="3093435"/>
                <a:ext cx="1011238" cy="5102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537f5d60b.blank?vbadefaultcenterpage=1&amp;parentnodeid=6b7fb1b57&amp;color=0,0,0&amp;vbapositionanswer=13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" y="3093435"/>
                <a:ext cx="1011238" cy="510286"/>
              </a:xfrm>
              <a:prstGeom prst="rect">
                <a:avLst/>
              </a:prstGeom>
              <a:blipFill>
                <a:blip r:embed="rId5"/>
                <a:stretch>
                  <a:fillRect t="-4762" b="-214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9_1#537f5d60b.blank?vbadefaultcenterpage=1&amp;parentnodeid=6b7fb1b57&amp;color=0,0,0&amp;vbapositionanswer=14&amp;vbahtmlprocessed=1&amp;bbb=1"/>
              <p:cNvSpPr/>
              <p:nvPr/>
            </p:nvSpPr>
            <p:spPr>
              <a:xfrm>
                <a:off x="4767136" y="3253391"/>
                <a:ext cx="2296224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9_1#537f5d60b.blank?vbadefaultcenterpage=1&amp;parentnodeid=6b7fb1b57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36" y="3253391"/>
                <a:ext cx="2296224" cy="353441"/>
              </a:xfrm>
              <a:prstGeom prst="rect">
                <a:avLst/>
              </a:prstGeom>
              <a:blipFill>
                <a:blip r:embed="rId6"/>
                <a:stretch>
                  <a:fillRect l="-1326" r="-1592" b="-39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537f5d60b?vbadefaultcenterpage=1&amp;parentnodeid=6b7fb1b57&amp;color=0,0,0&amp;vbahtmlprocessed=1&amp;bbb=1"/>
              <p:cNvSpPr/>
              <p:nvPr/>
            </p:nvSpPr>
            <p:spPr>
              <a:xfrm>
                <a:off x="502920" y="1131489"/>
                <a:ext cx="11183112" cy="4876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边上的高所在直线为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0−3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边上的高所在直线的斜率为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边上的高所在直线为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−0=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&amp;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=0,</m:t>
                                </m:r>
                              </m:e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&amp;3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+3=0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&amp;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=0,</m:t>
                                </m:r>
                              </m:e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&amp;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,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的垂心坐标为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由重心坐标公式可得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的重心坐标为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−1+3+0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0+0+2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的欧拉线方程为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，化简得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537f5d60b?vbadefaultcenterpage=1&amp;parentnodeid=6b7fb1b5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31489"/>
                <a:ext cx="11183112" cy="48768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1_1#c2ee397de?segpoint=1&amp;vbadefaultcenterpage=1&amp;parentnodeid=6b7fb1b57&amp;color=0,0,0&amp;vbahtmlprocessed=1&amp;bbb=1&amp;hasbroken=1"/>
              <p:cNvSpPr/>
              <p:nvPr/>
            </p:nvSpPr>
            <p:spPr>
              <a:xfrm>
                <a:off x="502920" y="2507946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（2024·深圳模拟）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轴的正半轴、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轴的正半轴交于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1_1#c2ee397de?segpoint=1&amp;vbadefaultcenterpage=1&amp;parentnodeid=6b7fb1b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7946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1_2#c2ee397de?segpoint=1&amp;vbadefaultcenterpage=1&amp;parentnodeid=6b7fb1b57&amp;color=0,0,0&amp;vbahtmlprocessed=1&amp;bbb=1"/>
              <p:cNvSpPr/>
              <p:nvPr/>
            </p:nvSpPr>
            <p:spPr>
              <a:xfrm>
                <a:off x="502920" y="3604527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（1）证明：直线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1_2#c2ee397de?segpoint=1&amp;vbadefaultcenterpage=1&amp;parentnodeid=6b7fb1b5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4527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1_3#c2ee397de?segpoint=1&amp;vbadefaultcenterpage=1&amp;parentnodeid=6b7fb1b57&amp;color=0,0,0&amp;vbahtmlprocessed=1&amp;bbb=1"/>
              <p:cNvSpPr/>
              <p:nvPr/>
            </p:nvSpPr>
            <p:spPr>
              <a:xfrm>
                <a:off x="502920" y="4083254"/>
                <a:ext cx="11183112" cy="5257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7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的值最小时，求实数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1_3#c2ee397de?segpoint=1&amp;vbadefaultcenterpage=1&amp;parentnodeid=6b7fb1b5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3254"/>
                <a:ext cx="11183112" cy="525717"/>
              </a:xfrm>
              <a:prstGeom prst="rect">
                <a:avLst/>
              </a:prstGeom>
              <a:blipFill>
                <a:blip r:embed="rId5"/>
                <a:stretch>
                  <a:fillRect l="-1690" b="-337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1#c2ee397de?vbadefaultcenterpage=1&amp;parentnodeid=6b7fb1b57&amp;color=0,0,0&amp;vbahtmlprocessed=1&amp;bbb=1"/>
              <p:cNvSpPr/>
              <p:nvPr/>
            </p:nvSpPr>
            <p:spPr>
              <a:xfrm>
                <a:off x="502920" y="2562937"/>
                <a:ext cx="11183112" cy="2019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1#c2ee397de?vbadefaultcenterpage=1&amp;parentnodeid=6b7fb1b5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2937"/>
                <a:ext cx="11183112" cy="20193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2#c2ee397de?vbadefaultcenterpage=1&amp;parentnodeid=6b7fb1b57&amp;color=0,0,0&amp;vbahtmlprocessed=1&amp;bbb=1&amp;hasbroken=1"/>
              <p:cNvSpPr/>
              <p:nvPr/>
            </p:nvSpPr>
            <p:spPr>
              <a:xfrm>
                <a:off x="502920" y="779666"/>
                <a:ext cx="11183112" cy="554082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+1,2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+5=9+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≥9+2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时取等号，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2#c2ee397de?vbadefaultcenterpage=1&amp;parentnodeid=6b7fb1b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79666"/>
                <a:ext cx="11183112" cy="5540820"/>
              </a:xfrm>
              <a:prstGeom prst="rect">
                <a:avLst/>
              </a:prstGeom>
              <a:blipFill>
                <a:blip r:embed="rId3"/>
                <a:stretch>
                  <a:fillRect l="-1690" b="-18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43e90260?vbadefaultcenterpage=1&amp;parentnodeid=c87d8a14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53_1#6128da5e3?hastextimagelayout=1&amp;vbadefaultcenterpage=1&amp;parentnodeid=143e90260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188" y="1566767"/>
            <a:ext cx="3246120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53_2#6128da5e3?hastextimagelayout=3&amp;segpoint=1&amp;vbadefaultcenterpage=1&amp;parentnodeid=143e90260&amp;color=0,0,0&amp;vbahtmlprocessed=1&amp;bbb=1&amp;hasbroken=1"/>
              <p:cNvSpPr/>
              <p:nvPr/>
            </p:nvSpPr>
            <p:spPr>
              <a:xfrm>
                <a:off x="502920" y="1521048"/>
                <a:ext cx="784555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（2024·淄博联考）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，一束光线从点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出发射到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反射后，再经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反射，落到线段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上（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不含端点），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斜率的取值范围是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53_2#6128da5e3?hastextimagelayout=3&amp;segpoint=1&amp;vbadefaultcenterpage=1&amp;parentnodeid=143e90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7845552" cy="2150999"/>
              </a:xfrm>
              <a:prstGeom prst="rect">
                <a:avLst/>
              </a:prstGeom>
              <a:blipFill>
                <a:blip r:embed="rId5"/>
                <a:stretch>
                  <a:fillRect l="-2409" r="-78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4_1#6128da5e3.blank?vbadefaultcenterpage=1&amp;parentnodeid=143e90260&amp;color=0,0,0&amp;vbapositionanswer=15&amp;vbahtmlprocessed=1&amp;bbb=1&amp;rh=40.67"/>
              <p:cNvSpPr/>
              <p:nvPr/>
            </p:nvSpPr>
            <p:spPr>
              <a:xfrm>
                <a:off x="4274249" y="3094197"/>
                <a:ext cx="1060450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4_1#6128da5e3.blank?vbadefaultcenterpage=1&amp;parentnodeid=143e90260&amp;color=0,0,0&amp;vbapositionanswer=15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49" y="3094197"/>
                <a:ext cx="1060450" cy="510096"/>
              </a:xfrm>
              <a:prstGeom prst="rect">
                <a:avLst/>
              </a:prstGeom>
              <a:blipFill>
                <a:blip r:embed="rId6"/>
                <a:stretch>
                  <a:fillRect t="-6024" b="-216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5_1#6128da5e3?hastextimagelayout=1&amp;vbadefaultcenterpage=1&amp;parentnodeid=143e90260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28966" y="871043"/>
            <a:ext cx="2889504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5_2#6128da5e3?hastextimagelayout=4&amp;vbadefaultcenterpage=1&amp;parentnodeid=143e90260&amp;color=0,0,0&amp;vbahtmlprocessed=1&amp;bbb=1&amp;hasbroken=1"/>
              <p:cNvSpPr/>
              <p:nvPr/>
            </p:nvSpPr>
            <p:spPr>
              <a:xfrm>
                <a:off x="502920" y="825323"/>
                <a:ext cx="8174736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由题意可知,直线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5_2#6128da5e3?hastextimagelayout=4&amp;vbadefaultcenterpage=1&amp;parentnodeid=143e90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5323"/>
                <a:ext cx="8174736" cy="1037400"/>
              </a:xfrm>
              <a:prstGeom prst="rect">
                <a:avLst/>
              </a:prstGeom>
              <a:blipFill>
                <a:blip r:embed="rId4"/>
                <a:stretch>
                  <a:fillRect l="-2312" r="-1119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5_3#6128da5e3?hastextimagelayout=4&amp;vbadefaultcenterpage=1&amp;parentnodeid=143e90260&amp;color=0,0,0&amp;vbahtmlprocessed=1&amp;bbb=1"/>
              <p:cNvSpPr/>
              <p:nvPr/>
            </p:nvSpPr>
            <p:spPr>
              <a:xfrm>
                <a:off x="502920" y="1865961"/>
                <a:ext cx="8174736" cy="3517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11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的对称点为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=−4,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,可求得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的对称点为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5_3#6128da5e3?hastextimagelayout=4&amp;vbadefaultcenterpage=1&amp;parentnodeid=143e9026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5961"/>
                <a:ext cx="8174736" cy="3517900"/>
              </a:xfrm>
              <a:prstGeom prst="rect">
                <a:avLst/>
              </a:prstGeom>
              <a:blipFill>
                <a:blip r:embed="rId5"/>
                <a:stretch>
                  <a:fillRect l="-2312" b="-34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3#6128da5e3?hastextimagelayout=4&amp;vbadefaultcenterpage=1&amp;parentnodeid=143e90260&amp;color=0,0,0&amp;vbahtmlprocessed=1&amp;bbb=1">
                <a:extLst>
                  <a:ext uri="{FF2B5EF4-FFF2-40B4-BE49-F238E27FC236}">
                    <a16:creationId xmlns:a16="http://schemas.microsoft.com/office/drawing/2014/main" id="{4B907534-F17F-41CE-0531-9C4D09A4AF88}"/>
                  </a:ext>
                </a:extLst>
              </p:cNvPr>
              <p:cNvSpPr/>
              <p:nvPr/>
            </p:nvSpPr>
            <p:spPr>
              <a:xfrm>
                <a:off x="502920" y="5358334"/>
                <a:ext cx="11184010" cy="901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+4,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3#6128da5e3?hastextimagelayout=4&amp;vbadefaultcenterpage=1&amp;parentnodeid=143e90260&amp;color=0,0,0&amp;vbahtmlprocessed=1&amp;bbb=1">
                <a:extLst>
                  <a:ext uri="{FF2B5EF4-FFF2-40B4-BE49-F238E27FC236}">
                    <a16:creationId xmlns:a16="http://schemas.microsoft.com/office/drawing/2014/main" id="{4B907534-F17F-41CE-0531-9C4D09A4A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358334"/>
                <a:ext cx="11184010" cy="901700"/>
              </a:xfrm>
              <a:prstGeom prst="rect">
                <a:avLst/>
              </a:prstGeom>
              <a:blipFill>
                <a:blip r:embed="rId6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3#6128da5e3?hastextimagelayout=4&amp;vbadefaultcenterpage=1&amp;parentnodeid=143e90260&amp;color=0,0,0&amp;vbahtmlprocessed=1&amp;bbb=1">
                <a:extLst>
                  <a:ext uri="{FF2B5EF4-FFF2-40B4-BE49-F238E27FC236}">
                    <a16:creationId xmlns:a16="http://schemas.microsoft.com/office/drawing/2014/main" id="{93B58242-7DF4-7D16-2EB7-04E29B62438C}"/>
                  </a:ext>
                </a:extLst>
              </p:cNvPr>
              <p:cNvSpPr/>
              <p:nvPr/>
            </p:nvSpPr>
            <p:spPr>
              <a:xfrm>
                <a:off x="502920" y="1237851"/>
                <a:ext cx="11184010" cy="46154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，分别交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联立，解得点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之间即动点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的运动范围，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𝐹𝐺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𝐹𝐻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斜率的取值范围是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5_3#6128da5e3?hastextimagelayout=4&amp;vbadefaultcenterpage=1&amp;parentnodeid=143e90260&amp;color=0,0,0&amp;vbahtmlprocessed=1&amp;bbb=1">
                <a:extLst>
                  <a:ext uri="{FF2B5EF4-FFF2-40B4-BE49-F238E27FC236}">
                    <a16:creationId xmlns:a16="http://schemas.microsoft.com/office/drawing/2014/main" id="{93B58242-7DF4-7D16-2EB7-04E29B624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7851"/>
                <a:ext cx="11184010" cy="4615434"/>
              </a:xfrm>
              <a:prstGeom prst="rect">
                <a:avLst/>
              </a:prstGeom>
              <a:blipFill>
                <a:blip r:embed="rId2"/>
                <a:stretch>
                  <a:fillRect l="-1690" b="-237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0294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6caec2bd0?segpoint=1&amp;vbadefaultcenterpage=1&amp;parentnodeid=143e90260&amp;color=0,0,0&amp;vbahtmlprocessed=1&amp;bbb=1&amp;hasbroken=1"/>
              <p:cNvSpPr/>
              <p:nvPr/>
            </p:nvSpPr>
            <p:spPr>
              <a:xfrm>
                <a:off x="502920" y="2175714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（2024·南通模拟）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已知一条动直线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过动直线的定点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轴的正半轴分别交于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6caec2bd0?segpoint=1&amp;vbadefaultcenterpage=1&amp;parentnodeid=143e90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5714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r="-872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6caec2bd0?segpoint=1&amp;vbadefaultcenterpage=1&amp;parentnodeid=143e90260&amp;color=0,0,0&amp;vbahtmlprocessed=1&amp;bbb=1&amp;hasbroken=1"/>
              <p:cNvSpPr/>
              <p:nvPr/>
            </p:nvSpPr>
            <p:spPr>
              <a:xfrm>
                <a:off x="502920" y="3216352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（1）是否存在直线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满足下列条件：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的周长为12；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的面积为6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?若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存在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的方程；若不存在，请说明理由.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6caec2bd0?segpoint=1&amp;vbadefaultcenterpage=1&amp;parentnodeid=143e90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6352"/>
                <a:ext cx="11183112" cy="1037400"/>
              </a:xfrm>
              <a:prstGeom prst="rect">
                <a:avLst/>
              </a:prstGeom>
              <a:blipFill>
                <a:blip r:embed="rId4"/>
                <a:stretch>
                  <a:fillRect l="-1690" r="-654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6caec2bd0?segpoint=1&amp;vbadefaultcenterpage=1&amp;parentnodeid=143e90260&amp;color=0,0,0&amp;vbahtmlprocessed=1&amp;bbb=1"/>
              <p:cNvSpPr/>
              <p:nvPr/>
            </p:nvSpPr>
            <p:spPr>
              <a:xfrm>
                <a:off x="502920" y="4256482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取得最小值时，求直线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6caec2bd0?segpoint=1&amp;vbadefaultcenterpage=1&amp;parentnodeid=143e9026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56482"/>
                <a:ext cx="11183112" cy="710375"/>
              </a:xfrm>
              <a:prstGeom prst="rect">
                <a:avLst/>
              </a:prstGeom>
              <a:blipFill>
                <a:blip r:embed="rId5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6caec2bd0?vbadefaultcenterpage=1&amp;parentnodeid=143e90260&amp;color=0,0,0&amp;vbahtmlprocessed=1&amp;bbb=1&amp;hasbroken=1"/>
              <p:cNvSpPr/>
              <p:nvPr/>
            </p:nvSpPr>
            <p:spPr>
              <a:xfrm>
                <a:off x="502920" y="1319512"/>
                <a:ext cx="11183112" cy="4495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−6=0,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故动直线过定点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的周长为12，面积为6，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6caec2bd0?vbadefaultcenterpage=1&amp;parentnodeid=143e90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9512"/>
                <a:ext cx="11183112" cy="4495800"/>
              </a:xfrm>
              <a:prstGeom prst="rect">
                <a:avLst/>
              </a:prstGeom>
              <a:blipFill>
                <a:blip r:embed="rId3"/>
                <a:stretch>
                  <a:fillRect l="-1690" b="-27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6caec2bd0?vbadefaultcenterpage=1&amp;parentnodeid=143e90260&amp;color=0,0,0&amp;vbahtmlprocessed=1&amp;bbb=1&amp;hasbroken=1">
                <a:extLst>
                  <a:ext uri="{FF2B5EF4-FFF2-40B4-BE49-F238E27FC236}">
                    <a16:creationId xmlns:a16="http://schemas.microsoft.com/office/drawing/2014/main" id="{23AD16D5-7173-A4B1-27D7-383536717DD3}"/>
                  </a:ext>
                </a:extLst>
              </p:cNvPr>
              <p:cNvSpPr/>
              <p:nvPr/>
            </p:nvSpPr>
            <p:spPr>
              <a:xfrm>
                <a:off x="502920" y="792335"/>
                <a:ext cx="11183112" cy="54944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=6,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−24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=7,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不满足①，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满足①.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所以存在直线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满足条件.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6caec2bd0?vbadefaultcenterpage=1&amp;parentnodeid=143e90260&amp;color=0,0,0&amp;vbahtmlprocessed=1&amp;bbb=1&amp;hasbroken=1">
                <a:extLst>
                  <a:ext uri="{FF2B5EF4-FFF2-40B4-BE49-F238E27FC236}">
                    <a16:creationId xmlns:a16="http://schemas.microsoft.com/office/drawing/2014/main" id="{23AD16D5-7173-A4B1-27D7-383536717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92335"/>
                <a:ext cx="11183112" cy="5494465"/>
              </a:xfrm>
              <a:prstGeom prst="rect">
                <a:avLst/>
              </a:prstGeom>
              <a:blipFill>
                <a:blip r:embed="rId2"/>
                <a:stretch>
                  <a:fillRect l="-1690" b="-18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29078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171b939ae.fixed?vbadefaultcenterpage=1&amp;parentnodeid=7d2a7fbef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基础课42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直线的方程</a:t>
            </a:r>
            <a:endParaRPr lang="en-US" altLang="zh-CN" sz="4000" dirty="0"/>
          </a:p>
        </p:txBody>
      </p:sp>
      <p:pic>
        <p:nvPicPr>
          <p:cNvPr id="3" name="C_0#171b939ae?linknodeid=68d1200b2&amp;catalogrefid=68d1200b2&amp;parentnodeid=7d2a7fbe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171b939ae?linknodeid=68d1200b2&amp;catalogrefid=68d1200b2&amp;parentnodeid=7d2a7fbe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171b939ae?linknodeid=558388d98&amp;catalogrefid=558388d98&amp;parentnodeid=7d2a7fbe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171b939ae?linknodeid=558388d98&amp;catalogrefid=558388d98&amp;parentnodeid=7d2a7fbe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171b939ae?linknodeid=6b7fb1b57&amp;catalogrefid=6b7fb1b57&amp;parentnodeid=7d2a7fbe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171b939ae?linknodeid=6b7fb1b57&amp;catalogrefid=6b7fb1b57&amp;parentnodeid=7d2a7fbe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171b939ae?linknodeid=143e90260&amp;catalogrefid=143e90260&amp;parentnodeid=7d2a7fbe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171b939ae?linknodeid=143e90260&amp;catalogrefid=143e90260&amp;parentnodeid=7d2a7fbe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171b939ae?linknodeid=68d1200b2&amp;catalogrefid=68d1200b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171b939ae?linknodeid=68d1200b2&amp;catalogrefid=68d1200b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171b939ae?linknodeid=558388d98&amp;catalogrefid=558388d98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171b939ae?linknodeid=558388d98&amp;catalogrefid=558388d98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171b939ae?linknodeid=6b7fb1b57&amp;catalogrefid=6b7fb1b57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171b939ae?linknodeid=6b7fb1b57&amp;catalogrefid=6b7fb1b57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171b939ae?linknodeid=143e90260&amp;catalogrefid=143e90260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171b939ae?linknodeid=143e90260&amp;catalogrefid=143e90260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6caec2bd0?vbadefaultcenterpage=1&amp;parentnodeid=143e90260&amp;color=0,0,0&amp;vbahtmlprocessed=1&amp;bbb=1&amp;hasbroken=1"/>
              <p:cNvSpPr/>
              <p:nvPr/>
            </p:nvSpPr>
            <p:spPr>
              <a:xfrm>
                <a:off x="502920" y="778873"/>
                <a:ext cx="11183112" cy="556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（2）由（1）可知直线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轴的正半轴分别交于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</a:t>
                </a: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,−1)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∈[−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6caec2bd0?vbadefaultcenterpage=1&amp;parentnodeid=143e90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78873"/>
                <a:ext cx="11183112" cy="55626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6caec2bd0?vbadefaultcenterpage=1&amp;parentnodeid=143e90260&amp;color=0,0,0&amp;vbahtmlprocessed=1&amp;bbb=1&amp;hasbroken=1">
                <a:extLst>
                  <a:ext uri="{FF2B5EF4-FFF2-40B4-BE49-F238E27FC236}">
                    <a16:creationId xmlns:a16="http://schemas.microsoft.com/office/drawing/2014/main" id="{675F7AF3-4E92-AF4C-5BE1-7D7D11BB7FFF}"/>
                  </a:ext>
                </a:extLst>
              </p:cNvPr>
              <p:cNvSpPr/>
              <p:nvPr/>
            </p:nvSpPr>
            <p:spPr>
              <a:xfrm>
                <a:off x="502920" y="2042587"/>
                <a:ext cx="11183112" cy="295306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,−1)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上为减函数，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,−1)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上为增函数，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取得最小值，最小值为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6caec2bd0?vbadefaultcenterpage=1&amp;parentnodeid=143e90260&amp;color=0,0,0&amp;vbahtmlprocessed=1&amp;bbb=1&amp;hasbroken=1">
                <a:extLst>
                  <a:ext uri="{FF2B5EF4-FFF2-40B4-BE49-F238E27FC236}">
                    <a16:creationId xmlns:a16="http://schemas.microsoft.com/office/drawing/2014/main" id="{675F7AF3-4E92-AF4C-5BE1-7D7D11BB7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2587"/>
                <a:ext cx="11183112" cy="2953068"/>
              </a:xfrm>
              <a:prstGeom prst="rect">
                <a:avLst/>
              </a:prstGeom>
              <a:blipFill>
                <a:blip r:embed="rId2"/>
                <a:stretch>
                  <a:fillRect l="-1690" b="-330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4226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c87d8a145.fixed?vbadefaultcenterpage=1&amp;parentnodeid=171b939ae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c87d8a145.fixed?vbadefaultcenterpage=1&amp;parentnodeid=171b939ae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8d1200b2?vbadefaultcenterpage=1&amp;parentnodeid=c87d8a14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f3b1fcd85?vbadefaultcenterpage=1&amp;parentnodeid=68d1200b2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（2024·开封模拟）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的一个方向向量为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f3b1fcd85?vbadefaultcenterpage=1&amp;parentnodeid=68d120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654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f3b1fcd85.bracket?vbadefaultcenterpage=1&amp;parentnodeid=68d1200b2&amp;color=0,0,0&amp;vbapositionanswer=1&amp;vbahtmlprocessed=1"/>
          <p:cNvSpPr/>
          <p:nvPr/>
        </p:nvSpPr>
        <p:spPr>
          <a:xfrm>
            <a:off x="1988820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f3b1fcd85.choices?vbadefaultcenterpage=1&amp;parentnodeid=68d1200b2&amp;color=0,0,0&amp;vbahtmlprocessed=1&amp;bbb=1"/>
              <p:cNvSpPr/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79903" algn="l"/>
                    <a:tab pos="5534406" algn="l"/>
                    <a:tab pos="84540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f3b1fcd85.choices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f3b1fcd85?vbadefaultcenterpage=1&amp;parentnodeid=68d1200b2&amp;color=0,0,0&amp;vbahtmlprocessed=1&amp;bbb=1&amp;hasbroken=1"/>
              <p:cNvSpPr/>
              <p:nvPr/>
            </p:nvSpPr>
            <p:spPr>
              <a:xfrm>
                <a:off x="502920" y="3095848"/>
                <a:ext cx="11183112" cy="14785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的一个方向向量为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</a:t>
                </a:r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−0=−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f3b1fcd85?vbadefaultcenterpage=1&amp;parentnodeid=68d120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1478534"/>
              </a:xfrm>
              <a:prstGeom prst="rect">
                <a:avLst/>
              </a:prstGeom>
              <a:blipFill>
                <a:blip r:embed="rId6"/>
                <a:stretch>
                  <a:fillRect l="-1690" r="-545" b="-70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de99b5654?vbadefaultcenterpage=1&amp;parentnodeid=68d1200b2&amp;color=0,0,0&amp;vbahtmlprocessed=1&amp;bbb=1"/>
              <p:cNvSpPr/>
              <p:nvPr/>
            </p:nvSpPr>
            <p:spPr>
              <a:xfrm>
                <a:off x="502920" y="2492833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de99b5654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2833"/>
                <a:ext cx="11183112" cy="516128"/>
              </a:xfrm>
              <a:prstGeom prst="rect">
                <a:avLst/>
              </a:prstGeom>
              <a:blipFill>
                <a:blip r:embed="rId3"/>
                <a:stretch>
                  <a:fillRect l="-1690" b="-341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de99b5654.bracket?vbadefaultcenterpage=1&amp;parentnodeid=68d1200b2&amp;color=0,0,0&amp;vbapositionanswer=2&amp;vbahtmlprocessed=1"/>
          <p:cNvSpPr/>
          <p:nvPr/>
        </p:nvSpPr>
        <p:spPr>
          <a:xfrm>
            <a:off x="5809171" y="248064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de99b5654.choices?vbadefaultcenterpage=1&amp;parentnodeid=68d1200b2&amp;color=0,0,0&amp;vbahtmlprocessed=1&amp;bbb=1"/>
              <p:cNvSpPr/>
              <p:nvPr/>
            </p:nvSpPr>
            <p:spPr>
              <a:xfrm>
                <a:off x="502920" y="3017089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79903" algn="l"/>
                    <a:tab pos="5534406" algn="l"/>
                    <a:tab pos="84540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de99b5654.choices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7089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de99b5654?vbadefaultcenterpage=1&amp;parentnodeid=68d1200b2&amp;color=0,0,0&amp;vbahtmlprocessed=1&amp;bbb=1"/>
              <p:cNvSpPr/>
              <p:nvPr/>
            </p:nvSpPr>
            <p:spPr>
              <a:xfrm>
                <a:off x="502920" y="3488259"/>
                <a:ext cx="11183112" cy="1122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设直线的倾斜角为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de99b5654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8259"/>
                <a:ext cx="11183112" cy="1122299"/>
              </a:xfrm>
              <a:prstGeom prst="rect">
                <a:avLst/>
              </a:prstGeom>
              <a:blipFill>
                <a:blip r:embed="rId5"/>
                <a:stretch>
                  <a:fillRect l="-1690" b="-168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505847ad0?vbadefaultcenterpage=1&amp;parentnodeid=68d1200b2&amp;color=0,0,0&amp;vbahtmlprocessed=1&amp;bbb=1"/>
              <p:cNvSpPr/>
              <p:nvPr/>
            </p:nvSpPr>
            <p:spPr>
              <a:xfrm>
                <a:off x="502920" y="2330654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（改编）已知直线过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两点，且倾斜角为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505847ad0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30654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r="-763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505847ad0.bracket?vbadefaultcenterpage=1&amp;parentnodeid=68d1200b2&amp;color=0,0,0&amp;vbapositionanswer=3&amp;vbahtmlprocessed=1"/>
          <p:cNvSpPr/>
          <p:nvPr/>
        </p:nvSpPr>
        <p:spPr>
          <a:xfrm>
            <a:off x="10644950" y="231922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505847ad0.choices?vbadefaultcenterpage=1&amp;parentnodeid=68d1200b2&amp;color=0,0,0&amp;vbahtmlprocessed=1&amp;bbb=1"/>
              <p:cNvSpPr/>
              <p:nvPr/>
            </p:nvSpPr>
            <p:spPr>
              <a:xfrm>
                <a:off x="502920" y="2817572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  <a:tabLst>
                    <a:tab pos="2989453" algn="l"/>
                    <a:tab pos="5712206" algn="l"/>
                    <a:tab pos="8409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505847ad0.choices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7572"/>
                <a:ext cx="11183112" cy="691134"/>
              </a:xfrm>
              <a:prstGeom prst="rect">
                <a:avLst/>
              </a:prstGeom>
              <a:blipFill>
                <a:blip r:embed="rId4"/>
                <a:stretch>
                  <a:fillRect l="-1690" b="-149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505847ad0?vbadefaultcenterpage=1&amp;parentnodeid=68d1200b2&amp;color=0,0,0&amp;vbahtmlprocessed=1&amp;bbb=1"/>
              <p:cNvSpPr/>
              <p:nvPr/>
            </p:nvSpPr>
            <p:spPr>
              <a:xfrm>
                <a:off x="502920" y="3509658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两点，且倾斜角为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−1−3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505847ad0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09658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29265be30?vbadefaultcenterpage=1&amp;parentnodeid=68d1200b2&amp;color=0,0,0&amp;vbahtmlprocessed=1&amp;bbb=1&amp;hasbroken=1"/>
              <p:cNvSpPr/>
              <p:nvPr/>
            </p:nvSpPr>
            <p:spPr>
              <a:xfrm>
                <a:off x="502920" y="1602945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（原创）已知直线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一定不经过第(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象限.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29265be30?vbadefaultcenterpage=1&amp;parentnodeid=68d120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2945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29265be30.bracket?vbadefaultcenterpage=1&amp;parentnodeid=68d1200b2&amp;color=0,0,0&amp;vbapositionanswer=4&amp;vbahtmlprocessed=1"/>
          <p:cNvSpPr/>
          <p:nvPr/>
        </p:nvSpPr>
        <p:spPr>
          <a:xfrm>
            <a:off x="6337237" y="2150315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5_1#29265be30.choices?vbadefaultcenterpage=1&amp;parentnodeid=68d1200b2&amp;color=0,0,0&amp;vbahtmlprocessed=1&amp;bbb=1"/>
          <p:cNvSpPr/>
          <p:nvPr/>
        </p:nvSpPr>
        <p:spPr>
          <a:xfrm>
            <a:off x="502920" y="2643582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.一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B.二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C.三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29265be30?vbadefaultcenterpage=1&amp;parentnodeid=68d1200b2&amp;color=0,0,0&amp;vbahtmlprocessed=1&amp;bbb=1&amp;hasbroken=1"/>
              <p:cNvSpPr/>
              <p:nvPr/>
            </p:nvSpPr>
            <p:spPr>
              <a:xfrm>
                <a:off x="502920" y="3127452"/>
                <a:ext cx="11183112" cy="218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−4≤−3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,所以直线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一定不经过第二象限.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29265be30?vbadefaultcenterpage=1&amp;parentnodeid=68d120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27452"/>
                <a:ext cx="11183112" cy="2180400"/>
              </a:xfrm>
              <a:prstGeom prst="rect">
                <a:avLst/>
              </a:prstGeom>
              <a:blipFill>
                <a:blip r:embed="rId4"/>
                <a:stretch>
                  <a:fillRect l="-1690" r="-327" b="-838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17_1#72467ad7b?vbadefaultcenterpage=1&amp;parentnodeid=68d1200b2&amp;color=0,0,0&amp;vbahtmlprocessed=1&amp;bbb=1"/>
          <p:cNvSpPr/>
          <p:nvPr/>
        </p:nvSpPr>
        <p:spPr>
          <a:xfrm>
            <a:off x="502920" y="756000"/>
            <a:ext cx="11183112" cy="417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36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8_1#72467ad7b.bracket?vbadefaultcenterpage=1&amp;parentnodeid=68d1200b2&amp;color=0,0,0&amp;vbapositionanswer=5&amp;vbahtmlprocessed=1"/>
          <p:cNvSpPr/>
          <p:nvPr/>
        </p:nvSpPr>
        <p:spPr>
          <a:xfrm>
            <a:off x="3436620" y="742284"/>
            <a:ext cx="4413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72467ad7b.choices?vbadefaultcenterpage=1&amp;parentnodeid=68d1200b2&amp;color=0,0,0&amp;vbahtmlprocessed=1&amp;bbb=1"/>
              <p:cNvSpPr/>
              <p:nvPr/>
            </p:nvSpPr>
            <p:spPr>
              <a:xfrm>
                <a:off x="502920" y="1177131"/>
                <a:ext cx="11183112" cy="191382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A.倾斜角为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的直线只有1条</a:t>
                </a:r>
                <a:endParaRPr lang="en-US" altLang="zh-CN" sz="2400" dirty="0"/>
              </a:p>
              <a:p>
                <a:pPr marL="0"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.任意直线的一般式方程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都可以化为斜截式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两点的直线方程为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.经过点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轴上的截距都相等的直线方程为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72467ad7b.choices?vbadefaultcenterpage=1&amp;parentnodeid=68d120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77131"/>
                <a:ext cx="11183112" cy="1913827"/>
              </a:xfrm>
              <a:prstGeom prst="rect">
                <a:avLst/>
              </a:prstGeom>
              <a:blipFill>
                <a:blip r:embed="rId3"/>
                <a:stretch>
                  <a:fillRect l="-1690" t="-2548" b="-98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72467ad7b?vbadefaultcenterpage=1&amp;parentnodeid=68d1200b2&amp;color=0,0,0&amp;vbahtmlprocessed=1&amp;bbb=1&amp;hasbroken=1"/>
              <p:cNvSpPr/>
              <p:nvPr/>
            </p:nvSpPr>
            <p:spPr>
              <a:xfrm>
                <a:off x="502920" y="3099721"/>
                <a:ext cx="11183112" cy="28439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对于A，倾斜角为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的直线有无数条，故A错误；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B，形如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的直线不能化为斜截式，故B错误；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两点的直线方程为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C错误；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D，经过点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轴上的截距都相等的直线方程为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72467ad7b?vbadefaultcenterpage=1&amp;parentnodeid=68d120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9721"/>
                <a:ext cx="11183112" cy="2843975"/>
              </a:xfrm>
              <a:prstGeom prst="rect">
                <a:avLst/>
              </a:prstGeom>
              <a:blipFill>
                <a:blip r:embed="rId4"/>
                <a:stretch>
                  <a:fillRect l="-1690" t="-1713" r="-2781" b="-64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645</Words>
  <Application>Microsoft Office PowerPoint</Application>
  <PresentationFormat>宽屏</PresentationFormat>
  <Paragraphs>218</Paragraphs>
  <Slides>32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3</cp:revision>
  <dcterms:created xsi:type="dcterms:W3CDTF">2024-01-23T11:18:18Z</dcterms:created>
  <dcterms:modified xsi:type="dcterms:W3CDTF">2024-01-24T11:25:36Z</dcterms:modified>
  <cp:category/>
  <cp:contentStatus/>
</cp:coreProperties>
</file>