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4" r:id="rId14"/>
    <p:sldId id="285" r:id="rId15"/>
    <p:sldId id="269" r:id="rId16"/>
    <p:sldId id="270" r:id="rId17"/>
    <p:sldId id="271" r:id="rId18"/>
    <p:sldId id="272" r:id="rId19"/>
    <p:sldId id="273" r:id="rId20"/>
    <p:sldId id="274" r:id="rId21"/>
    <p:sldId id="282" r:id="rId22"/>
    <p:sldId id="275" r:id="rId23"/>
    <p:sldId id="276" r:id="rId24"/>
    <p:sldId id="277" r:id="rId25"/>
    <p:sldId id="278" r:id="rId26"/>
    <p:sldId id="279" r:id="rId27"/>
    <p:sldId id="280" r:id="rId28"/>
    <p:sldId id="283" r:id="rId29"/>
    <p:sldId id="281" r:id="rId30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383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00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83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3eead1c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基础课43 两直线的位置关系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F95294B8-E664-47DD-BB7E-A8C5A636DB36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47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AB180BBB-7D6D-4C7C-B8D4-A08633BFB6B7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3eead1c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基础课43 两直线的位置关系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CF86518D-420D-4804-9105-A6BACF7D9FF7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2.xml"/><Relationship Id="rId5" Type="http://schemas.openxmlformats.org/officeDocument/2006/relationships/slide" Target="slide15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1_1#ec9be6965?vbadefaultcenterpage=1&amp;parentnodeid=54522a824&amp;color=0,0,0&amp;vbahtmlprocessed=1&amp;bbb=1&amp;hasbroken=1"/>
              <p:cNvSpPr/>
              <p:nvPr/>
            </p:nvSpPr>
            <p:spPr>
              <a:xfrm>
                <a:off x="502920" y="1085229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（2024·云南联考）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2,−3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到直线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离取得最大值时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1_1#ec9be6965?vbadefaultcenterpage=1&amp;parentnodeid=54522a82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85229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2_1#ec9be6965.bracket?vbadefaultcenterpage=1&amp;parentnodeid=54522a824&amp;color=0,0,0&amp;vbapositionanswer=6&amp;vbahtmlprocessed=1"/>
          <p:cNvSpPr/>
          <p:nvPr/>
        </p:nvSpPr>
        <p:spPr>
          <a:xfrm>
            <a:off x="3780473" y="1632599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3_1#ec9be6965.choices?vbadefaultcenterpage=1&amp;parentnodeid=54522a824&amp;color=0,0,0&amp;vbahtmlprocessed=1&amp;bbb=1"/>
              <p:cNvSpPr/>
              <p:nvPr/>
            </p:nvSpPr>
            <p:spPr>
              <a:xfrm>
                <a:off x="502920" y="2125866"/>
                <a:ext cx="11183112" cy="69107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900"/>
                  </a:lnSpc>
                  <a:tabLst>
                    <a:tab pos="2748153" algn="l"/>
                    <a:tab pos="5445506" algn="l"/>
                    <a:tab pos="84095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.2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3_1#ec9be6965.choices?vbadefaultcenterpage=1&amp;parentnodeid=54522a82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25866"/>
                <a:ext cx="11183112" cy="691071"/>
              </a:xfrm>
              <a:prstGeom prst="rect">
                <a:avLst/>
              </a:prstGeom>
              <a:blipFill>
                <a:blip r:embed="rId4"/>
                <a:stretch>
                  <a:fillRect l="-1690" b="-150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4_1#ec9be6965?vbadefaultcenterpage=1&amp;parentnodeid=54522a824&amp;color=0,0,0&amp;vbahtmlprocessed=1&amp;bbb=1&amp;hasbroken=1"/>
              <p:cNvSpPr/>
              <p:nvPr/>
            </p:nvSpPr>
            <p:spPr>
              <a:xfrm>
                <a:off x="502920" y="2818143"/>
                <a:ext cx="11183112" cy="3225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将直线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转化为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联立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&amp;4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+2=0,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+1=0,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=−1,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=−2,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所以直线经过定点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−1,−2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与该直线垂直时，点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到该直线的距离取得最大值，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此时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−3−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4_1#ec9be6965?vbadefaultcenterpage=1&amp;parentnodeid=54522a82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18143"/>
                <a:ext cx="11183112" cy="3225800"/>
              </a:xfrm>
              <a:prstGeom prst="rect">
                <a:avLst/>
              </a:prstGeom>
              <a:blipFill>
                <a:blip r:embed="rId5"/>
                <a:stretch>
                  <a:fillRect l="-1690" b="-226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5_1#d00985de9?vbadefaultcenterpage=1&amp;parentnodeid=54522a824&amp;color=0,0,0&amp;vbahtmlprocessed=1&amp;bbb=1&amp;hasbroken=1"/>
              <p:cNvSpPr/>
              <p:nvPr/>
            </p:nvSpPr>
            <p:spPr>
              <a:xfrm>
                <a:off x="502920" y="278445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关于直线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的对称点为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经过点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，则当点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的距离最大时，直线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5_1#d00985de9?vbadefaultcenterpage=1&amp;parentnodeid=54522a82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84458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6_1#d00985de9.bracket?vbadefaultcenterpage=1&amp;parentnodeid=54522a824&amp;color=0,0,0&amp;vbapositionanswer=7&amp;vbahtmlprocessed=1"/>
          <p:cNvSpPr/>
          <p:nvPr/>
        </p:nvSpPr>
        <p:spPr>
          <a:xfrm>
            <a:off x="7272719" y="3331828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7_1#d00985de9.choices?vbadefaultcenterpage=1&amp;parentnodeid=54522a824&amp;color=0,0,0&amp;vbahtmlprocessed=1&amp;bbb=1"/>
              <p:cNvSpPr/>
              <p:nvPr/>
            </p:nvSpPr>
            <p:spPr>
              <a:xfrm>
                <a:off x="502920" y="3881038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862453" algn="l"/>
                    <a:tab pos="5699506" algn="l"/>
                    <a:tab pos="85365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+5=0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+5=0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+5=0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+5=0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7_1#d00985de9.choices?vbadefaultcenterpage=1&amp;parentnodeid=54522a82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81038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21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28_1#d00985de9?vbadefaultcenterpage=1&amp;parentnodeid=54522a824&amp;color=0,0,0&amp;vbahtmlprocessed=1&amp;bbb=1"/>
              <p:cNvSpPr/>
              <p:nvPr/>
            </p:nvSpPr>
            <p:spPr>
              <a:xfrm>
                <a:off x="502920" y="756000"/>
                <a:ext cx="11183112" cy="560622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107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=−1,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6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=−1,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=1,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时取得最大值，</a:t>
                </a:r>
                <a:endParaRPr lang="en-US" altLang="zh-CN" sz="2400" dirty="0"/>
              </a:p>
              <a:p>
                <a:pPr latinLnBrk="1">
                  <a:lnSpc>
                    <a:spcPts val="4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此时直线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垂直于直线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的斜率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𝐴𝐵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−1−1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2+1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+5=0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28_1#d00985de9?vbadefaultcenterpage=1&amp;parentnodeid=54522a82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606225"/>
              </a:xfrm>
              <a:prstGeom prst="rect">
                <a:avLst/>
              </a:prstGeom>
              <a:blipFill>
                <a:blip r:embed="rId3"/>
                <a:stretch>
                  <a:fillRect l="-1690" b="-326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QC_5_AN.30_1#7fef0938a.bracket?vbadefaultcenterpage=1&amp;parentnodeid=54522a824&amp;color=0,0,0&amp;vbapositionanswer=8&amp;vbahtmlprocessed=1"/>
          <p:cNvSpPr/>
          <p:nvPr/>
        </p:nvSpPr>
        <p:spPr>
          <a:xfrm>
            <a:off x="5093207" y="1702422"/>
            <a:ext cx="441325" cy="4309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700"/>
              </a:lnSpc>
            </a:pPr>
            <a:r>
              <a:rPr lang="en-US" altLang="zh-CN" sz="2400" b="1" i="0" dirty="0" smtClean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700088" y="942975"/>
          <a:ext cx="10814050" cy="469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文档" r:id="rId4" imgW="9928089" imgH="4311529" progId="Word.Document.12">
                  <p:embed/>
                </p:oleObj>
              </mc:Choice>
              <mc:Fallback>
                <p:oleObj name="文档" r:id="rId4" imgW="9928089" imgH="4311529" progId="Word.Document.12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8" y="942975"/>
                        <a:ext cx="10814050" cy="469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5949609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875935" y="1074859"/>
          <a:ext cx="10814050" cy="469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文档" r:id="rId4" imgW="9928089" imgH="4310090" progId="Word.Document.12">
                  <p:embed/>
                </p:oleObj>
              </mc:Choice>
              <mc:Fallback>
                <p:oleObj name="文档" r:id="rId4" imgW="9928089" imgH="4310090" progId="Word.Document.12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5935" y="1074859"/>
                        <a:ext cx="10814050" cy="469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7465283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4c814089a?vbadefaultcenterpage=1&amp;parentnodeid=1f9950404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3_1#566f6963e?vbadefaultcenterpage=1&amp;parentnodeid=4c814089a&amp;color=0,0,0&amp;vbahtmlprocessed=1&amp;bbb=1&amp;hasbroken=1"/>
              <p:cNvSpPr/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（多选题）对于直线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，以下说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法正确的是(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3_1#566f6963e?vbadefaultcenterpage=1&amp;parentnodeid=4c814089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r="-1309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4_1#566f6963e.bracket?vbadefaultcenterpage=1&amp;parentnodeid=4c814089a&amp;color=0,0,0&amp;vbapositionanswer=9&amp;vbahtmlprocessed=1&amp;bbb=1"/>
          <p:cNvSpPr/>
          <p:nvPr/>
        </p:nvSpPr>
        <p:spPr>
          <a:xfrm>
            <a:off x="2357120" y="2068418"/>
            <a:ext cx="6445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5_1#566f6963e.choices?vbadefaultcenterpage=1&amp;parentnodeid=4c814089a&amp;color=0,0,0&amp;vbahtmlprocessed=1&amp;bbb=1"/>
              <p:cNvSpPr/>
              <p:nvPr/>
            </p:nvSpPr>
            <p:spPr>
              <a:xfrm>
                <a:off x="502920" y="2561178"/>
                <a:ext cx="11183112" cy="1261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2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”的充要条件是“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一定经过点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3,0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的距离的最大值为5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5_1#566f6963e.choices?vbadefaultcenterpage=1&amp;parentnodeid=4c814089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1178"/>
                <a:ext cx="11183112" cy="1261999"/>
              </a:xfrm>
              <a:prstGeom prst="rect">
                <a:avLst/>
              </a:prstGeom>
              <a:blipFill>
                <a:blip r:embed="rId5"/>
                <a:stretch>
                  <a:fillRect l="-1690" b="-1497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6_1#566f6963e?vbadefaultcenterpage=1&amp;parentnodeid=4c814089a&amp;color=0,0,0&amp;vbahtmlprocessed=1&amp;bbb=1&amp;hasbroken=1"/>
              <p:cNvSpPr/>
              <p:nvPr/>
            </p:nvSpPr>
            <p:spPr>
              <a:xfrm>
                <a:off x="502920" y="756000"/>
                <a:ext cx="11183112" cy="57224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−6=0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，符合题意，当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+9=0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，符合题意，故A错误；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+13=0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×5=−1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，故B正确；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过定点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，故C错误；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过定点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，所以当直线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与点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的连线垂直时，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的距离最大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，最大值为</a:t>
                </a:r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1+3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3−0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，故D正确.故选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BD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6_1#566f6963e?vbadefaultcenterpage=1&amp;parentnodeid=4c814089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722430"/>
              </a:xfrm>
              <a:prstGeom prst="rect">
                <a:avLst/>
              </a:prstGeom>
              <a:blipFill>
                <a:blip r:embed="rId3"/>
                <a:stretch>
                  <a:fillRect l="-1690" r="-3980" b="-319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37_1#3ef02f980?vbadefaultcenterpage=1&amp;parentnodeid=4c814089a&amp;color=0,0,0&amp;vbahtmlprocessed=1&amp;bbb=1&amp;hasbroken=1"/>
              <p:cNvSpPr/>
              <p:nvPr/>
            </p:nvSpPr>
            <p:spPr>
              <a:xfrm>
                <a:off x="502920" y="937464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（2024·台州模拟）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，直线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则下列结论正确的是(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37_1#3ef02f980?vbadefaultcenterpage=1&amp;parentnodeid=4c814089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37464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8_1#3ef02f980.bracket?vbadefaultcenterpage=1&amp;parentnodeid=4c814089a&amp;color=0,0,0&amp;vbapositionanswer=10&amp;vbahtmlprocessed=1&amp;bbb=1"/>
          <p:cNvSpPr/>
          <p:nvPr/>
        </p:nvSpPr>
        <p:spPr>
          <a:xfrm>
            <a:off x="6553518" y="1484835"/>
            <a:ext cx="6619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9_1#3ef02f980.choices?vbadefaultcenterpage=1&amp;parentnodeid=4c814089a&amp;color=0,0,0&amp;vbahtmlprocessed=1&amp;bbb=1"/>
              <p:cNvSpPr/>
              <p:nvPr/>
            </p:nvSpPr>
            <p:spPr>
              <a:xfrm>
                <a:off x="502920" y="1978102"/>
                <a:ext cx="11183112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轴上的截距为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能表示过点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0,−1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的任意直线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9_1#3ef02f980.choices?vbadefaultcenterpage=1&amp;parentnodeid=4c814089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78102"/>
                <a:ext cx="11183112" cy="1117600"/>
              </a:xfrm>
              <a:prstGeom prst="rect">
                <a:avLst/>
              </a:prstGeom>
              <a:blipFill>
                <a:blip r:embed="rId4"/>
                <a:stretch>
                  <a:fillRect l="-1690" b="-923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40_1#3ef02f980?vbadefaultcenterpage=1&amp;parentnodeid=4c814089a&amp;color=0,0,0&amp;vbahtmlprocessed=1&amp;bbb=1&amp;hasbroken=1"/>
              <p:cNvSpPr/>
              <p:nvPr/>
            </p:nvSpPr>
            <p:spPr>
              <a:xfrm>
                <a:off x="502920" y="3103257"/>
                <a:ext cx="11183112" cy="2794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对于A，在直线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: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中,令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，故A正确；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B，在直线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过定点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0,−1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但无法表示直线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，故B错误；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//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≠2⇒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=−1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，故C错误；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⊥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=0⇒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，故D正确.故选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40_1#3ef02f980?vbadefaultcenterpage=1&amp;parentnodeid=4c814089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03257"/>
                <a:ext cx="11183112" cy="2794000"/>
              </a:xfrm>
              <a:prstGeom prst="rect">
                <a:avLst/>
              </a:prstGeom>
              <a:blipFill>
                <a:blip r:embed="rId5"/>
                <a:stretch>
                  <a:fillRect l="-1690" r="-2890" b="-39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1_1#ad459b17e?vbadefaultcenterpage=1&amp;parentnodeid=4c814089a&amp;color=0,0,0&amp;vbahtmlprocessed=1&amp;bbb=1&amp;hasbroken=1"/>
              <p:cNvSpPr/>
              <p:nvPr/>
            </p:nvSpPr>
            <p:spPr>
              <a:xfrm>
                <a:off x="502920" y="1364724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（2024·嘉兴模拟）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的交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点分别为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的中点，则直线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1_1#ad459b17e?vbadefaultcenterpage=1&amp;parentnodeid=4c814089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64724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2_1#ad459b17e.blank?vbadefaultcenterpage=1&amp;parentnodeid=4c814089a&amp;color=0,0,0&amp;vbapositionanswer=11&amp;vbahtmlprocessed=1&amp;bbb=1"/>
              <p:cNvSpPr/>
              <p:nvPr/>
            </p:nvSpPr>
            <p:spPr>
              <a:xfrm>
                <a:off x="8744268" y="1987849"/>
                <a:ext cx="2127949" cy="3534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2_1#ad459b17e.blank?vbadefaultcenterpage=1&amp;parentnodeid=4c814089a&amp;color=0,0,0&amp;vbapositionanswer=11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4268" y="1987849"/>
                <a:ext cx="2127949" cy="353441"/>
              </a:xfrm>
              <a:prstGeom prst="rect">
                <a:avLst/>
              </a:prstGeom>
              <a:blipFill>
                <a:blip r:embed="rId4"/>
                <a:stretch>
                  <a:fillRect r="-1143" b="-396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3_1#ad459b17e?vbadefaultcenterpage=1&amp;parentnodeid=4c814089a&amp;color=0,0,0&amp;vbahtmlprocessed=1&amp;bbb=1"/>
              <p:cNvSpPr/>
              <p:nvPr/>
            </p:nvSpPr>
            <p:spPr>
              <a:xfrm>
                <a:off x="502920" y="2405362"/>
                <a:ext cx="11183112" cy="3200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的交点分别为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,2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,4−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的中点，由中点公式可得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=4,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+2+4−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的斜率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−0=−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3_1#ad459b17e?vbadefaultcenterpage=1&amp;parentnodeid=4c814089a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05362"/>
                <a:ext cx="11183112" cy="3200400"/>
              </a:xfrm>
              <a:prstGeom prst="rect">
                <a:avLst/>
              </a:prstGeom>
              <a:blipFill>
                <a:blip r:embed="rId5"/>
                <a:stretch>
                  <a:fillRect l="-1690" b="-323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4_1#b9197d779?vbadefaultcenterpage=1&amp;parentnodeid=4c814089a&amp;color=0,0,0&amp;vbahtmlprocessed=1&amp;bbb=1&amp;hasbroken=1"/>
              <p:cNvSpPr/>
              <p:nvPr/>
            </p:nvSpPr>
            <p:spPr>
              <a:xfrm>
                <a:off x="502920" y="2781346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（双空题）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（2024·宁波模拟）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及直线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，作直线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垂直于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，且垂足分别为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𝐶𝐷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𝐶𝐷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𝐷𝐵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4_1#b9197d779?vbadefaultcenterpage=1&amp;parentnodeid=4c814089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81346"/>
                <a:ext cx="11183112" cy="1592199"/>
              </a:xfrm>
              <a:prstGeom prst="rect">
                <a:avLst/>
              </a:prstGeom>
              <a:blipFill>
                <a:blip r:embed="rId3"/>
                <a:stretch>
                  <a:fillRect l="-1690" b="-118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5_1#b9197d779.blank?vbadefaultcenterpage=1&amp;parentnodeid=4c814089a&amp;color=0,0,0&amp;vbapositionanswer=12&amp;vbahtmlprocessed=1&amp;bbb=1"/>
              <p:cNvSpPr/>
              <p:nvPr/>
            </p:nvSpPr>
            <p:spPr>
              <a:xfrm>
                <a:off x="10188893" y="3381991"/>
                <a:ext cx="524002" cy="3915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4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5_1#b9197d779.blank?vbadefaultcenterpage=1&amp;parentnodeid=4c814089a&amp;color=0,0,0&amp;vbapositionanswer=12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8893" y="3381991"/>
                <a:ext cx="524002" cy="3915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6_1#b9197d779.blank?vbadefaultcenterpage=1&amp;parentnodeid=4c814089a&amp;color=0,0,0&amp;vbapositionanswer=13&amp;vbahtmlprocessed=1&amp;bbb=1"/>
              <p:cNvSpPr/>
              <p:nvPr/>
            </p:nvSpPr>
            <p:spPr>
              <a:xfrm>
                <a:off x="4593146" y="3912342"/>
                <a:ext cx="1423226" cy="3915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4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26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6_1#b9197d779.blank?vbadefaultcenterpage=1&amp;parentnodeid=4c814089a&amp;color=0,0,0&amp;vbapositionanswer=13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146" y="3912342"/>
                <a:ext cx="1423226" cy="3915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47_1#b9197d779?vbadefaultcenterpage=1&amp;parentnodeid=4c814089a&amp;color=0,0,0&amp;vbahtmlprocessed=1&amp;bbb=1&amp;hasbroken=1"/>
              <p:cNvSpPr/>
              <p:nvPr/>
            </p:nvSpPr>
            <p:spPr>
              <a:xfrm>
                <a:off x="502920" y="924986"/>
                <a:ext cx="11183112" cy="5232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由题意知，直线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互相平行，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作直线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垂直于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，且垂足分别为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（图略）.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由两平行线间的距离公式可得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𝐶𝐷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1+1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1+1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联立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+1=0,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同理求得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𝑏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−5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𝑏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𝑏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+5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𝑏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47_1#b9197d779?vbadefaultcenterpage=1&amp;parentnodeid=4c814089a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24986"/>
                <a:ext cx="11183112" cy="5232400"/>
              </a:xfrm>
              <a:prstGeom prst="rect">
                <a:avLst/>
              </a:prstGeom>
              <a:blipFill>
                <a:blip r:embed="rId3"/>
                <a:stretch>
                  <a:fillRect l="-1690" b="-163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47_1#b9197d779?vbadefaultcenterpage=1&amp;parentnodeid=4c814089a&amp;color=0,0,0&amp;vbahtmlprocessed=1&amp;bbb=1&amp;hasbroken=1">
                <a:extLst>
                  <a:ext uri="{FF2B5EF4-FFF2-40B4-BE49-F238E27FC236}">
                    <a16:creationId xmlns:a16="http://schemas.microsoft.com/office/drawing/2014/main" id="{49DA4E85-8985-DA66-315C-C3F4F50702DE}"/>
                  </a:ext>
                </a:extLst>
              </p:cNvPr>
              <p:cNvSpPr/>
              <p:nvPr/>
            </p:nvSpPr>
            <p:spPr>
              <a:xfrm>
                <a:off x="502920" y="2238611"/>
                <a:ext cx="11183112" cy="23068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其中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−5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+5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表示点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−5,−1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之间的距离之和，当点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重合时，取得最小值，</a:t>
                </a:r>
                <a:endParaRPr lang="en-US" altLang="zh-CN" sz="2400" dirty="0"/>
              </a:p>
              <a:p>
                <a:pPr latinLnBrk="1">
                  <a:lnSpc>
                    <a:spcPts val="5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𝐷𝐵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[5−</m:t>
                                </m:r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−5</m:t>
                                    </m:r>
                                  </m:e>
                                </m:d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[1−</m:t>
                                </m:r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]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26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𝐶𝐷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𝐷𝐵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</a:t>
                </a:r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小值为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26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47_1#b9197d779?vbadefaultcenterpage=1&amp;parentnodeid=4c814089a&amp;color=0,0,0&amp;vbahtmlprocessed=1&amp;bbb=1&amp;hasbroken=1">
                <a:extLst>
                  <a:ext uri="{FF2B5EF4-FFF2-40B4-BE49-F238E27FC236}">
                    <a16:creationId xmlns:a16="http://schemas.microsoft.com/office/drawing/2014/main" id="{49DA4E85-8985-DA66-315C-C3F4F50702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38611"/>
                <a:ext cx="11183112" cy="2306828"/>
              </a:xfrm>
              <a:prstGeom prst="rect">
                <a:avLst/>
              </a:prstGeom>
              <a:blipFill>
                <a:blip r:embed="rId2"/>
                <a:stretch>
                  <a:fillRect l="-1690" r="-654" b="-791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2097587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d538f3565?vbadefaultcenterpage=1&amp;parentnodeid=1f9950404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pic>
        <p:nvPicPr>
          <p:cNvPr id="3" name="QO_5_BD.48_1#bc8174066?hastextimagelayout=1&amp;vbadefaultcenterpage=1&amp;parentnodeid=d538f3565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27272" y="1566768"/>
            <a:ext cx="2953512" cy="438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48_2#bc8174066?hastextimagelayout=1&amp;segpoint=1&amp;vbadefaultcenterpage=1&amp;parentnodeid=d538f3565&amp;color=0,0,0&amp;vbahtmlprocessed=1&amp;bbb=1&amp;hasbroken=1"/>
              <p:cNvSpPr/>
              <p:nvPr/>
            </p:nvSpPr>
            <p:spPr>
              <a:xfrm>
                <a:off x="502920" y="1521048"/>
                <a:ext cx="8138160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如图，射线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所在直线的方向向量分别为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𝐴𝑂𝐵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内，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𝑃𝑁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48_2#bc8174066?hastextimagelayout=1&amp;segpoint=1&amp;vbadefaultcenterpage=1&amp;parentnodeid=d538f356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8138160" cy="1596200"/>
              </a:xfrm>
              <a:prstGeom prst="rect">
                <a:avLst/>
              </a:prstGeom>
              <a:blipFill>
                <a:blip r:embed="rId5"/>
                <a:stretch>
                  <a:fillRect l="-2322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5_BD.48_3#bc8174066?hastextimagelayout=1&amp;segpoint=1&amp;vbadefaultcenterpage=1&amp;parentnodeid=d538f3565&amp;color=0,0,0&amp;vbahtmlprocessed=1&amp;bbb=1"/>
              <p:cNvSpPr/>
              <p:nvPr/>
            </p:nvSpPr>
            <p:spPr>
              <a:xfrm>
                <a:off x="502920" y="3108548"/>
                <a:ext cx="8138160" cy="71037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1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，求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𝑂𝑀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5_BD.48_3#bc8174066?hastextimagelayout=1&amp;segpoint=1&amp;vbadefaultcenterpage=1&amp;parentnodeid=d538f356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08548"/>
                <a:ext cx="8138160" cy="710375"/>
              </a:xfrm>
              <a:prstGeom prst="rect">
                <a:avLst/>
              </a:prstGeom>
              <a:blipFill>
                <a:blip r:embed="rId6"/>
                <a:stretch>
                  <a:fillRect l="-2322" b="-146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O_5_BD.48_4#bc8174066?hastextimagelayout=1&amp;segpoint=1&amp;vbadefaultcenterpage=1&amp;parentnodeid=d538f3565&amp;color=0,0,0&amp;vbahtmlprocessed=1&amp;bbb=1"/>
              <p:cNvSpPr/>
              <p:nvPr/>
            </p:nvSpPr>
            <p:spPr>
              <a:xfrm>
                <a:off x="502920" y="3831559"/>
                <a:ext cx="8138160" cy="71094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1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𝑂𝑀𝑃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的面积是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O_5_BD.48_4#bc8174066?hastextimagelayout=1&amp;segpoint=1&amp;vbadefaultcenterpage=1&amp;parentnodeid=d538f356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31559"/>
                <a:ext cx="8138160" cy="710946"/>
              </a:xfrm>
              <a:prstGeom prst="rect">
                <a:avLst/>
              </a:prstGeom>
              <a:blipFill>
                <a:blip r:embed="rId7"/>
                <a:stretch>
                  <a:fillRect l="-2322" b="-146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49_1#bc8174066?vbadefaultcenterpage=1&amp;parentnodeid=d538f3565&amp;color=0,0,0&amp;vbahtmlprocessed=1&amp;bbb=1&amp;hasbroken=1"/>
              <p:cNvSpPr/>
              <p:nvPr/>
            </p:nvSpPr>
            <p:spPr>
              <a:xfrm>
                <a:off x="502920" y="756000"/>
                <a:ext cx="11183112" cy="577113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1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𝑂𝑀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10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2）直线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</a:p>
              <a:p>
                <a:pPr latinLnBrk="1">
                  <a:lnSpc>
                    <a:spcPts val="65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𝑂𝑀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𝑘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6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𝑂𝑀𝑃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的面积为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𝑘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5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49_1#bc8174066?vbadefaultcenterpage=1&amp;parentnodeid=d538f356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771134"/>
              </a:xfrm>
              <a:prstGeom prst="rect">
                <a:avLst/>
              </a:prstGeom>
              <a:blipFill>
                <a:blip r:embed="rId3"/>
                <a:stretch>
                  <a:fillRect l="-1690" b="-190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568f2a778?vbadefaultcenterpage=1&amp;parentnodeid=1f9950404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0_1#2e3378e0a?vbadefaultcenterpage=1&amp;parentnodeid=568f2a778&amp;color=0,0,0&amp;vbahtmlprocessed=1&amp;bbb=1&amp;hasbroken=1"/>
              <p:cNvSpPr/>
              <p:nvPr/>
            </p:nvSpPr>
            <p:spPr>
              <a:xfrm>
                <a:off x="502920" y="1521048"/>
                <a:ext cx="11183112" cy="22814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（双空题）已知直线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，且原点到直线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同时满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足下列三个条件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：①点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在第一象限；②点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的距离是点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的距离的2倍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；③</a:t>
                </a:r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的距离之比是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: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的坐标为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0_1#2e3378e0a?vbadefaultcenterpage=1&amp;parentnodeid=568f2a77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2281428"/>
              </a:xfrm>
              <a:prstGeom prst="rect">
                <a:avLst/>
              </a:prstGeom>
              <a:blipFill>
                <a:blip r:embed="rId4"/>
                <a:stretch>
                  <a:fillRect l="-1690" b="-775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51_1#2e3378e0a.blank?vbadefaultcenterpage=1&amp;parentnodeid=568f2a778&amp;color=0,0,0&amp;vbapositionanswer=14&amp;vbahtmlprocessed=1&amp;bbb=1"/>
              <p:cNvSpPr/>
              <p:nvPr/>
            </p:nvSpPr>
            <p:spPr>
              <a:xfrm>
                <a:off x="7973632" y="2148237"/>
                <a:ext cx="550863" cy="3534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±3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51_1#2e3378e0a.blank?vbadefaultcenterpage=1&amp;parentnodeid=568f2a778&amp;color=0,0,0&amp;vbapositionanswer=14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632" y="2148237"/>
                <a:ext cx="550863" cy="353441"/>
              </a:xfrm>
              <a:prstGeom prst="rect">
                <a:avLst/>
              </a:prstGeom>
              <a:blipFill>
                <a:blip r:embed="rId5"/>
                <a:stretch>
                  <a:fillRect l="-7778" r="-5556" b="-206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N.52_1#2e3378e0a.blank?vbadefaultcenterpage=1&amp;parentnodeid=568f2a778&amp;color=0,0,0&amp;vbapositionanswer=15&amp;vbahtmlprocessed=1&amp;bbb=1&amp;rh=48.6"/>
              <p:cNvSpPr/>
              <p:nvPr/>
            </p:nvSpPr>
            <p:spPr>
              <a:xfrm>
                <a:off x="8322437" y="3214083"/>
                <a:ext cx="871538" cy="51092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QB_5_AN.52_1#2e3378e0a.blank?vbadefaultcenterpage=1&amp;parentnodeid=568f2a778&amp;color=0,0,0&amp;vbapositionanswer=15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2437" y="3214083"/>
                <a:ext cx="871538" cy="510921"/>
              </a:xfrm>
              <a:prstGeom prst="rect">
                <a:avLst/>
              </a:prstGeom>
              <a:blipFill>
                <a:blip r:embed="rId6"/>
                <a:stretch>
                  <a:fillRect t="-5952" b="-2023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3_1#2e3378e0a?vbadefaultcenterpage=1&amp;parentnodeid=568f2a778&amp;color=0,0,0&amp;vbahtmlprocessed=1&amp;bbb=1&amp;hasbroken=1"/>
              <p:cNvSpPr/>
              <p:nvPr/>
            </p:nvSpPr>
            <p:spPr>
              <a:xfrm>
                <a:off x="502920" y="756000"/>
                <a:ext cx="11183112" cy="565131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3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因为原点到直线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2×0−0+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=±3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设存在点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满足题意，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的距离是点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的距离的2倍，得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+3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</a:p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的距离之比是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: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7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𝑚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+3</m:t>
                                </m:r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5</m:t>
                                </m:r>
                              </m:e>
                            </m:rad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𝑚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18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故满足条件的点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的坐标为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3_1#2e3378e0a?vbadefaultcenterpage=1&amp;parentnodeid=568f2a77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651310"/>
              </a:xfrm>
              <a:prstGeom prst="rect">
                <a:avLst/>
              </a:prstGeom>
              <a:blipFill>
                <a:blip r:embed="rId3"/>
                <a:stretch>
                  <a:fillRect l="-1690" b="-194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54_1#d64a50cb1?segpoint=1&amp;vbadefaultcenterpage=1&amp;parentnodeid=568f2a778&amp;color=0,0,0&amp;vbahtmlprocessed=1&amp;bbb=1&amp;hasbroken=1"/>
              <p:cNvSpPr/>
              <p:nvPr/>
            </p:nvSpPr>
            <p:spPr>
              <a:xfrm>
                <a:off x="502920" y="1562685"/>
                <a:ext cx="11183112" cy="3827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（2024·广东阶段练习）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瑞士数学家欧拉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Euler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于1765年在其所著作的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《三角形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的几何学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》一书中提出：三角形的外心（中垂线的交点）、重心（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中线的交点）、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垂心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（高的交点）在同一条直线上,后来,人们把这条直线称为欧拉线.若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的顶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0,4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,其欧拉线方程为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,给出以下四个结论: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的外心为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;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②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的顶点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的坐标可能为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③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的垂心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坐标可能为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;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④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的重心坐标可能为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.其中正确结论的序号是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54_1#d64a50cb1?segpoint=1&amp;vbadefaultcenterpage=1&amp;parentnodeid=568f2a77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62685"/>
                <a:ext cx="11183112" cy="3827399"/>
              </a:xfrm>
              <a:prstGeom prst="rect">
                <a:avLst/>
              </a:prstGeom>
              <a:blipFill>
                <a:blip r:embed="rId3"/>
                <a:stretch>
                  <a:fillRect l="-1690" r="-1091" b="-493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5_AN.55_1#d64a50cb1.blank?vbadefaultcenterpage=1&amp;parentnodeid=568f2a778&amp;color=0,0,0&amp;vbapositionanswer=16&amp;vbahtmlprocessed=1&amp;bbb=1&amp;hasbroken=1"/>
          <p:cNvSpPr/>
          <p:nvPr/>
        </p:nvSpPr>
        <p:spPr>
          <a:xfrm>
            <a:off x="502920" y="4159390"/>
            <a:ext cx="11183112" cy="10388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</a:pPr>
            <a:r>
              <a:rPr lang="en-US" altLang="zh-CN" sz="2400" b="0" i="0">
                <a:solidFill>
                  <a:srgbClr val="FF0000"/>
                </a:solidFill>
                <a:latin typeface="SimSun" panose="02010600030101010101" pitchFamily="2" charset="-122"/>
                <a:ea typeface="微软雅黑" pitchFamily="34" charset="-122"/>
                <a:cs typeface="Times New Roman" pitchFamily="34" charset="-120"/>
              </a:rPr>
              <a:t>                                                                    </a:t>
            </a:r>
            <a:r>
              <a:rPr lang="en-US" altLang="zh-CN" sz="2400" b="0" i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①③④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6_1#d64a50cb1?vbadefaultcenterpage=1&amp;parentnodeid=568f2a778&amp;color=0,0,0&amp;vbahtmlprocessed=1&amp;bbb=1&amp;hasbroken=1"/>
              <p:cNvSpPr/>
              <p:nvPr/>
            </p:nvSpPr>
            <p:spPr>
              <a:xfrm>
                <a:off x="502920" y="948957"/>
                <a:ext cx="11183112" cy="52197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由顶点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0,4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,可知线段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的垂直平分线的方程为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的外心在直线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上,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联立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+2=0,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可得外心坐标为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,故①正确；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设外心为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,故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𝐺𝐴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所以外接圆方程为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的重心为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,代入欧拉线方程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,得</a:t>
                </a:r>
              </a:p>
              <a:p>
                <a:pPr latinLnBrk="1">
                  <a:lnSpc>
                    <a:spcPts val="7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,联立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𝑦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=10,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−2=0,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=2,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=−2,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坐标可以为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0,−2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,故②错误；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6_1#d64a50cb1?vbadefaultcenterpage=1&amp;parentnodeid=568f2a778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48957"/>
                <a:ext cx="11183112" cy="5219700"/>
              </a:xfrm>
              <a:prstGeom prst="rect">
                <a:avLst/>
              </a:prstGeom>
              <a:blipFill>
                <a:blip r:embed="rId3"/>
                <a:stretch>
                  <a:fillRect l="-1690" b="-222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6_1#d64a50cb1?vbadefaultcenterpage=1&amp;parentnodeid=568f2a778&amp;color=0,0,0&amp;vbahtmlprocessed=1&amp;bbb=1&amp;hasbroken=1">
                <a:extLst>
                  <a:ext uri="{FF2B5EF4-FFF2-40B4-BE49-F238E27FC236}">
                    <a16:creationId xmlns:a16="http://schemas.microsoft.com/office/drawing/2014/main" id="{C29D1BC7-53A8-42DD-99F9-515D07581F1B}"/>
                  </a:ext>
                </a:extLst>
              </p:cNvPr>
              <p:cNvSpPr/>
              <p:nvPr/>
            </p:nvSpPr>
            <p:spPr>
              <a:xfrm>
                <a:off x="502920" y="2085195"/>
                <a:ext cx="11183112" cy="2713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坐标为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0,−2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,可知重心可能为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,故④正确；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坐标为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时,过点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垂直的直线方程为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联立欧拉线方程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可解得垂心坐标为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坐标为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0,−2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时,过点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垂直的直线方程为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联立欧拉线方程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可解得垂心坐标为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,故③正确.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6_1#d64a50cb1?vbadefaultcenterpage=1&amp;parentnodeid=568f2a778&amp;color=0,0,0&amp;vbahtmlprocessed=1&amp;bbb=1&amp;hasbroken=1">
                <a:extLst>
                  <a:ext uri="{FF2B5EF4-FFF2-40B4-BE49-F238E27FC236}">
                    <a16:creationId xmlns:a16="http://schemas.microsoft.com/office/drawing/2014/main" id="{C29D1BC7-53A8-42DD-99F9-515D07581F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85195"/>
                <a:ext cx="11183112" cy="2713800"/>
              </a:xfrm>
              <a:prstGeom prst="rect">
                <a:avLst/>
              </a:prstGeom>
              <a:blipFill>
                <a:blip r:embed="rId2"/>
                <a:stretch>
                  <a:fillRect l="-1690" b="-674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299339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3eead1c34.fixed?vbadefaultcenterpage=1&amp;parentnodeid=7d2a7fbef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基础课43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两直线的位置关系</a:t>
            </a:r>
            <a:endParaRPr lang="en-US" altLang="zh-CN" sz="4000" dirty="0"/>
          </a:p>
        </p:txBody>
      </p:sp>
      <p:pic>
        <p:nvPicPr>
          <p:cNvPr id="3" name="C_0#3eead1c34?linknodeid=54522a824&amp;catalogrefid=54522a824&amp;parentnodeid=7d2a7fbef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3eead1c34?linknodeid=54522a824&amp;catalogrefid=54522a824&amp;parentnodeid=7d2a7fbef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3eead1c34?linknodeid=4c814089a&amp;catalogrefid=4c814089a&amp;parentnodeid=7d2a7fbef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3eead1c34?linknodeid=4c814089a&amp;catalogrefid=4c814089a&amp;parentnodeid=7d2a7fbef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3eead1c34?linknodeid=d538f3565&amp;catalogrefid=d538f3565&amp;parentnodeid=7d2a7fbef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3eead1c34?linknodeid=d538f3565&amp;catalogrefid=d538f3565&amp;parentnodeid=7d2a7fbef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3eead1c34?linknodeid=568f2a778&amp;catalogrefid=568f2a778&amp;parentnodeid=7d2a7fbef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3eead1c34?linknodeid=568f2a778&amp;catalogrefid=568f2a778&amp;parentnodeid=7d2a7fbef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3eead1c34?linknodeid=54522a824&amp;catalogrefid=54522a824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3eead1c34?linknodeid=54522a824&amp;catalogrefid=54522a824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3eead1c34?linknodeid=4c814089a&amp;catalogrefid=4c814089a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3eead1c34?linknodeid=4c814089a&amp;catalogrefid=4c814089a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3eead1c34?linknodeid=d538f3565&amp;catalogrefid=d538f3565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3eead1c34?linknodeid=d538f3565&amp;catalogrefid=d538f3565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3eead1c34?linknodeid=568f2a778&amp;catalogrefid=568f2a778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3eead1c34?linknodeid=568f2a778&amp;catalogrefid=568f2a778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1f9950404.fixed?vbadefaultcenterpage=1&amp;parentnodeid=3eead1c34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1f9950404.fixed?vbadefaultcenterpage=1&amp;parentnodeid=3eead1c34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54522a824?vbadefaultcenterpage=1&amp;parentnodeid=1f9950404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_1#e2b48ca52?vbadefaultcenterpage=1&amp;parentnodeid=54522a824&amp;color=0,0,0&amp;vbahtmlprocessed=1&amp;bbb=1&amp;hasbroken=1"/>
              <p:cNvSpPr/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的斜率分别为方程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−5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的两个根，则直线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夹角为(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_1#e2b48ca52?vbadefaultcenterpage=1&amp;parentnodeid=54522a82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r="-1254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_1#e2b48ca52.bracket?vbadefaultcenterpage=1&amp;parentnodeid=54522a824&amp;color=0,0,0&amp;vbapositionanswer=1&amp;vbahtmlprocessed=1"/>
          <p:cNvSpPr/>
          <p:nvPr/>
        </p:nvSpPr>
        <p:spPr>
          <a:xfrm>
            <a:off x="1684020" y="206841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_1#e2b48ca52.choices?vbadefaultcenterpage=1&amp;parentnodeid=54522a824&amp;color=0,0,0&amp;vbahtmlprocessed=1&amp;bbb=1"/>
              <p:cNvSpPr/>
              <p:nvPr/>
            </p:nvSpPr>
            <p:spPr>
              <a:xfrm>
                <a:off x="502920" y="2617121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738628" algn="l"/>
                    <a:tab pos="5616956" algn="l"/>
                    <a:tab pos="849528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_1#e2b48ca52.choices?vbadefaultcenterpage=1&amp;parentnodeid=54522a82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17121"/>
                <a:ext cx="11183112" cy="467805"/>
              </a:xfrm>
              <a:prstGeom prst="rect">
                <a:avLst/>
              </a:prstGeom>
              <a:blipFill>
                <a:blip r:embed="rId5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4_1#e2b48ca52?vbadefaultcenterpage=1&amp;parentnodeid=54522a824&amp;color=0,0,0&amp;vbahtmlprocessed=1&amp;bbb=1"/>
              <p:cNvSpPr/>
              <p:nvPr/>
            </p:nvSpPr>
            <p:spPr>
              <a:xfrm>
                <a:off x="502920" y="30958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的斜率分别为方程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的两个根，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由根与系数的关系得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的夹角为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4_1#e2b48ca52?vbadefaultcenterpage=1&amp;parentnodeid=54522a82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95848"/>
                <a:ext cx="11183112" cy="1033399"/>
              </a:xfrm>
              <a:prstGeom prst="rect">
                <a:avLst/>
              </a:prstGeom>
              <a:blipFill>
                <a:blip r:embed="rId6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8149e8ec1?vbadefaultcenterpage=1&amp;parentnodeid=54522a824&amp;color=0,0,0&amp;vbahtmlprocessed=1&amp;bbb=1&amp;hasbroken=1"/>
              <p:cNvSpPr/>
              <p:nvPr/>
            </p:nvSpPr>
            <p:spPr>
              <a:xfrm>
                <a:off x="502920" y="1422731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−6=0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垂直，垂足为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的值为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8149e8ec1?vbadefaultcenterpage=1&amp;parentnodeid=54522a82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22731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8149e8ec1.bracket?vbadefaultcenterpage=1&amp;parentnodeid=54522a824&amp;color=0,0,0&amp;vbapositionanswer=2&amp;vbahtmlprocessed=1"/>
          <p:cNvSpPr/>
          <p:nvPr/>
        </p:nvSpPr>
        <p:spPr>
          <a:xfrm>
            <a:off x="769620" y="1970102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7_1#8149e8ec1.choices?vbadefaultcenterpage=1&amp;parentnodeid=54522a824&amp;color=0,0,0&amp;vbahtmlprocessed=1&amp;bbb=1"/>
              <p:cNvSpPr/>
              <p:nvPr/>
            </p:nvSpPr>
            <p:spPr>
              <a:xfrm>
                <a:off x="502920" y="2521851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767203" algn="l"/>
                    <a:tab pos="5509006" algn="l"/>
                    <a:tab pos="83905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.7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B.9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C.11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−7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7_1#8149e8ec1.choices?vbadefaultcenterpage=1&amp;parentnodeid=54522a82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21851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21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8_1#8149e8ec1?vbadefaultcenterpage=1&amp;parentnodeid=54522a824&amp;color=0,0,0&amp;vbahtmlprocessed=1&amp;bbb=1&amp;hasbroken=1"/>
              <p:cNvSpPr/>
              <p:nvPr/>
            </p:nvSpPr>
            <p:spPr>
              <a:xfrm>
                <a:off x="502920" y="3000578"/>
                <a:ext cx="11183112" cy="2713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−6=0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垂直，所以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4×5−2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上，所以将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代入，得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则垂足为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.又点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上，将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代入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−5−2+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=7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8_1#8149e8ec1?vbadefaultcenterpage=1&amp;parentnodeid=54522a82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00578"/>
                <a:ext cx="11183112" cy="2713800"/>
              </a:xfrm>
              <a:prstGeom prst="rect">
                <a:avLst/>
              </a:prstGeom>
              <a:blipFill>
                <a:blip r:embed="rId5"/>
                <a:stretch>
                  <a:fillRect l="-1690" b="-674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9_1#e985f0ca6?vbadefaultcenterpage=1&amp;parentnodeid=54522a824&amp;color=0,0,0&amp;vbahtmlprocessed=1&amp;bbb=1"/>
              <p:cNvSpPr/>
              <p:nvPr/>
            </p:nvSpPr>
            <p:spPr>
              <a:xfrm>
                <a:off x="502920" y="1326625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和直线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间的距离为(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9_1#e985f0ca6?vbadefaultcenterpage=1&amp;parentnodeid=54522a82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26625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0_1#e985f0ca6.bracket?vbadefaultcenterpage=1&amp;parentnodeid=54522a824&amp;color=0,0,0&amp;vbapositionanswer=3&amp;vbahtmlprocessed=1"/>
          <p:cNvSpPr/>
          <p:nvPr/>
        </p:nvSpPr>
        <p:spPr>
          <a:xfrm>
            <a:off x="9733090" y="1315195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1_1#e985f0ca6.choices?vbadefaultcenterpage=1&amp;parentnodeid=54522a824&amp;color=0,0,0&amp;vbahtmlprocessed=1&amp;bbb=1"/>
              <p:cNvSpPr/>
              <p:nvPr/>
            </p:nvSpPr>
            <p:spPr>
              <a:xfrm>
                <a:off x="502920" y="1813542"/>
                <a:ext cx="11183112" cy="6222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000"/>
                  </a:lnSpc>
                  <a:tabLst>
                    <a:tab pos="2773553" algn="l"/>
                    <a:tab pos="5496306" algn="l"/>
                    <a:tab pos="82444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.0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C.3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1_1#e985f0ca6.choices?vbadefaultcenterpage=1&amp;parentnodeid=54522a82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13542"/>
                <a:ext cx="11183112" cy="622237"/>
              </a:xfrm>
              <a:prstGeom prst="rect">
                <a:avLst/>
              </a:prstGeom>
              <a:blipFill>
                <a:blip r:embed="rId4"/>
                <a:stretch>
                  <a:fillRect l="-1690" b="-165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2_1#e985f0ca6?vbadefaultcenterpage=1&amp;parentnodeid=54522a824&amp;color=0,0,0&amp;vbahtmlprocessed=1&amp;bbb=1"/>
              <p:cNvSpPr/>
              <p:nvPr/>
            </p:nvSpPr>
            <p:spPr>
              <a:xfrm>
                <a:off x="502920" y="2443018"/>
                <a:ext cx="11183112" cy="2895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与直线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平行，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与直线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重合，舍去，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与直线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平行，</a:t>
                </a:r>
                <a:endParaRPr lang="en-US" altLang="zh-CN" sz="2400" dirty="0"/>
              </a:p>
              <a:p>
                <a:pPr latinLnBrk="1">
                  <a:lnSpc>
                    <a:spcPts val="5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此时直线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间的距离为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−1−2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2_1#e985f0ca6?vbadefaultcenterpage=1&amp;parentnodeid=54522a82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43018"/>
                <a:ext cx="11183112" cy="2895600"/>
              </a:xfrm>
              <a:prstGeom prst="rect">
                <a:avLst/>
              </a:prstGeom>
              <a:blipFill>
                <a:blip r:embed="rId5"/>
                <a:stretch>
                  <a:fillRect l="-1690" b="-29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6fd68c801?vbadefaultcenterpage=1&amp;parentnodeid=54522a824&amp;color=0,0,0&amp;vbahtmlprocessed=1&amp;bbb=1&amp;hasbroken=1"/>
              <p:cNvSpPr/>
              <p:nvPr/>
            </p:nvSpPr>
            <p:spPr>
              <a:xfrm>
                <a:off x="502920" y="1718641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6fd68c801?vbadefaultcenterpage=1&amp;parentnodeid=54522a82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18641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2236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6fd68c801.bracket?vbadefaultcenterpage=1&amp;parentnodeid=54522a824&amp;color=0,0,0&amp;vbapositionanswer=4&amp;vbahtmlprocessed=1"/>
          <p:cNvSpPr/>
          <p:nvPr/>
        </p:nvSpPr>
        <p:spPr>
          <a:xfrm>
            <a:off x="2489073" y="2266012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4" name="QC_5_BD.15_1#6fd68c801.choices?vbadefaultcenterpage=1&amp;parentnodeid=54522a824&amp;color=0,0,0&amp;vbahtmlprocessed=1&amp;bbb=1"/>
          <p:cNvSpPr/>
          <p:nvPr/>
        </p:nvSpPr>
        <p:spPr>
          <a:xfrm>
            <a:off x="502920" y="2759279"/>
            <a:ext cx="11183112" cy="1033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400"/>
              </a:lnSpc>
              <a:tabLst>
                <a:tab pos="5699506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.充要条件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.必要不充分条件</a:t>
            </a:r>
            <a:endParaRPr lang="en-US" altLang="zh-CN" sz="2400" dirty="0"/>
          </a:p>
          <a:p>
            <a:pPr latinLnBrk="1">
              <a:lnSpc>
                <a:spcPts val="4200"/>
              </a:lnSpc>
              <a:tabLst>
                <a:tab pos="5699506" algn="l"/>
              </a:tabLst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C.充分不必要条件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.既不充分也不必要条件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6_1#6fd68c801?vbadefaultcenterpage=1&amp;parentnodeid=54522a824&amp;color=0,0,0&amp;vbahtmlprocessed=1&amp;bbb=1"/>
              <p:cNvSpPr/>
              <p:nvPr/>
            </p:nvSpPr>
            <p:spPr>
              <a:xfrm>
                <a:off x="502920" y="3799408"/>
                <a:ext cx="11183112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”是“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”的充分不必要条件.故选C.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6_1#6fd68c801?vbadefaultcenterpage=1&amp;parentnodeid=54522a82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99408"/>
                <a:ext cx="11183112" cy="1596200"/>
              </a:xfrm>
              <a:prstGeom prst="rect">
                <a:avLst/>
              </a:prstGeom>
              <a:blipFill>
                <a:blip r:embed="rId4"/>
                <a:stretch>
                  <a:fillRect l="-1690" b="-11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7_1#ff0a6b078?vbadefaultcenterpage=1&amp;parentnodeid=54522a824&amp;color=0,0,0&amp;vbahtmlprocessed=1&amp;bbb=1&amp;hasbroken=1"/>
              <p:cNvSpPr/>
              <p:nvPr/>
            </p:nvSpPr>
            <p:spPr>
              <a:xfrm>
                <a:off x="502920" y="1591641"/>
                <a:ext cx="11183112" cy="1219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8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（改编）已知直线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垂直，且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的倾斜角为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7_1#ff0a6b078?vbadefaultcenterpage=1&amp;parentnodeid=54522a82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91641"/>
                <a:ext cx="11183112" cy="1219200"/>
              </a:xfrm>
              <a:prstGeom prst="rect">
                <a:avLst/>
              </a:prstGeom>
              <a:blipFill>
                <a:blip r:embed="rId3"/>
                <a:stretch>
                  <a:fillRect l="-1690" b="-800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8_1#ff0a6b078.bracket?vbadefaultcenterpage=1&amp;parentnodeid=54522a824&amp;color=0,0,0&amp;vbapositionanswer=5&amp;vbahtmlprocessed=1"/>
          <p:cNvSpPr/>
          <p:nvPr/>
        </p:nvSpPr>
        <p:spPr>
          <a:xfrm>
            <a:off x="2975801" y="2367103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9_1#ff0a6b078.choices?vbadefaultcenterpage=1&amp;parentnodeid=54522a824&amp;color=0,0,0&amp;vbahtmlprocessed=1&amp;bbb=1"/>
              <p:cNvSpPr/>
              <p:nvPr/>
            </p:nvSpPr>
            <p:spPr>
              <a:xfrm>
                <a:off x="502920" y="2822779"/>
                <a:ext cx="11183112" cy="62217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000"/>
                  </a:lnSpc>
                  <a:tabLst>
                    <a:tab pos="3002153" algn="l"/>
                    <a:tab pos="5978906" algn="l"/>
                    <a:tab pos="85111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9_1#ff0a6b078.choices?vbadefaultcenterpage=1&amp;parentnodeid=54522a82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22779"/>
                <a:ext cx="11183112" cy="622173"/>
              </a:xfrm>
              <a:prstGeom prst="rect">
                <a:avLst/>
              </a:prstGeom>
              <a:blipFill>
                <a:blip r:embed="rId4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0_1#ff0a6b078?vbadefaultcenterpage=1&amp;parentnodeid=54522a824&amp;color=0,0,0&amp;vbahtmlprocessed=1&amp;bbb=1"/>
              <p:cNvSpPr/>
              <p:nvPr/>
            </p:nvSpPr>
            <p:spPr>
              <a:xfrm>
                <a:off x="502920" y="3452445"/>
                <a:ext cx="11183112" cy="194868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1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垂直，所以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𝑙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的倾斜角为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∈[0,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0_1#ff0a6b078?vbadefaultcenterpage=1&amp;parentnodeid=54522a82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52445"/>
                <a:ext cx="11183112" cy="1948688"/>
              </a:xfrm>
              <a:prstGeom prst="rect">
                <a:avLst/>
              </a:prstGeom>
              <a:blipFill>
                <a:blip r:embed="rId5"/>
                <a:stretch>
                  <a:fillRect l="-1690" b="-500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295</Words>
  <Application>Microsoft Office PowerPoint</Application>
  <PresentationFormat>宽屏</PresentationFormat>
  <Paragraphs>195</Paragraphs>
  <Slides>29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微软用户</cp:lastModifiedBy>
  <cp:revision>4</cp:revision>
  <dcterms:created xsi:type="dcterms:W3CDTF">2024-01-23T11:18:21Z</dcterms:created>
  <dcterms:modified xsi:type="dcterms:W3CDTF">2024-02-03T02:51:38Z</dcterms:modified>
  <cp:category/>
  <cp:contentStatus/>
</cp:coreProperties>
</file>