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19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9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27f65dd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基础课44 圆的方程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8D3D32AA-037B-42BB-9130-7BDB88AB3CE9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48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6F77351E-8926-4E42-89A9-69BC7B9D15FF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27f65dd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基础课44 圆的方程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E5B1EB43-BBF5-465F-81EF-F071A06E0F5E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0.xml"/><Relationship Id="rId5" Type="http://schemas.openxmlformats.org/officeDocument/2006/relationships/slide" Target="slide1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55786f2b6?vbadefaultcenterpage=1&amp;parentnodeid=772e73f61&amp;color=0,0,0&amp;vbahtmlprocessed=1&amp;bbb=1"/>
              <p:cNvSpPr/>
              <p:nvPr/>
            </p:nvSpPr>
            <p:spPr>
              <a:xfrm>
                <a:off x="502920" y="2531950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已知半径为2的圆经过点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5,12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则其圆心到原点的距离的最小值为(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55786f2b6?vbadefaultcenterpage=1&amp;parentnodeid=772e73f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1950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55786f2b6.bracket?vbadefaultcenterpage=1&amp;parentnodeid=772e73f61&amp;color=0,0,0&amp;vbapositionanswer=6&amp;vbahtmlprocessed=1"/>
          <p:cNvSpPr/>
          <p:nvPr/>
        </p:nvSpPr>
        <p:spPr>
          <a:xfrm>
            <a:off x="9907842" y="2520520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23_1#55786f2b6.choices?vbadefaultcenterpage=1&amp;parentnodeid=772e73f61&amp;color=0,0,0&amp;vbahtmlprocessed=1&amp;bbb=1"/>
          <p:cNvSpPr/>
          <p:nvPr/>
        </p:nvSpPr>
        <p:spPr>
          <a:xfrm>
            <a:off x="502920" y="3018866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5628" algn="l"/>
                <a:tab pos="5693156" algn="l"/>
                <a:tab pos="8533384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B.11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C.12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.13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55786f2b6?vbadefaultcenterpage=1&amp;parentnodeid=772e73f61&amp;color=0,0,0&amp;vbahtmlprocessed=1&amp;bbb=1&amp;hasbroken=1"/>
              <p:cNvSpPr/>
              <p:nvPr/>
            </p:nvSpPr>
            <p:spPr>
              <a:xfrm>
                <a:off x="502920" y="3502736"/>
                <a:ext cx="11183112" cy="10845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因为半径为2的圆经过点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5,12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，所以圆心的轨迹是以点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5,12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为圆心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，半径为</a:t>
                </a:r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的圆，所以圆心到原点的距离的最小值为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−2=11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55786f2b6?vbadefaultcenterpage=1&amp;parentnodeid=772e73f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02736"/>
                <a:ext cx="11183112" cy="1084517"/>
              </a:xfrm>
              <a:prstGeom prst="rect">
                <a:avLst/>
              </a:prstGeom>
              <a:blipFill>
                <a:blip r:embed="rId4"/>
                <a:stretch>
                  <a:fillRect l="-1690" r="-763" b="-1629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3f368616b?vbadefaultcenterpage=1&amp;parentnodeid=772e73f61&amp;color=0,0,0&amp;vbahtmlprocessed=1&amp;bbb=1&amp;hasbroken=1"/>
              <p:cNvSpPr/>
              <p:nvPr/>
            </p:nvSpPr>
            <p:spPr>
              <a:xfrm>
                <a:off x="502920" y="756000"/>
                <a:ext cx="11183112" cy="9000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（原创）若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+4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</a:t>
                </a:r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上的截距为(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3f368616b?vbadefaultcenterpage=1&amp;parentnodeid=772e73f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900049"/>
              </a:xfrm>
              <a:prstGeom prst="rect">
                <a:avLst/>
              </a:prstGeom>
              <a:blipFill>
                <a:blip r:embed="rId3"/>
                <a:stretch>
                  <a:fillRect l="-1690" t="-2703" r="-164" b="-2027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3f368616b.bracket?vbadefaultcenterpage=1&amp;parentnodeid=772e73f61&amp;color=0,0,0&amp;vbapositionanswer=7&amp;vbahtmlprocessed=1"/>
          <p:cNvSpPr/>
          <p:nvPr/>
        </p:nvSpPr>
        <p:spPr>
          <a:xfrm>
            <a:off x="2293620" y="1224884"/>
            <a:ext cx="441325" cy="430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7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3f368616b.choices?vbadefaultcenterpage=1&amp;parentnodeid=772e73f61&amp;color=0,0,0&amp;vbahtmlprocessed=1&amp;bbb=1"/>
              <p:cNvSpPr/>
              <p:nvPr/>
            </p:nvSpPr>
            <p:spPr>
              <a:xfrm>
                <a:off x="502920" y="1664303"/>
                <a:ext cx="11183112" cy="6149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100"/>
                  </a:lnSpc>
                  <a:tabLst>
                    <a:tab pos="2744978" algn="l"/>
                    <a:tab pos="5439156" algn="l"/>
                    <a:tab pos="84127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3f368616b.choices?vbadefaultcenterpage=1&amp;parentnodeid=772e73f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64303"/>
                <a:ext cx="11183112" cy="614934"/>
              </a:xfrm>
              <a:prstGeom prst="rect">
                <a:avLst/>
              </a:prstGeom>
              <a:blipFill>
                <a:blip r:embed="rId4"/>
                <a:stretch>
                  <a:fillRect l="-1690" b="-1782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3f368616b?vbadefaultcenterpage=1&amp;parentnodeid=772e73f61&amp;color=0,0,0&amp;vbahtmlprocessed=1&amp;bbb=1"/>
              <p:cNvSpPr/>
              <p:nvPr/>
            </p:nvSpPr>
            <p:spPr>
              <a:xfrm>
                <a:off x="502920" y="2281523"/>
                <a:ext cx="11183112" cy="42852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的垂直平分线过圆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+4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的圆心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2,−4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的垂直平分线的斜率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−2+4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的斜率为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轴上的截距为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3f368616b?vbadefaultcenterpage=1&amp;parentnodeid=772e73f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81523"/>
                <a:ext cx="11183112" cy="4285234"/>
              </a:xfrm>
              <a:prstGeom prst="rect">
                <a:avLst/>
              </a:prstGeom>
              <a:blipFill>
                <a:blip r:embed="rId5"/>
                <a:stretch>
                  <a:fillRect l="-1690" t="-569" b="-25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91b095fae?vbadefaultcenterpage=1&amp;parentnodeid=772e73f61&amp;color=0,0,0&amp;vbahtmlprocessed=1&amp;bbb=1&amp;hasbroken=1"/>
              <p:cNvSpPr/>
              <p:nvPr/>
            </p:nvSpPr>
            <p:spPr>
              <a:xfrm>
                <a:off x="502920" y="2790839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若在圆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的最长弦和最短弦分别为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91b095fae?vbadefaultcenterpage=1&amp;parentnodeid=772e73f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90839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91b095fae.bracket?vbadefaultcenterpage=1&amp;parentnodeid=772e73f61&amp;color=0,0,0&amp;vbapositionanswer=8&amp;vbahtmlprocessed=1"/>
          <p:cNvSpPr/>
          <p:nvPr/>
        </p:nvSpPr>
        <p:spPr>
          <a:xfrm>
            <a:off x="4017074" y="3338209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91b095fae.choices?vbadefaultcenterpage=1&amp;parentnodeid=772e73f61&amp;color=0,0,0&amp;vbahtmlprocessed=1&amp;bbb=1"/>
              <p:cNvSpPr/>
              <p:nvPr/>
            </p:nvSpPr>
            <p:spPr>
              <a:xfrm>
                <a:off x="502920" y="3831476"/>
                <a:ext cx="11183112" cy="5184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700"/>
                  </a:lnSpc>
                  <a:tabLst>
                    <a:tab pos="2738628" algn="l"/>
                    <a:tab pos="5616956" algn="l"/>
                    <a:tab pos="84952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91b095fae.choices?vbadefaultcenterpage=1&amp;parentnodeid=772e73f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31476"/>
                <a:ext cx="11183112" cy="518478"/>
              </a:xfrm>
              <a:prstGeom prst="rect">
                <a:avLst/>
              </a:prstGeom>
              <a:blipFill>
                <a:blip r:embed="rId4"/>
                <a:stretch>
                  <a:fillRect l="-1690" b="-352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2_1#91b095fae?vbadefaultcenterpage=1&amp;parentnodeid=772e73f61&amp;color=0,0,0&amp;vbahtmlprocessed=1&amp;bbb=1"/>
              <p:cNvSpPr/>
              <p:nvPr/>
            </p:nvSpPr>
            <p:spPr>
              <a:xfrm>
                <a:off x="502920" y="1137267"/>
                <a:ext cx="11183112" cy="4470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的标准方程为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则圆心为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，半径长为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由圆的几何性质可知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的最长弦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所在的直径，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的最短弦，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的交点，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由垂径定理可得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𝐵𝑀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𝑀𝐸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10−[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1−0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2_1#91b095fae?vbadefaultcenterpage=1&amp;parentnodeid=772e73f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37267"/>
                <a:ext cx="11183112" cy="4470400"/>
              </a:xfrm>
              <a:prstGeom prst="rect">
                <a:avLst/>
              </a:prstGeom>
              <a:blipFill>
                <a:blip r:embed="rId3"/>
                <a:stretch>
                  <a:fillRect l="-1690" r="-3053" b="-231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810bc2b2?vbadefaultcenterpage=1&amp;parentnodeid=93d5d4a38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cc0f91e48?vbadefaultcenterpage=1&amp;parentnodeid=6810bc2b2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（2024·南京模拟）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，则下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列说法正确的是(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cc0f91e48?vbadefaultcenterpage=1&amp;parentnodeid=6810bc2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cc0f91e48.bracket?vbadefaultcenterpage=1&amp;parentnodeid=6810bc2b2&amp;color=0,0,0&amp;vbapositionanswer=9&amp;vbahtmlprocessed=1&amp;bbb=1"/>
          <p:cNvSpPr/>
          <p:nvPr/>
        </p:nvSpPr>
        <p:spPr>
          <a:xfrm>
            <a:off x="2966720" y="2068418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cc0f91e48.choices?vbadefaultcenterpage=1&amp;parentnodeid=6810bc2b2&amp;color=0,0,0&amp;vbahtmlprocessed=1&amp;bbb=1"/>
              <p:cNvSpPr/>
              <p:nvPr/>
            </p:nvSpPr>
            <p:spPr>
              <a:xfrm>
                <a:off x="502920" y="2561178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是圆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是圆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是直线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是直线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cc0f91e48.choices?vbadefaultcenterpage=1&amp;parentnodeid=6810bc2b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11183112" cy="2155000"/>
              </a:xfrm>
              <a:prstGeom prst="rect">
                <a:avLst/>
              </a:prstGeom>
              <a:blipFill>
                <a:blip r:embed="rId5"/>
                <a:stretch>
                  <a:fillRect l="-1690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cc0f91e48?vbadefaultcenterpage=1&amp;parentnodeid=6810bc2b2&amp;color=0,0,0&amp;vbahtmlprocessed=1&amp;bbb=1&amp;hasbroken=1"/>
              <p:cNvSpPr/>
              <p:nvPr/>
            </p:nvSpPr>
            <p:spPr>
              <a:xfrm>
                <a:off x="502920" y="756000"/>
                <a:ext cx="11183112" cy="53834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是圆；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不存在.故A错误.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是圆，故B正确.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是直线，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故C</a:t>
                </a:r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是一元二次方程，</a:t>
                </a:r>
                <a:endParaRPr lang="en-US" altLang="zh-CN" sz="2400" dirty="0"/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是抛物线，故D错误.故选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cc0f91e48?vbadefaultcenterpage=1&amp;parentnodeid=6810bc2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383403"/>
              </a:xfrm>
              <a:prstGeom prst="rect">
                <a:avLst/>
              </a:prstGeom>
              <a:blipFill>
                <a:blip r:embed="rId3"/>
                <a:stretch>
                  <a:fillRect l="-1690" t="-227" r="-3162" b="-339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8d5addb03?vbadefaultcenterpage=1&amp;parentnodeid=6810bc2b2&amp;color=0,0,0&amp;vbahtmlprocessed=1&amp;bbb=1&amp;hasbroken=1"/>
              <p:cNvSpPr/>
              <p:nvPr/>
            </p:nvSpPr>
            <p:spPr>
              <a:xfrm>
                <a:off x="502920" y="2183049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（2024·福州联考）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和圆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上的动点，点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的坐标为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5,3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则下列说法正确的是(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8d5addb03?vbadefaultcenterpage=1&amp;parentnodeid=6810bc2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83049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8d5addb03.bracket?vbadefaultcenterpage=1&amp;parentnodeid=6810bc2b2&amp;color=0,0,0&amp;vbapositionanswer=10&amp;vbahtmlprocessed=1&amp;bbb=1"/>
          <p:cNvSpPr/>
          <p:nvPr/>
        </p:nvSpPr>
        <p:spPr>
          <a:xfrm>
            <a:off x="4494467" y="3289219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8d5addb03.choices?vbadefaultcenterpage=1&amp;parentnodeid=6810bc2b2&amp;color=0,0,0&amp;vbahtmlprocessed=1&amp;bbb=1"/>
              <p:cNvSpPr/>
              <p:nvPr/>
            </p:nvSpPr>
            <p:spPr>
              <a:xfrm>
                <a:off x="502920" y="3771056"/>
                <a:ext cx="11183112" cy="1181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的圆心为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半径为1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𝑃𝐶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的最大值为6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8d5addb03.choices?vbadefaultcenterpage=1&amp;parentnodeid=6810bc2b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71056"/>
                <a:ext cx="11183112" cy="1181735"/>
              </a:xfrm>
              <a:prstGeom prst="rect">
                <a:avLst/>
              </a:prstGeom>
              <a:blipFill>
                <a:blip r:embed="rId4"/>
                <a:stretch>
                  <a:fillRect l="-1690" b="-880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8d5addb03?vbadefaultcenterpage=1&amp;parentnodeid=6810bc2b2&amp;color=0,0,0&amp;vbahtmlprocessed=1&amp;bbb=1&amp;hasbroken=1"/>
              <p:cNvSpPr/>
              <p:nvPr/>
            </p:nvSpPr>
            <p:spPr>
              <a:xfrm>
                <a:off x="502920" y="871932"/>
                <a:ext cx="11183112" cy="5330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对于A，因为圆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的标准方程为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所以圆心为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，半径为1，故A错误；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B，因为圆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相交于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两圆的方程相减得到直线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−8=0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，故B正确；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C，由选项B知，圆心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16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9+16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的半径为1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𝑃𝐶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=5+1=6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8d5addb03?vbadefaultcenterpage=1&amp;parentnodeid=6810bc2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71932"/>
                <a:ext cx="11183112" cy="5330000"/>
              </a:xfrm>
              <a:prstGeom prst="rect">
                <a:avLst/>
              </a:prstGeom>
              <a:blipFill>
                <a:blip r:embed="rId3"/>
                <a:stretch>
                  <a:fillRect l="-1690" r="-3817" b="-343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19746f17f?vbadefaultcenterpage=1&amp;parentnodeid=6810bc2b2&amp;color=0,0,0&amp;vbahtmlprocessed=1&amp;bbb=1&amp;hasbroken=1"/>
              <p:cNvSpPr/>
              <p:nvPr/>
            </p:nvSpPr>
            <p:spPr>
              <a:xfrm>
                <a:off x="502920" y="225204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（2024·黑龙江模拟）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面积最大时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19746f17f?vbadefaultcenterpage=1&amp;parentnodeid=6810bc2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204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19746f17f.blank?vbadefaultcenterpage=1&amp;parentnodeid=6810bc2b2&amp;color=0,0,0&amp;vbapositionanswer=11&amp;vbahtmlprocessed=1&amp;bbb=1"/>
              <p:cNvSpPr/>
              <p:nvPr/>
            </p:nvSpPr>
            <p:spPr>
              <a:xfrm>
                <a:off x="4071112" y="2875165"/>
                <a:ext cx="550863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19746f17f.blank?vbadefaultcenterpage=1&amp;parentnodeid=6810bc2b2&amp;color=0,0,0&amp;vbapositionanswer=1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112" y="2875165"/>
                <a:ext cx="550863" cy="353441"/>
              </a:xfrm>
              <a:prstGeom prst="rect">
                <a:avLst/>
              </a:prstGeom>
              <a:blipFill>
                <a:blip r:embed="rId4"/>
                <a:stretch>
                  <a:fillRect r="-4444" b="-103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19746f17f?vbadefaultcenterpage=1&amp;parentnodeid=6810bc2b2&amp;color=0,0,0&amp;vbahtmlprocessed=1&amp;bbb=1&amp;hasbroken=1"/>
              <p:cNvSpPr/>
              <p:nvPr/>
            </p:nvSpPr>
            <p:spPr>
              <a:xfrm>
                <a:off x="502920" y="3292678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的方程可化为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[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−6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+37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取得最大值，最大值为38，此时圆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的半径最大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，面积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也最大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19746f17f?vbadefaultcenterpage=1&amp;parentnodeid=6810bc2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92678"/>
                <a:ext cx="11183112" cy="1596200"/>
              </a:xfrm>
              <a:prstGeom prst="rect">
                <a:avLst/>
              </a:prstGeom>
              <a:blipFill>
                <a:blip r:embed="rId5"/>
                <a:stretch>
                  <a:fillRect l="-1690" r="-382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0681f3dd7?vbadefaultcenterpage=1&amp;parentnodeid=6810bc2b2&amp;color=0,0,0&amp;vbahtmlprocessed=1&amp;bbb=1&amp;hasbroken=1"/>
              <p:cNvSpPr/>
              <p:nvPr/>
            </p:nvSpPr>
            <p:spPr>
              <a:xfrm>
                <a:off x="502920" y="756000"/>
                <a:ext cx="11183112" cy="1320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作互相垂直的直线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,则过原点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与点</a:t>
                </a:r>
              </a:p>
              <a:p>
                <a:pPr latinLnBrk="1">
                  <a:lnSpc>
                    <a:spcPts val="7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的圆半径的最小值为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</a:t>
                </a:r>
                <a:r>
                  <a:rPr lang="en-US" altLang="zh-CN" sz="4000" b="0" i="0" u="sng" kern="0" spc="-9990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0681f3dd7?vbadefaultcenterpage=1&amp;parentnodeid=6810bc2b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320800"/>
              </a:xfrm>
              <a:prstGeom prst="rect">
                <a:avLst/>
              </a:prstGeom>
              <a:blipFill>
                <a:blip r:embed="rId3"/>
                <a:stretch>
                  <a:fillRect l="-1690" r="-654" b="-133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0681f3dd7.blank?vbadefaultcenterpage=1&amp;parentnodeid=6810bc2b2&amp;color=0,0,0&amp;vbapositionanswer=12&amp;vbahtmlprocessed=1&amp;bbb=1&amp;rh=48.6"/>
              <p:cNvSpPr/>
              <p:nvPr/>
            </p:nvSpPr>
            <p:spPr>
              <a:xfrm>
                <a:off x="4481957" y="1414684"/>
                <a:ext cx="430276" cy="596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0681f3dd7.blank?vbadefaultcenterpage=1&amp;parentnodeid=6810bc2b2&amp;color=0,0,0&amp;vbapositionanswer=12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57" y="1414684"/>
                <a:ext cx="430276" cy="596900"/>
              </a:xfrm>
              <a:prstGeom prst="rect">
                <a:avLst/>
              </a:prstGeom>
              <a:blipFill>
                <a:blip r:embed="rId4"/>
                <a:stretch>
                  <a:fillRect b="-102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6_1#0681f3dd7?vbadefaultcenterpage=1&amp;parentnodeid=6810bc2b2&amp;color=0,0,0&amp;vbahtmlprocessed=1&amp;bbb=1"/>
              <p:cNvSpPr/>
              <p:nvPr/>
            </p:nvSpPr>
            <p:spPr>
              <a:xfrm>
                <a:off x="502920" y="2077307"/>
                <a:ext cx="11183112" cy="397516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所以存在经过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四点的圆,该圆以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为直径.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轴，直线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若两条直线的斜率均存在，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𝐴𝐶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+5&gt;5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故半径的最小值为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6_1#0681f3dd7?vbadefaultcenterpage=1&amp;parentnodeid=6810bc2b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77307"/>
                <a:ext cx="11183112" cy="3975164"/>
              </a:xfrm>
              <a:prstGeom prst="rect">
                <a:avLst/>
              </a:prstGeom>
              <a:blipFill>
                <a:blip r:embed="rId5"/>
                <a:stretch>
                  <a:fillRect l="-1690" b="-26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a446499f?vbadefaultcenterpage=1&amp;parentnodeid=93d5d4a38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7_1#2617267bd?vbadefaultcenterpage=1&amp;parentnodeid=8a446499f&amp;color=0,0,0&amp;vbahtmlprocessed=1&amp;bbb=1&amp;hasbroken=1"/>
              <p:cNvSpPr/>
              <p:nvPr/>
            </p:nvSpPr>
            <p:spPr>
              <a:xfrm>
                <a:off x="502920" y="1521048"/>
                <a:ext cx="11183112" cy="9638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上有且只有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3个不同的点到直线</a:t>
                </a:r>
              </a:p>
              <a:p>
                <a:pPr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的距离等于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，则此时圆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的标准方程为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7_1#2617267bd?vbadefaultcenterpage=1&amp;parentnodeid=8a446499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963803"/>
              </a:xfrm>
              <a:prstGeom prst="rect">
                <a:avLst/>
              </a:prstGeom>
              <a:blipFill>
                <a:blip r:embed="rId4"/>
                <a:stretch>
                  <a:fillRect l="-1690" t="-1899" b="-1835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8_1#2617267bd.blank?vbadefaultcenterpage=1&amp;parentnodeid=8a446499f&amp;color=0,0,0&amp;vbapositionanswer=13&amp;vbahtmlprocessed=1&amp;bbb=1"/>
              <p:cNvSpPr/>
              <p:nvPr/>
            </p:nvSpPr>
            <p:spPr>
              <a:xfrm>
                <a:off x="7786307" y="2060035"/>
                <a:ext cx="3278886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8_1#2617267bd.blank?vbadefaultcenterpage=1&amp;parentnodeid=8a446499f&amp;color=0,0,0&amp;vbapositionanswer=13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307" y="2060035"/>
                <a:ext cx="3278886" cy="353441"/>
              </a:xfrm>
              <a:prstGeom prst="rect">
                <a:avLst/>
              </a:prstGeom>
              <a:blipFill>
                <a:blip r:embed="rId5"/>
                <a:stretch>
                  <a:fillRect r="-1115" b="-3103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9_1#2617267bd?vbadefaultcenterpage=1&amp;parentnodeid=8a446499f&amp;color=0,0,0&amp;vbahtmlprocessed=1&amp;bbb=1&amp;hasbroken=1"/>
              <p:cNvSpPr/>
              <p:nvPr/>
            </p:nvSpPr>
            <p:spPr>
              <a:xfrm>
                <a:off x="502920" y="2541111"/>
                <a:ext cx="11183112" cy="34022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由题意可知圆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经过原点，原点到直线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的距离为</a:t>
                </a:r>
              </a:p>
              <a:p>
                <a:pPr latinLnBrk="1">
                  <a:lnSpc>
                    <a:spcPts val="39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−6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下侧的圆上存在两个点到直线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上侧的圆上存在一个点到直线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由此可知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，圆的直径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所以此时圆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9_1#2617267bd?vbadefaultcenterpage=1&amp;parentnodeid=8a446499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41111"/>
                <a:ext cx="11183112" cy="3402203"/>
              </a:xfrm>
              <a:prstGeom prst="rect">
                <a:avLst/>
              </a:prstGeom>
              <a:blipFill>
                <a:blip r:embed="rId6"/>
                <a:stretch>
                  <a:fillRect l="-1690" t="-538" b="-51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BD.50_1#7301f746c?hastextimagelayout=1&amp;vbadefaultcenterpage=1&amp;parentnodeid=8a446499f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2614" y="2316081"/>
            <a:ext cx="3968496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0_2#7301f746c?hastextimagelayout=1&amp;segpoint=1&amp;vbadefaultcenterpage=1&amp;parentnodeid=8a446499f&amp;color=0,0,0&amp;vbahtmlprocessed=1&amp;bbb=1&amp;hasbroken=1"/>
              <p:cNvSpPr/>
              <p:nvPr/>
            </p:nvSpPr>
            <p:spPr>
              <a:xfrm>
                <a:off x="502920" y="2270361"/>
                <a:ext cx="7132320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如图，这是一座圆拱桥的示意图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，该圆弧拱桥跨度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500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，圆拱桥的最高点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离水面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的高度为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，桥面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离水面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的高度为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0_2#7301f746c?hastextimagelayout=1&amp;segpoint=1&amp;vbadefaultcenterpage=1&amp;parentnodeid=8a446499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70361"/>
                <a:ext cx="7132320" cy="1596200"/>
              </a:xfrm>
              <a:prstGeom prst="rect">
                <a:avLst/>
              </a:prstGeom>
              <a:blipFill>
                <a:blip r:embed="rId4"/>
                <a:stretch>
                  <a:fillRect l="-2650" r="-1966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O_5_BD.50_3#7301f746c?segpoint=1&amp;vbadefaultcenterpage=1&amp;parentnodeid=8a446499f&amp;color=0,0,0&amp;vbahtmlprocessed=1&amp;bbb=1"/>
          <p:cNvSpPr/>
          <p:nvPr/>
        </p:nvSpPr>
        <p:spPr>
          <a:xfrm>
            <a:off x="502920" y="3858369"/>
            <a:ext cx="11183112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（1）建立适当的平面直角坐标系，求圆拱桥所在圆的方程；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50_4#7301f746c?segpoint=1&amp;vbadefaultcenterpage=1&amp;parentnodeid=8a446499f&amp;color=0,0,0&amp;vbahtmlprocessed=1&amp;bbb=1"/>
              <p:cNvSpPr/>
              <p:nvPr/>
            </p:nvSpPr>
            <p:spPr>
              <a:xfrm>
                <a:off x="502920" y="4342239"/>
                <a:ext cx="11183112" cy="5193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7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（2）求桥面在圆拱内部分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的长度.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≈2.4495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,结果精确到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0.1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50_4#7301f746c?segpoint=1&amp;vbadefaultcenterpage=1&amp;parentnodeid=8a446499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342239"/>
                <a:ext cx="11183112" cy="519303"/>
              </a:xfrm>
              <a:prstGeom prst="rect">
                <a:avLst/>
              </a:prstGeom>
              <a:blipFill>
                <a:blip r:embed="rId5"/>
                <a:stretch>
                  <a:fillRect l="-1690" b="-3647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AS.51_1#7301f746c?hastextimagelayout=1&amp;vbadefaultcenterpage=1&amp;parentnodeid=8a446499f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1002" y="893159"/>
            <a:ext cx="2295144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AS.51_2#7301f746c?hastextimagelayout=2&amp;vbadefaultcenterpage=1&amp;parentnodeid=8a446499f&amp;color=0,0,0&amp;vbahtmlprocessed=1&amp;bbb=1&amp;hasbroken=1"/>
              <p:cNvSpPr/>
              <p:nvPr/>
            </p:nvSpPr>
            <p:spPr>
              <a:xfrm>
                <a:off x="502920" y="756000"/>
                <a:ext cx="8759952" cy="10121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5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（1）设圆拱桥所在圆的圆心为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为原点，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方向为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轴的正方向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AS.51_2#7301f746c?hastextimagelayout=2&amp;vbadefaultcenterpage=1&amp;parentnodeid=8a446499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8759952" cy="1012190"/>
              </a:xfrm>
              <a:prstGeom prst="rect">
                <a:avLst/>
              </a:prstGeom>
              <a:blipFill>
                <a:blip r:embed="rId4"/>
                <a:stretch>
                  <a:fillRect l="-2157" b="-1807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AS.51_3#7301f746c?hastextimagelayout=2&amp;vbadefaultcenterpage=1&amp;parentnodeid=8a446499f&amp;color=0,0,0&amp;vbahtmlprocessed=1&amp;bbb=1"/>
              <p:cNvSpPr/>
              <p:nvPr/>
            </p:nvSpPr>
            <p:spPr>
              <a:xfrm>
                <a:off x="502920" y="1774348"/>
                <a:ext cx="8759952" cy="416807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的中垂线向上为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轴正方向，建立如图所示的平面直角坐标系.</a:t>
                </a:r>
                <a:endParaRPr lang="en-US" altLang="zh-CN" sz="1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1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=250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𝐺𝐹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−100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𝐴𝐺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𝐴𝐹𝐺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𝐴𝐹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𝐺𝐹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𝐴𝐺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𝑟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−100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725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725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所以圆拱桥所在圆的方程为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725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525625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≥−100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O_5_AS.51_3#7301f746c?hastextimagelayout=2&amp;vbadefaultcenterpage=1&amp;parentnodeid=8a446499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4348"/>
                <a:ext cx="8759952" cy="4168077"/>
              </a:xfrm>
              <a:prstGeom prst="rect">
                <a:avLst/>
              </a:prstGeom>
              <a:blipFill>
                <a:blip r:embed="rId5"/>
                <a:stretch>
                  <a:fillRect l="-2157" r="-70" b="-23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1_4#7301f746c?hastextimagelayout=3&amp;vbadefaultcenterpage=1&amp;parentnodeid=8a446499f&amp;color=0,0,0&amp;vbahtmlprocessed=1&amp;bbb=1"/>
              <p:cNvSpPr/>
              <p:nvPr/>
            </p:nvSpPr>
            <p:spPr>
              <a:xfrm>
                <a:off x="503995" y="2046460"/>
                <a:ext cx="11184010" cy="2967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（2）由题意得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𝐻𝐸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=−50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−50+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725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725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725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625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=33750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=−75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=150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≈367.4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所以桥面在圆拱内部分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的长度约为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367.4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1_4#7301f746c?hastextimagelayout=3&amp;vbadefaultcenterpage=1&amp;parentnodeid=8a446499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2046460"/>
                <a:ext cx="11184010" cy="2967800"/>
              </a:xfrm>
              <a:prstGeom prst="rect">
                <a:avLst/>
              </a:prstGeom>
              <a:blipFill>
                <a:blip r:embed="rId3"/>
                <a:stretch>
                  <a:fillRect l="-1690" b="-59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2f9d1e55f?vbadefaultcenterpage=1&amp;parentnodeid=93d5d4a38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2_1#453cd1a90?vbadefaultcenterpage=1&amp;parentnodeid=2f9d1e55f&amp;color=0,0,0&amp;vbahtmlprocessed=1&amp;bbb=1"/>
              <p:cNvSpPr/>
              <p:nvPr/>
            </p:nvSpPr>
            <p:spPr>
              <a:xfrm>
                <a:off x="502920" y="1521048"/>
                <a:ext cx="11183112" cy="56203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2_1#453cd1a90?vbadefaultcenterpage=1&amp;parentnodeid=2f9d1e55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562039"/>
              </a:xfrm>
              <a:prstGeom prst="rect">
                <a:avLst/>
              </a:prstGeom>
              <a:blipFill>
                <a:blip r:embed="rId4"/>
                <a:stretch>
                  <a:fillRect l="-1690" b="-3043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3_1#453cd1a90.blank?vbadefaultcenterpage=1&amp;parentnodeid=2f9d1e55f&amp;color=0,0,0&amp;vbapositionanswer=14&amp;vbahtmlprocessed=1&amp;bbb=1"/>
              <p:cNvSpPr/>
              <p:nvPr/>
            </p:nvSpPr>
            <p:spPr>
              <a:xfrm>
                <a:off x="9722676" y="1602010"/>
                <a:ext cx="1054799" cy="391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3_1#453cd1a90.blank?vbadefaultcenterpage=1&amp;parentnodeid=2f9d1e55f&amp;color=0,0,0&amp;vbapositionanswer=1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676" y="1602010"/>
                <a:ext cx="1054799" cy="3915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4_1#453cd1a90?vbadefaultcenterpage=1&amp;parentnodeid=2f9d1e55f&amp;color=0,0,0&amp;vbahtmlprocessed=1&amp;bbb=1"/>
              <p:cNvSpPr/>
              <p:nvPr/>
            </p:nvSpPr>
            <p:spPr>
              <a:xfrm>
                <a:off x="502920" y="2083150"/>
                <a:ext cx="11183112" cy="335013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cos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itchFamily="34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 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𝛼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sin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itchFamily="34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 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𝛼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14−6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e>
                        </m:d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14−6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e>
                        </m:d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14+6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4_1#453cd1a90?vbadefaultcenterpage=1&amp;parentnodeid=2f9d1e55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83150"/>
                <a:ext cx="11183112" cy="3350133"/>
              </a:xfrm>
              <a:prstGeom prst="rect">
                <a:avLst/>
              </a:prstGeom>
              <a:blipFill>
                <a:blip r:embed="rId6"/>
                <a:stretch>
                  <a:fillRect l="-1690" b="-52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5_1#851a3ec3e?segpoint=1&amp;vbadefaultcenterpage=1&amp;parentnodeid=2f9d1e55f&amp;color=0,0,0&amp;vbahtmlprocessed=1&amp;bbb=1"/>
              <p:cNvSpPr/>
              <p:nvPr/>
            </p:nvSpPr>
            <p:spPr>
              <a:xfrm>
                <a:off x="502920" y="1502265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经过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三点.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5_1#851a3ec3e?segpoint=1&amp;vbadefaultcenterpage=1&amp;parentnodeid=2f9d1e55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02265"/>
                <a:ext cx="11183112" cy="478600"/>
              </a:xfrm>
              <a:prstGeom prst="rect">
                <a:avLst/>
              </a:prstGeom>
              <a:blipFill>
                <a:blip r:embed="rId3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5_2#851a3ec3e?segpoint=1&amp;vbadefaultcenterpage=1&amp;parentnodeid=2f9d1e55f&amp;color=0,0,0&amp;vbahtmlprocessed=1&amp;bbb=1"/>
              <p:cNvSpPr/>
              <p:nvPr/>
            </p:nvSpPr>
            <p:spPr>
              <a:xfrm>
                <a:off x="502920" y="2042586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5_2#851a3ec3e?segpoint=1&amp;vbadefaultcenterpage=1&amp;parentnodeid=2f9d1e55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42586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5_3#851a3ec3e?segpoint=1&amp;vbadefaultcenterpage=1&amp;parentnodeid=2f9d1e55f&amp;color=0,0,0&amp;vbahtmlprocessed=1&amp;bbb=1&amp;hasbroken=1"/>
              <p:cNvSpPr/>
              <p:nvPr/>
            </p:nvSpPr>
            <p:spPr>
              <a:xfrm>
                <a:off x="502920" y="2521313"/>
                <a:ext cx="11183112" cy="2802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（2）设点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上运动，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7,6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，记点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的轨迹为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𝛤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𝛤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试探究：在直线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上是否存在定点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（异于原点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），使得对于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𝛤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上任意一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，都有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𝑃𝑂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𝑃𝑇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为一常数？若存在，求出所有满足条件的点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的坐标；若不存在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，请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说明理由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5_3#851a3ec3e?segpoint=1&amp;vbadefaultcenterpage=1&amp;parentnodeid=2f9d1e55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21313"/>
                <a:ext cx="11183112" cy="2802700"/>
              </a:xfrm>
              <a:prstGeom prst="rect">
                <a:avLst/>
              </a:prstGeom>
              <a:blipFill>
                <a:blip r:embed="rId5"/>
                <a:stretch>
                  <a:fillRect l="-1690" r="-382" b="-65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6_1#851a3ec3e?vbadefaultcenterpage=1&amp;parentnodeid=2f9d1e55f&amp;color=0,0,0&amp;vbahtmlprocessed=1&amp;bbb=1&amp;hasbroken=1"/>
              <p:cNvSpPr/>
              <p:nvPr/>
            </p:nvSpPr>
            <p:spPr>
              <a:xfrm>
                <a:off x="502920" y="756000"/>
                <a:ext cx="11183112" cy="55609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（1）设圆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三点分别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代入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10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−2−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4−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0−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=3,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𝑟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=3,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2）①设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𝐴𝑀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,6−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=14−2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=12−2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=−14+3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=−12+3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上运动，所以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−14−1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−12−3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−15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−15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−5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−5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的轨迹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𝛤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−5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−5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6_1#851a3ec3e?vbadefaultcenterpage=1&amp;parentnodeid=2f9d1e55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560949"/>
              </a:xfrm>
              <a:prstGeom prst="rect">
                <a:avLst/>
              </a:prstGeom>
              <a:blipFill>
                <a:blip r:embed="rId3"/>
                <a:stretch>
                  <a:fillRect l="-1690" t="-439" b="-33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6_2#851a3ec3e?vbadefaultcenterpage=1&amp;parentnodeid=2f9d1e55f&amp;color=0,0,0&amp;vbahtmlprocessed=1&amp;bbb=1"/>
              <p:cNvSpPr/>
              <p:nvPr/>
            </p:nvSpPr>
            <p:spPr>
              <a:xfrm>
                <a:off x="502920" y="756000"/>
                <a:ext cx="11183112" cy="58544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6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②假设存在点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𝑃𝑂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𝑃𝑇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为常数），</a:t>
                </a:r>
                <a:endParaRPr lang="en-US" altLang="zh-CN" sz="2400" dirty="0"/>
              </a:p>
              <a:p>
                <a:pPr latinLnBrk="1">
                  <a:lnSpc>
                    <a:spcPts val="7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整理得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在轨迹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𝛤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−5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−5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化简得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+10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+10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−49=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+10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−49−2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整理得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10−10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10−10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−49+49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&amp;10−10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49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=49,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所以存在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满足条件.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6_2#851a3ec3e?vbadefaultcenterpage=1&amp;parentnodeid=2f9d1e55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854446"/>
              </a:xfrm>
              <a:prstGeom prst="rect">
                <a:avLst/>
              </a:prstGeom>
              <a:blipFill>
                <a:blip r:embed="rId3"/>
                <a:stretch>
                  <a:fillRect l="-1690" b="-18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627f65dd0.fixed?vbadefaultcenterpage=1&amp;parentnodeid=7d2a7fbef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基础课44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圆的方程</a:t>
            </a:r>
            <a:endParaRPr lang="en-US" altLang="zh-CN" sz="4000" dirty="0"/>
          </a:p>
        </p:txBody>
      </p:sp>
      <p:pic>
        <p:nvPicPr>
          <p:cNvPr id="3" name="C_0#627f65dd0?linknodeid=772e73f61&amp;catalogrefid=772e73f61&amp;parentnodeid=7d2a7fbef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627f65dd0?linknodeid=772e73f61&amp;catalogrefid=772e73f61&amp;parentnodeid=7d2a7fbef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627f65dd0?linknodeid=6810bc2b2&amp;catalogrefid=6810bc2b2&amp;parentnodeid=7d2a7fbef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627f65dd0?linknodeid=6810bc2b2&amp;catalogrefid=6810bc2b2&amp;parentnodeid=7d2a7fbef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627f65dd0?linknodeid=8a446499f&amp;catalogrefid=8a446499f&amp;parentnodeid=7d2a7fbef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627f65dd0?linknodeid=8a446499f&amp;catalogrefid=8a446499f&amp;parentnodeid=7d2a7fbef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627f65dd0?linknodeid=2f9d1e55f&amp;catalogrefid=2f9d1e55f&amp;parentnodeid=7d2a7fbef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627f65dd0?linknodeid=2f9d1e55f&amp;catalogrefid=2f9d1e55f&amp;parentnodeid=7d2a7fbef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627f65dd0?linknodeid=772e73f61&amp;catalogrefid=772e73f61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627f65dd0?linknodeid=772e73f61&amp;catalogrefid=772e73f61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627f65dd0?linknodeid=6810bc2b2&amp;catalogrefid=6810bc2b2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627f65dd0?linknodeid=6810bc2b2&amp;catalogrefid=6810bc2b2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627f65dd0?linknodeid=8a446499f&amp;catalogrefid=8a446499f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627f65dd0?linknodeid=8a446499f&amp;catalogrefid=8a446499f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627f65dd0?linknodeid=2f9d1e55f&amp;catalogrefid=2f9d1e55f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627f65dd0?linknodeid=2f9d1e55f&amp;catalogrefid=2f9d1e55f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93d5d4a38.fixed?segpoint=1&amp;vbadefaultcenterpage=1&amp;parentnodeid=627f65dd0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93d5d4a38.fixed?vbadefaultcenterpage=1&amp;parentnodeid=627f65dd0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72e73f61?vbadefaultcenterpage=1&amp;parentnodeid=93d5d4a38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86250c3b6?vbadefaultcenterpage=1&amp;parentnodeid=772e73f61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（2024·盐城模拟）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表示一个圆，则实数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86250c3b6?vbadefaultcenterpage=1&amp;parentnodeid=772e73f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r="-1091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86250c3b6.bracket?vbadefaultcenterpage=1&amp;parentnodeid=772e73f61&amp;color=0,0,0&amp;vbapositionanswer=1&amp;vbahtmlprocessed=1"/>
          <p:cNvSpPr/>
          <p:nvPr/>
        </p:nvSpPr>
        <p:spPr>
          <a:xfrm>
            <a:off x="1087120" y="206841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86250c3b6.choices?vbadefaultcenterpage=1&amp;parentnodeid=772e73f61&amp;color=0,0,0&amp;vbahtmlprocessed=1&amp;bbb=1"/>
              <p:cNvSpPr/>
              <p:nvPr/>
            </p:nvSpPr>
            <p:spPr>
              <a:xfrm>
                <a:off x="502920" y="261712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71978" algn="l"/>
                    <a:tab pos="5718556" algn="l"/>
                    <a:tab pos="85397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−∞,1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[1,+∞)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86250c3b6.choices?vbadefaultcenterpage=1&amp;parentnodeid=772e73f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17121"/>
                <a:ext cx="11183112" cy="467805"/>
              </a:xfrm>
              <a:prstGeom prst="rect">
                <a:avLst/>
              </a:prstGeom>
              <a:blipFill>
                <a:blip r:embed="rId5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86250c3b6?vbadefaultcenterpage=1&amp;parentnodeid=772e73f61&amp;color=0,0,0&amp;vbahtmlprocessed=1&amp;bbb=1"/>
              <p:cNvSpPr/>
              <p:nvPr/>
            </p:nvSpPr>
            <p:spPr>
              <a:xfrm>
                <a:off x="502920" y="315179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86250c3b6?vbadefaultcenterpage=1&amp;parentnodeid=772e73f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51791"/>
                <a:ext cx="11183112" cy="474599"/>
              </a:xfrm>
              <a:prstGeom prst="rect">
                <a:avLst/>
              </a:prstGeom>
              <a:blipFill>
                <a:blip r:embed="rId6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21329cda4?vbadefaultcenterpage=1&amp;parentnodeid=772e73f61&amp;color=0,0,0&amp;vbahtmlprocessed=1&amp;bbb=1&amp;hasbroken=1"/>
              <p:cNvSpPr/>
              <p:nvPr/>
            </p:nvSpPr>
            <p:spPr>
              <a:xfrm>
                <a:off x="502920" y="2053794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的外部，则实数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围是(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21329cda4?vbadefaultcenterpage=1&amp;parentnodeid=772e73f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53794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21329cda4.bracket?vbadefaultcenterpage=1&amp;parentnodeid=772e73f61&amp;color=0,0,0&amp;vbapositionanswer=2&amp;vbahtmlprocessed=1"/>
          <p:cNvSpPr/>
          <p:nvPr/>
        </p:nvSpPr>
        <p:spPr>
          <a:xfrm>
            <a:off x="1379220" y="260116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21329cda4.choices?vbadefaultcenterpage=1&amp;parentnodeid=772e73f61&amp;color=0,0,0&amp;vbahtmlprocessed=1&amp;bbb=1"/>
              <p:cNvSpPr/>
              <p:nvPr/>
            </p:nvSpPr>
            <p:spPr>
              <a:xfrm>
                <a:off x="502920" y="3094432"/>
                <a:ext cx="11183112" cy="7103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3081528" algn="l"/>
                    <a:tab pos="6010656" algn="l"/>
                    <a:tab pos="87111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21329cda4.choices?vbadefaultcenterpage=1&amp;parentnodeid=772e73f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4432"/>
                <a:ext cx="11183112" cy="710375"/>
              </a:xfrm>
              <a:prstGeom prst="rect">
                <a:avLst/>
              </a:prstGeom>
              <a:blipFill>
                <a:blip r:embed="rId4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21329cda4?vbadefaultcenterpage=1&amp;parentnodeid=772e73f61&amp;color=0,0,0&amp;vbahtmlprocessed=1&amp;bbb=1"/>
              <p:cNvSpPr/>
              <p:nvPr/>
            </p:nvSpPr>
            <p:spPr>
              <a:xfrm>
                <a:off x="502920" y="3817442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1+1+2+2+4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4+4−16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21329cda4?vbadefaultcenterpage=1&amp;parentnodeid=772e73f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17442"/>
                <a:ext cx="11183112" cy="1117600"/>
              </a:xfrm>
              <a:prstGeom prst="rect">
                <a:avLst/>
              </a:prstGeom>
              <a:blipFill>
                <a:blip r:embed="rId5"/>
                <a:stretch>
                  <a:fillRect l="-1690" b="-92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0221806d5?vbadefaultcenterpage=1&amp;parentnodeid=772e73f61&amp;color=0,0,0&amp;vbahtmlprocessed=1&amp;bbb=1"/>
              <p:cNvSpPr/>
              <p:nvPr/>
            </p:nvSpPr>
            <p:spPr>
              <a:xfrm>
                <a:off x="502920" y="200340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−2,5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3,−4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为直径的圆的一般方程为(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0221806d5?vbadefaultcenterpage=1&amp;parentnodeid=772e73f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3408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0221806d5.bracket?vbadefaultcenterpage=1&amp;parentnodeid=772e73f61&amp;color=0,0,0&amp;vbapositionanswer=3&amp;vbahtmlprocessed=1"/>
          <p:cNvSpPr/>
          <p:nvPr/>
        </p:nvSpPr>
        <p:spPr>
          <a:xfrm>
            <a:off x="8975027" y="199197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0221806d5.choices?vbadefaultcenterpage=1&amp;parentnodeid=772e73f61&amp;color=0,0,0&amp;vbahtmlprocessed=1&amp;bbb=1"/>
              <p:cNvSpPr/>
              <p:nvPr/>
            </p:nvSpPr>
            <p:spPr>
              <a:xfrm>
                <a:off x="502920" y="2490324"/>
                <a:ext cx="11183112" cy="10266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−14=0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−26=0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0221806d5.choices?vbadefaultcenterpage=1&amp;parentnodeid=772e73f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90324"/>
                <a:ext cx="11183112" cy="1026605"/>
              </a:xfrm>
              <a:prstGeom prst="rect">
                <a:avLst/>
              </a:prstGeom>
              <a:blipFill>
                <a:blip r:embed="rId4"/>
                <a:stretch>
                  <a:fillRect l="-1690" b="-184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0221806d5?vbadefaultcenterpage=1&amp;parentnodeid=772e73f61&amp;color=0,0,0&amp;vbahtmlprocessed=1&amp;bbb=1&amp;hasbroken=1"/>
              <p:cNvSpPr/>
              <p:nvPr/>
            </p:nvSpPr>
            <p:spPr>
              <a:xfrm>
                <a:off x="502920" y="3517755"/>
                <a:ext cx="11183112" cy="15956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−2,5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3,−4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为直径的圆的方程是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−5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，整理得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−26=0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0221806d5?vbadefaultcenterpage=1&amp;parentnodeid=772e73f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17755"/>
                <a:ext cx="11183112" cy="1595628"/>
              </a:xfrm>
              <a:prstGeom prst="rect">
                <a:avLst/>
              </a:prstGeom>
              <a:blipFill>
                <a:blip r:embed="rId5"/>
                <a:stretch>
                  <a:fillRect l="-1690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8095a9273?vbadefaultcenterpage=1&amp;parentnodeid=772e73f61&amp;color=0,0,0&amp;vbahtmlprocessed=1&amp;bbb=1&amp;hasbroken=1"/>
              <p:cNvSpPr/>
              <p:nvPr/>
            </p:nvSpPr>
            <p:spPr>
              <a:xfrm>
                <a:off x="502920" y="1444607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（2024·重庆模拟）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关于点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对称的圆的方程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8095a9273?vbadefaultcenterpage=1&amp;parentnodeid=772e73f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44607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8095a9273.bracket?vbadefaultcenterpage=1&amp;parentnodeid=772e73f61&amp;color=0,0,0&amp;vbapositionanswer=4&amp;vbahtmlprocessed=1"/>
          <p:cNvSpPr/>
          <p:nvPr/>
        </p:nvSpPr>
        <p:spPr>
          <a:xfrm>
            <a:off x="1074420" y="199197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8095a9273.choices?vbadefaultcenterpage=1&amp;parentnodeid=772e73f61&amp;color=0,0,0&amp;vbahtmlprocessed=1&amp;bbb=1"/>
              <p:cNvSpPr/>
              <p:nvPr/>
            </p:nvSpPr>
            <p:spPr>
              <a:xfrm>
                <a:off x="502920" y="2485245"/>
                <a:ext cx="11183112" cy="10266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=16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+6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−8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=16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+6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−8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8095a9273.choices?vbadefaultcenterpage=1&amp;parentnodeid=772e73f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85245"/>
                <a:ext cx="11183112" cy="1026605"/>
              </a:xfrm>
              <a:prstGeom prst="rect">
                <a:avLst/>
              </a:prstGeom>
              <a:blipFill>
                <a:blip r:embed="rId4"/>
                <a:stretch>
                  <a:fillRect l="-1690" b="-184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8095a9273?vbadefaultcenterpage=1&amp;parentnodeid=772e73f61&amp;color=0,0,0&amp;vbahtmlprocessed=1&amp;bbb=1"/>
              <p:cNvSpPr/>
              <p:nvPr/>
            </p:nvSpPr>
            <p:spPr>
              <a:xfrm>
                <a:off x="502920" y="3512675"/>
                <a:ext cx="11183112" cy="21544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的圆心为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，半径为5，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关于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对称的点为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−6,8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对称后只有圆心位置改变，圆的半径不会变化，仍为5，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因此所求的圆的方程为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+6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−8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8095a9273?vbadefaultcenterpage=1&amp;parentnodeid=772e73f6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12675"/>
                <a:ext cx="11183112" cy="2154428"/>
              </a:xfrm>
              <a:prstGeom prst="rect">
                <a:avLst/>
              </a:prstGeom>
              <a:blipFill>
                <a:blip r:embed="rId5"/>
                <a:stretch>
                  <a:fillRect l="-1690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c7723590f?vbadefaultcenterpage=1&amp;parentnodeid=772e73f61&amp;color=0,0,0&amp;vbahtmlprocessed=1&amp;bbb=1&amp;hasbroken=1"/>
              <p:cNvSpPr/>
              <p:nvPr/>
            </p:nvSpPr>
            <p:spPr>
              <a:xfrm>
                <a:off x="502920" y="157471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1" i="0" dirty="0" smtClean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 smtClean="0"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zh-CN" altLang="en-US" sz="2400" b="0" i="0" dirty="0" smtClean="0"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改编</a:t>
                </a:r>
                <a:r>
                  <a:rPr lang="en-US" altLang="zh-CN" sz="2400" b="0" i="0" dirty="0" smtClean="0"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</a:t>
                </a:r>
                <a:r>
                  <a:rPr lang="en-US" altLang="zh-CN" sz="2400" b="0" i="0" dirty="0" smtClean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+6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表示圆”的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c7723590f?vbadefaultcenterpage=1&amp;parentnodeid=772e73f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74718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c7723590f.bracket?vbadefaultcenterpage=1&amp;parentnodeid=772e73f61&amp;color=0,0,0&amp;vbapositionanswer=5&amp;vbahtmlprocessed=1"/>
          <p:cNvSpPr/>
          <p:nvPr/>
        </p:nvSpPr>
        <p:spPr>
          <a:xfrm>
            <a:off x="769620" y="212208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 smtClean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19_1#c7723590f.choices?vbadefaultcenterpage=1&amp;parentnodeid=772e73f61&amp;color=0,0,0&amp;vbahtmlprocessed=1&amp;bbb=1"/>
          <p:cNvSpPr/>
          <p:nvPr/>
        </p:nvSpPr>
        <p:spPr>
          <a:xfrm>
            <a:off x="502920" y="2680507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400"/>
              </a:lnSpc>
              <a:tabLst>
                <a:tab pos="5699506" algn="l"/>
              </a:tabLst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A.充分不必要条件</a:t>
            </a:r>
            <a:r>
              <a:rPr lang="en-US" altLang="zh-CN" sz="2400" b="0" i="0" spc="-10300" dirty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B.必要不充分条件</a:t>
            </a:r>
            <a:endParaRPr lang="en-US" altLang="zh-CN" sz="2400" dirty="0"/>
          </a:p>
          <a:p>
            <a:pPr latinLnBrk="1">
              <a:lnSpc>
                <a:spcPts val="4200"/>
              </a:lnSpc>
              <a:tabLst>
                <a:tab pos="5699506" algn="l"/>
              </a:tabLst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C.充要条件</a:t>
            </a:r>
            <a:r>
              <a:rPr lang="en-US" altLang="zh-CN" sz="2400" b="0" i="0" spc="-10300" dirty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D.既不充分也不必要条件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c7723590f?vbadefaultcenterpage=1&amp;parentnodeid=772e73f61&amp;color=0,0,0&amp;vbahtmlprocessed=1&amp;bbb=1&amp;hasbroken=1"/>
              <p:cNvSpPr/>
              <p:nvPr/>
            </p:nvSpPr>
            <p:spPr>
              <a:xfrm>
                <a:off x="502920" y="3721526"/>
                <a:ext cx="11183112" cy="232758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圆，所以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+9−</m:t>
                    </m:r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zh-CN" alt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表示圆”</a:t>
                </a: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  <a:r>
                  <a:rPr lang="zh-CN" altLang="en-US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既不</a:t>
                </a: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充分</a:t>
                </a:r>
                <a:r>
                  <a:rPr lang="zh-CN" altLang="en-US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也</a:t>
                </a: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不必要条件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故选D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c7723590f?vbadefaultcenterpage=1&amp;parentnodeid=772e73f6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21526"/>
                <a:ext cx="11183112" cy="2327582"/>
              </a:xfrm>
              <a:prstGeom prst="rect">
                <a:avLst/>
              </a:prstGeom>
              <a:blipFill>
                <a:blip r:embed="rId4"/>
                <a:stretch>
                  <a:fillRect l="-1690" r="-3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43555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370</Words>
  <Application>Microsoft Office PowerPoint</Application>
  <PresentationFormat>宽屏</PresentationFormat>
  <Paragraphs>215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4</cp:revision>
  <dcterms:created xsi:type="dcterms:W3CDTF">2024-01-23T11:18:34Z</dcterms:created>
  <dcterms:modified xsi:type="dcterms:W3CDTF">2024-02-02T08:34:46Z</dcterms:modified>
  <cp:category/>
  <cp:contentStatus/>
</cp:coreProperties>
</file>