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8" r:id="rId11"/>
    <p:sldId id="265" r:id="rId12"/>
    <p:sldId id="266" r:id="rId13"/>
    <p:sldId id="267" r:id="rId14"/>
    <p:sldId id="289" r:id="rId15"/>
    <p:sldId id="268" r:id="rId16"/>
    <p:sldId id="269" r:id="rId17"/>
    <p:sldId id="270" r:id="rId18"/>
    <p:sldId id="271" r:id="rId19"/>
    <p:sldId id="290" r:id="rId20"/>
    <p:sldId id="272" r:id="rId21"/>
    <p:sldId id="273" r:id="rId22"/>
    <p:sldId id="291" r:id="rId23"/>
    <p:sldId id="274" r:id="rId24"/>
    <p:sldId id="275" r:id="rId25"/>
    <p:sldId id="276" r:id="rId26"/>
    <p:sldId id="292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93" r:id="rId38"/>
    <p:sldId id="287" r:id="rId39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5" d="100"/>
          <a:sy n="45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62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58f13ff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基础课45 直线与圆、圆与圆的位置关系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6C808BB2-191D-475E-AE5C-13A5B3A23D02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49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96DE452E-215C-41AF-BCAE-7A3FD2C30A1A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58f13ff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基础课45 直线与圆、圆与圆的位置关系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2504C03A-36AF-4D07-A78A-181D437F4BCA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7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0_1#06441f54b?vbadefaultcenterpage=1&amp;parentnodeid=7216af43f&amp;color=0,0,0&amp;vbahtmlprocessed=1&amp;bbb=1&amp;hasbroken=1">
                <a:extLst>
                  <a:ext uri="{FF2B5EF4-FFF2-40B4-BE49-F238E27FC236}">
                    <a16:creationId xmlns:a16="http://schemas.microsoft.com/office/drawing/2014/main" id="{55EDFFC1-096C-8A6F-EC60-7C23AFD7D939}"/>
                  </a:ext>
                </a:extLst>
              </p:cNvPr>
              <p:cNvSpPr/>
              <p:nvPr/>
            </p:nvSpPr>
            <p:spPr>
              <a:xfrm>
                <a:off x="502920" y="989725"/>
                <a:ext cx="11183112" cy="4533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−2,−3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轴的对称点为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故可设反射光线所在直线的方程为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因为反射光线与圆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相切，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所以圆心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到反射光线的距离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+24=0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所以反射光线所在直线的方程为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0_1#06441f54b?vbadefaultcenterpage=1&amp;parentnodeid=7216af43f&amp;color=0,0,0&amp;vbahtmlprocessed=1&amp;bbb=1&amp;hasbroken=1">
                <a:extLst>
                  <a:ext uri="{FF2B5EF4-FFF2-40B4-BE49-F238E27FC236}">
                    <a16:creationId xmlns:a16="http://schemas.microsoft.com/office/drawing/2014/main" id="{55EDFFC1-096C-8A6F-EC60-7C23AFD7D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89725"/>
                <a:ext cx="11183112" cy="4533900"/>
              </a:xfrm>
              <a:prstGeom prst="rect">
                <a:avLst/>
              </a:prstGeom>
              <a:blipFill>
                <a:blip r:embed="rId2"/>
                <a:stretch>
                  <a:fillRect l="-1690" r="-927" b="-228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24664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ff2082114?vbadefaultcenterpage=1&amp;parentnodeid=7216af43f&amp;color=0,0,0&amp;vbahtmlprocessed=1&amp;bbb=1&amp;hasbroken=1"/>
              <p:cNvSpPr/>
              <p:nvPr/>
            </p:nvSpPr>
            <p:spPr>
              <a:xfrm>
                <a:off x="502920" y="1748486"/>
                <a:ext cx="11183112" cy="11035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（2024·上饶模拟）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上两个不</a:t>
                </a:r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同的点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为圆心，且满足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ff2082114?vbadefaultcenterpage=1&amp;parentnodeid=7216af43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48486"/>
                <a:ext cx="11183112" cy="1103503"/>
              </a:xfrm>
              <a:prstGeom prst="rect">
                <a:avLst/>
              </a:prstGeom>
              <a:blipFill>
                <a:blip r:embed="rId3"/>
                <a:stretch>
                  <a:fillRect l="-1690" r="-109" b="-1436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ff2082114.bracket?vbadefaultcenterpage=1&amp;parentnodeid=7216af43f&amp;color=0,0,0&amp;vbapositionanswer=6&amp;vbahtmlprocessed=1"/>
          <p:cNvSpPr/>
          <p:nvPr/>
        </p:nvSpPr>
        <p:spPr>
          <a:xfrm>
            <a:off x="8092885" y="225788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ff2082114.choices?vbadefaultcenterpage=1&amp;parentnodeid=7216af43f&amp;color=0,0,0&amp;vbahtmlprocessed=1&amp;bbb=1"/>
              <p:cNvSpPr/>
              <p:nvPr/>
            </p:nvSpPr>
            <p:spPr>
              <a:xfrm>
                <a:off x="502920" y="2852751"/>
                <a:ext cx="11183112" cy="5161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600"/>
                  </a:lnSpc>
                  <a:tabLst>
                    <a:tab pos="3052953" algn="l"/>
                    <a:tab pos="6080506" algn="l"/>
                    <a:tab pos="87270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.4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ff2082114.choices?vbadefaultcenterpage=1&amp;parentnodeid=7216af43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52751"/>
                <a:ext cx="11183112" cy="516128"/>
              </a:xfrm>
              <a:prstGeom prst="rect">
                <a:avLst/>
              </a:prstGeom>
              <a:blipFill>
                <a:blip r:embed="rId4"/>
                <a:stretch>
                  <a:fillRect l="-1690" b="-341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ff2082114?vbadefaultcenterpage=1&amp;parentnodeid=7216af43f&amp;color=0,0,0&amp;vbahtmlprocessed=1&amp;bbb=1&amp;hasbroken=1"/>
              <p:cNvSpPr/>
              <p:nvPr/>
            </p:nvSpPr>
            <p:spPr>
              <a:xfrm>
                <a:off x="502920" y="3372689"/>
                <a:ext cx="11183112" cy="18655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𝐶𝐴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𝐶𝐴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𝐶𝐵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𝐶𝐴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𝐶𝐵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𝐶𝐴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𝐶𝐵</m:t>
                            </m:r>
                          </m:e>
                        </m:acc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ff2082114?vbadefaultcenterpage=1&amp;parentnodeid=7216af43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72689"/>
                <a:ext cx="11183112" cy="1865503"/>
              </a:xfrm>
              <a:prstGeom prst="rect">
                <a:avLst/>
              </a:prstGeom>
              <a:blipFill>
                <a:blip r:embed="rId5"/>
                <a:stretch>
                  <a:fillRect l="-1690" b="-882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260196f60?vbadefaultcenterpage=1&amp;parentnodeid=7216af43f&amp;color=0,0,0&amp;vbahtmlprocessed=1&amp;bbb=1&amp;hasbroken=1"/>
              <p:cNvSpPr/>
              <p:nvPr/>
            </p:nvSpPr>
            <p:spPr>
              <a:xfrm>
                <a:off x="502920" y="2517789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（2024·九江模拟）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轴分别交于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，动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最小值为(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260196f60?vbadefaultcenterpage=1&amp;parentnodeid=7216af43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7789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818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260196f60.bracket?vbadefaultcenterpage=1&amp;parentnodeid=7216af43f&amp;color=0,0,0&amp;vbapositionanswer=7&amp;vbahtmlprocessed=1"/>
          <p:cNvSpPr/>
          <p:nvPr/>
        </p:nvSpPr>
        <p:spPr>
          <a:xfrm>
            <a:off x="2001520" y="3623959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260196f60.choices?vbadefaultcenterpage=1&amp;parentnodeid=7216af43f&amp;color=0,0,0&amp;vbahtmlprocessed=1&amp;bbb=1"/>
              <p:cNvSpPr/>
              <p:nvPr/>
            </p:nvSpPr>
            <p:spPr>
              <a:xfrm>
                <a:off x="502920" y="4105796"/>
                <a:ext cx="11183112" cy="5184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  <a:tabLst>
                    <a:tab pos="2554478" algn="l"/>
                    <a:tab pos="5616956" algn="l"/>
                    <a:tab pos="81460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260196f60.choices?vbadefaultcenterpage=1&amp;parentnodeid=7216af43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05796"/>
                <a:ext cx="11183112" cy="518478"/>
              </a:xfrm>
              <a:prstGeom prst="rect">
                <a:avLst/>
              </a:prstGeom>
              <a:blipFill>
                <a:blip r:embed="rId4"/>
                <a:stretch>
                  <a:fillRect l="-1690" b="-352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28_1#260196f60?hastextimagelayout=1&amp;vbadefaultcenterpage=1&amp;parentnodeid=7216af43f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0251" y="964102"/>
            <a:ext cx="3410712" cy="357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28_2#260196f60?hastextimagelayout=1&amp;vbadefaultcenterpage=1&amp;parentnodeid=7216af43f&amp;color=0,0,0&amp;vbahtmlprocessed=1&amp;bbb=1&amp;hasbroken=1"/>
              <p:cNvSpPr/>
              <p:nvPr/>
            </p:nvSpPr>
            <p:spPr>
              <a:xfrm>
                <a:off x="502920" y="918382"/>
                <a:ext cx="7644384" cy="3911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如图所示，根据题意可知，动直线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，动直线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，所以无论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取何值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，都有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为直径的圆上，且圆心坐标为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半径为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28_2#260196f60?hastextimagelayout=1&amp;vbadefaultcenterpage=1&amp;parentnodeid=7216af43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18382"/>
                <a:ext cx="7644384" cy="3911600"/>
              </a:xfrm>
              <a:prstGeom prst="rect">
                <a:avLst/>
              </a:prstGeom>
              <a:blipFill>
                <a:blip r:embed="rId4"/>
                <a:stretch>
                  <a:fillRect l="-2472" b="-28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28_3#260196f60?vbadefaultcenterpage=1&amp;parentnodeid=7216af43f&amp;color=0,0,0&amp;vbahtmlprocessed=1&amp;bbb=1"/>
              <p:cNvSpPr/>
              <p:nvPr/>
            </p:nvSpPr>
            <p:spPr>
              <a:xfrm>
                <a:off x="502920" y="4831442"/>
                <a:ext cx="11183112" cy="1231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的轨迹方程为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圆心到直线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1+2+2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的距离的最小值为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28_3#260196f60?vbadefaultcenterpage=1&amp;parentnodeid=7216af43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831442"/>
                <a:ext cx="11183112" cy="1231900"/>
              </a:xfrm>
              <a:prstGeom prst="rect">
                <a:avLst/>
              </a:prstGeom>
              <a:blipFill>
                <a:blip r:embed="rId5"/>
                <a:stretch>
                  <a:fillRect l="-1690" b="-64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8_3#260196f60?vbadefaultcenterpage=1&amp;parentnodeid=7216af43f&amp;color=0,0,0&amp;vbahtmlprocessed=1&amp;bbb=1">
                <a:extLst>
                  <a:ext uri="{FF2B5EF4-FFF2-40B4-BE49-F238E27FC236}">
                    <a16:creationId xmlns:a16="http://schemas.microsoft.com/office/drawing/2014/main" id="{2F8275D2-8D3B-DC2A-439E-F303EB371AAB}"/>
                  </a:ext>
                </a:extLst>
              </p:cNvPr>
              <p:cNvSpPr/>
              <p:nvPr/>
            </p:nvSpPr>
            <p:spPr>
              <a:xfrm>
                <a:off x="502920" y="2655774"/>
                <a:ext cx="11183112" cy="177088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的面积的最小值为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8_3#260196f60?vbadefaultcenterpage=1&amp;parentnodeid=7216af43f&amp;color=0,0,0&amp;vbahtmlprocessed=1&amp;bbb=1">
                <a:extLst>
                  <a:ext uri="{FF2B5EF4-FFF2-40B4-BE49-F238E27FC236}">
                    <a16:creationId xmlns:a16="http://schemas.microsoft.com/office/drawing/2014/main" id="{2F8275D2-8D3B-DC2A-439E-F303EB371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55774"/>
                <a:ext cx="11183112" cy="1770888"/>
              </a:xfrm>
              <a:prstGeom prst="rect">
                <a:avLst/>
              </a:prstGeom>
              <a:blipFill>
                <a:blip r:embed="rId2"/>
                <a:stretch>
                  <a:fillRect l="-1690" b="-5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4568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52f02929b?vbadefaultcenterpage=1&amp;parentnodeid=7216af43f&amp;color=0,0,0&amp;vbahtmlprocessed=1&amp;bbb=1&amp;hasbroken=1"/>
              <p:cNvSpPr/>
              <p:nvPr/>
            </p:nvSpPr>
            <p:spPr>
              <a:xfrm>
                <a:off x="502920" y="2703050"/>
                <a:ext cx="11183112" cy="11476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3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（2024·益阳模拟）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恰有两个不同的公共点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52f02929b?vbadefaultcenterpage=1&amp;parentnodeid=7216af43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03050"/>
                <a:ext cx="11183112" cy="1147699"/>
              </a:xfrm>
              <a:prstGeom prst="rect">
                <a:avLst/>
              </a:prstGeom>
              <a:blipFill>
                <a:blip r:embed="rId3"/>
                <a:stretch>
                  <a:fillRect l="-1690" r="-1690" b="-158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52f02929b.bracket?vbadefaultcenterpage=1&amp;parentnodeid=7216af43f&amp;color=0,0,0&amp;vbapositionanswer=8&amp;vbahtmlprocessed=1"/>
          <p:cNvSpPr/>
          <p:nvPr/>
        </p:nvSpPr>
        <p:spPr>
          <a:xfrm>
            <a:off x="3392488" y="3364720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52f02929b.choices?vbadefaultcenterpage=1&amp;parentnodeid=7216af43f&amp;color=0,0,0&amp;vbahtmlprocessed=1&amp;bbb=1"/>
              <p:cNvSpPr/>
              <p:nvPr/>
            </p:nvSpPr>
            <p:spPr>
              <a:xfrm>
                <a:off x="502920" y="3858559"/>
                <a:ext cx="11183112" cy="56375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  <a:tabLst>
                    <a:tab pos="2548128" algn="l"/>
                    <a:tab pos="5312156" algn="l"/>
                    <a:tab pos="88000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,−1]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(−1,1]∪{−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}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52f02929b.choices?vbadefaultcenterpage=1&amp;parentnodeid=7216af43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58559"/>
                <a:ext cx="11183112" cy="563753"/>
              </a:xfrm>
              <a:prstGeom prst="rect">
                <a:avLst/>
              </a:prstGeom>
              <a:blipFill>
                <a:blip r:embed="rId4"/>
                <a:stretch>
                  <a:fillRect l="-1690" b="-293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2_1#52f02929b?hastextimagelayout=1&amp;vbadefaultcenterpage=1&amp;parentnodeid=7216af43f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30184" y="1173081"/>
            <a:ext cx="3346704" cy="302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2_2#52f02929b?hastextimagelayout=2&amp;vbadefaultcenterpage=1&amp;parentnodeid=7216af43f&amp;color=0,0,0&amp;vbahtmlprocessed=1&amp;bbb=1"/>
              <p:cNvSpPr/>
              <p:nvPr/>
            </p:nvSpPr>
            <p:spPr>
              <a:xfrm>
                <a:off x="502920" y="1127361"/>
                <a:ext cx="7708392" cy="110178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由题可得，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是斜率为1的直线，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是以原点为圆心，1为半径的圆的右半圆，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2_2#52f02929b?hastextimagelayout=2&amp;vbadefaultcenterpage=1&amp;parentnodeid=7216af43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27361"/>
                <a:ext cx="7708392" cy="1101789"/>
              </a:xfrm>
              <a:prstGeom prst="rect">
                <a:avLst/>
              </a:prstGeom>
              <a:blipFill>
                <a:blip r:embed="rId4"/>
                <a:stretch>
                  <a:fillRect l="-2453" r="-4905" b="-1547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2_3#52f02929b?hastextimagelayout=2&amp;vbadefaultcenterpage=1&amp;parentnodeid=7216af43f&amp;color=0,0,0&amp;vbahtmlprocessed=1&amp;bbb=1&amp;hasbroken=1&amp;hassurround=1"/>
              <p:cNvSpPr/>
              <p:nvPr/>
            </p:nvSpPr>
            <p:spPr>
              <a:xfrm>
                <a:off x="502920" y="2239881"/>
                <a:ext cx="7708392" cy="166801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画出它们的图象，如图，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相切时，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舍去），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2_3#52f02929b?hastextimagelayout=2&amp;vbadefaultcenterpage=1&amp;parentnodeid=7216af43f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39881"/>
                <a:ext cx="7708392" cy="1668018"/>
              </a:xfrm>
              <a:prstGeom prst="rect">
                <a:avLst/>
              </a:prstGeom>
              <a:blipFill>
                <a:blip r:embed="rId5"/>
                <a:stretch>
                  <a:fillRect l="-2453" b="-510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3#52f02929b?hastextimagelayout=2&amp;vbadefaultcenterpage=1&amp;parentnodeid=7216af43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2BE0334-453D-B93E-43EB-B7C29720602D}"/>
                  </a:ext>
                </a:extLst>
              </p:cNvPr>
              <p:cNvSpPr/>
              <p:nvPr/>
            </p:nvSpPr>
            <p:spPr>
              <a:xfrm>
                <a:off x="503995" y="3913995"/>
                <a:ext cx="11184010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由图可得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与半圆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有两个不同的公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3#52f02929b?hastextimagelayout=2&amp;vbadefaultcenterpage=1&amp;parentnodeid=7216af43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2BE0334-453D-B93E-43EB-B7C297206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913995"/>
                <a:ext cx="11184010" cy="1596200"/>
              </a:xfrm>
              <a:prstGeom prst="rect">
                <a:avLst/>
              </a:prstGeom>
              <a:blipFill>
                <a:blip r:embed="rId6"/>
                <a:stretch>
                  <a:fillRect l="-1690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7838deb2?vbadefaultcenterpage=1&amp;parentnodeid=ea81e05b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fc8cf1499?vbadefaultcenterpage=1&amp;parentnodeid=d7838deb2&amp;color=0,0,0&amp;vbahtmlprocessed=1&amp;bbb=1&amp;hasbroken=1"/>
              <p:cNvSpPr/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（2024·文昌模拟）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和圆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的两个交点分别为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fc8cf1499?vbadefaultcenterpage=1&amp;parentnodeid=d7838de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blipFill>
                <a:blip r:embed="rId4"/>
                <a:stretch>
                  <a:fillRect l="-1690" r="-327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fc8cf1499.bracket?vbadefaultcenterpage=1&amp;parentnodeid=d7838deb2&amp;color=0,0,0&amp;vbapositionanswer=9&amp;vbahtmlprocessed=1&amp;bbb=1"/>
          <p:cNvSpPr/>
          <p:nvPr/>
        </p:nvSpPr>
        <p:spPr>
          <a:xfrm>
            <a:off x="4970272" y="2627218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fc8cf1499.choices?vbadefaultcenterpage=1&amp;parentnodeid=d7838deb2&amp;color=0,0,0&amp;vbahtmlprocessed=1&amp;bbb=1"/>
              <p:cNvSpPr/>
              <p:nvPr/>
            </p:nvSpPr>
            <p:spPr>
              <a:xfrm>
                <a:off x="502920" y="3108548"/>
                <a:ext cx="11183112" cy="215830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上存在两点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上的点到直线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的最大距离为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fc8cf1499.choices?vbadefaultcenterpage=1&amp;parentnodeid=d7838de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8548"/>
                <a:ext cx="11183112" cy="2158302"/>
              </a:xfrm>
              <a:prstGeom prst="rect">
                <a:avLst/>
              </a:prstGeom>
              <a:blipFill>
                <a:blip r:embed="rId5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6_1#fc8cf1499?hastextimagelayout=1&amp;vbadefaultcenterpage=1&amp;parentnodeid=d7838deb2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71913" y="1336276"/>
            <a:ext cx="3703320" cy="337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6_2#fc8cf1499?hastextimagelayout=3&amp;vbadefaultcenterpage=1&amp;parentnodeid=d7838deb2&amp;color=0,0,0&amp;vbahtmlprocessed=1&amp;bbb=1&amp;hasbroken=1"/>
              <p:cNvSpPr/>
              <p:nvPr/>
            </p:nvSpPr>
            <p:spPr>
              <a:xfrm>
                <a:off x="502920" y="1290556"/>
                <a:ext cx="7351776" cy="1036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的标准方程为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，圆心为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，半径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6_2#fc8cf1499?hastextimagelayout=3&amp;vbadefaultcenterpage=1&amp;parentnodeid=d7838de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0556"/>
                <a:ext cx="7351776" cy="1036828"/>
              </a:xfrm>
              <a:prstGeom prst="rect">
                <a:avLst/>
              </a:prstGeom>
              <a:blipFill>
                <a:blip r:embed="rId4"/>
                <a:stretch>
                  <a:fillRect l="-257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6_3#fc8cf1499?hastextimagelayout=3&amp;vbadefaultcenterpage=1&amp;parentnodeid=d7838deb2&amp;color=0,0,0&amp;vbahtmlprocessed=1&amp;bbb=1&amp;hasbroken=1&amp;hassurround=1"/>
              <p:cNvSpPr/>
              <p:nvPr/>
            </p:nvSpPr>
            <p:spPr>
              <a:xfrm>
                <a:off x="502920" y="2331194"/>
                <a:ext cx="7351776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的标准方程为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，圆心为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，半径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1−0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6_3#fc8cf1499?hastextimagelayout=3&amp;vbadefaultcenterpage=1&amp;parentnodeid=d7838deb2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31194"/>
                <a:ext cx="7351776" cy="2235200"/>
              </a:xfrm>
              <a:prstGeom prst="rect">
                <a:avLst/>
              </a:prstGeom>
              <a:blipFill>
                <a:blip r:embed="rId5"/>
                <a:stretch>
                  <a:fillRect l="-2570" b="-5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6_3#fc8cf1499?hastextimagelayout=3&amp;vbadefaultcenterpage=1&amp;parentnodeid=d7838deb2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69258DD-1CBC-D18D-5B82-E0BB0AB99E9A}"/>
                  </a:ext>
                </a:extLst>
              </p:cNvPr>
              <p:cNvSpPr/>
              <p:nvPr/>
            </p:nvSpPr>
            <p:spPr>
              <a:xfrm>
                <a:off x="503995" y="4577379"/>
                <a:ext cx="11184010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所以两圆相交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，两圆方程相减得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6_3#fc8cf1499?hastextimagelayout=3&amp;vbadefaultcenterpage=1&amp;parentnodeid=d7838deb2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69258DD-1CBC-D18D-5B82-E0BB0AB99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577379"/>
                <a:ext cx="11184010" cy="1117600"/>
              </a:xfrm>
              <a:prstGeom prst="rect">
                <a:avLst/>
              </a:prstGeom>
              <a:blipFill>
                <a:blip r:embed="rId6"/>
                <a:stretch>
                  <a:fillRect l="-1690" b="-103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3#fc8cf1499?hastextimagelayout=3&amp;vbadefaultcenterpage=1&amp;parentnodeid=d7838deb2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1CBE20B-C33B-DBD8-29E2-6132D29DB344}"/>
                  </a:ext>
                </a:extLst>
              </p:cNvPr>
              <p:cNvSpPr/>
              <p:nvPr/>
            </p:nvSpPr>
            <p:spPr>
              <a:xfrm>
                <a:off x="502920" y="1910093"/>
                <a:ext cx="11184010" cy="286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，对于圆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的任意两点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上的点到直线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的距离的最大值为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，所以圆心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3#fc8cf1499?hastextimagelayout=3&amp;vbadefaultcenterpage=1&amp;parentnodeid=d7838deb2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1CBE20B-C33B-DBD8-29E2-6132D29DB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10093"/>
                <a:ext cx="11184010" cy="2866200"/>
              </a:xfrm>
              <a:prstGeom prst="rect">
                <a:avLst/>
              </a:prstGeom>
              <a:blipFill>
                <a:blip r:embed="rId2"/>
                <a:stretch>
                  <a:fillRect l="-1690" b="-61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1274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65d12ba5c?vbadefaultcenterpage=1&amp;parentnodeid=d7838deb2&amp;color=0,0,0&amp;vbahtmlprocessed=1&amp;bbb=1&amp;hasbroken=1"/>
              <p:cNvSpPr/>
              <p:nvPr/>
            </p:nvSpPr>
            <p:spPr>
              <a:xfrm>
                <a:off x="502920" y="1415143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（2024·揭阳模拟）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，圆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则下列说法错误的是(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65d12ba5c?vbadefaultcenterpage=1&amp;parentnodeid=d7838de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5143"/>
                <a:ext cx="11183112" cy="1117600"/>
              </a:xfrm>
              <a:prstGeom prst="rect">
                <a:avLst/>
              </a:prstGeom>
              <a:blipFill>
                <a:blip r:embed="rId3"/>
                <a:stretch>
                  <a:fillRect l="-1690" b="-98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65d12ba5c.bracket?vbadefaultcenterpage=1&amp;parentnodeid=d7838deb2&amp;color=0,0,0&amp;vbapositionanswer=10&amp;vbahtmlprocessed=1&amp;bbb=1"/>
          <p:cNvSpPr/>
          <p:nvPr/>
        </p:nvSpPr>
        <p:spPr>
          <a:xfrm>
            <a:off x="7659243" y="2103165"/>
            <a:ext cx="661988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65d12ba5c.choices?vbadefaultcenterpage=1&amp;parentnodeid=d7838deb2&amp;color=0,0,0&amp;vbahtmlprocessed=1&amp;bbb=1&amp;hasbroken=1"/>
              <p:cNvSpPr/>
              <p:nvPr/>
            </p:nvSpPr>
            <p:spPr>
              <a:xfrm>
                <a:off x="502920" y="2544363"/>
                <a:ext cx="11183112" cy="27799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相切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相交，且两个交点所在的直线恰为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上有且仅有两个点到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的距离为1，则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&lt;5+3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65d12ba5c.choices?vbadefaultcenterpage=1&amp;parentnodeid=d7838de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4363"/>
                <a:ext cx="11183112" cy="2779903"/>
              </a:xfrm>
              <a:prstGeom prst="rect">
                <a:avLst/>
              </a:prstGeom>
              <a:blipFill>
                <a:blip r:embed="rId4"/>
                <a:stretch>
                  <a:fillRect l="-1690" b="-679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65d12ba5c?vbadefaultcenterpage=1&amp;parentnodeid=d7838deb2&amp;color=0,0,0&amp;vbahtmlprocessed=1&amp;bbb=1&amp;hasbroken=1"/>
              <p:cNvSpPr/>
              <p:nvPr/>
            </p:nvSpPr>
            <p:spPr>
              <a:xfrm>
                <a:off x="502920" y="1078116"/>
                <a:ext cx="11183112" cy="4787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，故圆心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A，若直线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相切，则圆心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的距离等于半径，则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3×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+2×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B,若圆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过圆心，则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，故B正确；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C，将圆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的方程作差得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，经检验，此时圆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，满足</a:t>
                </a:r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65d12ba5c?vbadefaultcenterpage=1&amp;parentnodeid=d7838de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78116"/>
                <a:ext cx="11183112" cy="4787900"/>
              </a:xfrm>
              <a:prstGeom prst="rect">
                <a:avLst/>
              </a:prstGeom>
              <a:blipFill>
                <a:blip r:embed="rId3"/>
                <a:stretch>
                  <a:fillRect l="-1690" r="-4035" b="-7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65d12ba5c?vbadefaultcenterpage=1&amp;parentnodeid=d7838deb2&amp;color=0,0,0&amp;vbahtmlprocessed=1&amp;bbb=1&amp;hasbroken=1">
                <a:extLst>
                  <a:ext uri="{FF2B5EF4-FFF2-40B4-BE49-F238E27FC236}">
                    <a16:creationId xmlns:a16="http://schemas.microsoft.com/office/drawing/2014/main" id="{1CB83291-1D33-CCF3-39CE-C39C70F3AB54}"/>
                  </a:ext>
                </a:extLst>
              </p:cNvPr>
              <p:cNvSpPr/>
              <p:nvPr/>
            </p:nvSpPr>
            <p:spPr>
              <a:xfrm>
                <a:off x="502920" y="1998708"/>
                <a:ext cx="11183112" cy="28656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+4−5=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上有且仅有两个点到直线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的距离为1，则圆心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</a:t>
                </a:r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3×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+2×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&lt;5+3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65d12ba5c?vbadefaultcenterpage=1&amp;parentnodeid=d7838deb2&amp;color=0,0,0&amp;vbahtmlprocessed=1&amp;bbb=1&amp;hasbroken=1">
                <a:extLst>
                  <a:ext uri="{FF2B5EF4-FFF2-40B4-BE49-F238E27FC236}">
                    <a16:creationId xmlns:a16="http://schemas.microsoft.com/office/drawing/2014/main" id="{1CB83291-1D33-CCF3-39CE-C39C70F3A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98708"/>
                <a:ext cx="11183112" cy="2865628"/>
              </a:xfrm>
              <a:prstGeom prst="rect">
                <a:avLst/>
              </a:prstGeom>
              <a:blipFill>
                <a:blip r:embed="rId2"/>
                <a:stretch>
                  <a:fillRect l="-1690" b="-617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24511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5f64f6a36?vbadefaultcenterpage=1&amp;parentnodeid=d7838deb2&amp;color=0,0,0&amp;vbahtmlprocessed=1&amp;bbb=1&amp;hasbroken=1"/>
              <p:cNvSpPr/>
              <p:nvPr/>
            </p:nvSpPr>
            <p:spPr>
              <a:xfrm>
                <a:off x="502920" y="1290048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（2024·衡水模拟）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和圆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有且仅有一条公切线，则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5f64f6a36?vbadefaultcenterpage=1&amp;parentnodeid=d7838de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0048"/>
                <a:ext cx="11183112" cy="1117600"/>
              </a:xfrm>
              <a:prstGeom prst="rect">
                <a:avLst/>
              </a:prstGeom>
              <a:blipFill>
                <a:blip r:embed="rId3"/>
                <a:stretch>
                  <a:fillRect l="-1690" b="-81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2_1#5f64f6a36.blank?vbadefaultcenterpage=1&amp;parentnodeid=d7838deb2&amp;color=0,0,0&amp;vbapositionanswer=11&amp;vbahtmlprocessed=1"/>
          <p:cNvSpPr/>
          <p:nvPr/>
        </p:nvSpPr>
        <p:spPr>
          <a:xfrm>
            <a:off x="10456482" y="1905172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</a:t>
            </a:r>
            <a:endParaRPr lang="en-US" altLang="zh-CN" sz="2400" dirty="0"/>
          </a:p>
        </p:txBody>
      </p:sp>
      <p:pic>
        <p:nvPicPr>
          <p:cNvPr id="4" name="QB_5_AS.43_1#5f64f6a36?hastextimagelayout=1&amp;vbadefaultcenterpage=1&amp;parentnodeid=d7838deb2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8057" y="2462702"/>
            <a:ext cx="3621024" cy="320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3_2#5f64f6a36?hastextimagelayout=4&amp;vbadefaultcenterpage=1&amp;parentnodeid=d7838deb2&amp;color=0,0,0&amp;vbahtmlprocessed=1&amp;bbb=1&amp;hasbroken=1"/>
              <p:cNvSpPr/>
              <p:nvPr/>
            </p:nvSpPr>
            <p:spPr>
              <a:xfrm>
                <a:off x="502920" y="2407838"/>
                <a:ext cx="7434072" cy="111061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如图，由题意得圆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内切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，又圆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3_2#5f64f6a36?hastextimagelayout=4&amp;vbadefaultcenterpage=1&amp;parentnodeid=d7838de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7838"/>
                <a:ext cx="7434072" cy="1110615"/>
              </a:xfrm>
              <a:prstGeom prst="rect">
                <a:avLst/>
              </a:prstGeom>
              <a:blipFill>
                <a:blip r:embed="rId5"/>
                <a:stretch>
                  <a:fillRect l="-2543" b="-82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43_3#5f64f6a36?hastextimagelayout=4&amp;vbadefaultcenterpage=1&amp;parentnodeid=d7838deb2&amp;color=0,0,0&amp;vbahtmlprocessed=1&amp;bbb=1"/>
              <p:cNvSpPr/>
              <p:nvPr/>
            </p:nvSpPr>
            <p:spPr>
              <a:xfrm>
                <a:off x="502920" y="3520675"/>
                <a:ext cx="7434072" cy="11480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43_3#5f64f6a36?hastextimagelayout=4&amp;vbadefaultcenterpage=1&amp;parentnodeid=d7838de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20675"/>
                <a:ext cx="7434072" cy="1148017"/>
              </a:xfrm>
              <a:prstGeom prst="rect">
                <a:avLst/>
              </a:prstGeom>
              <a:blipFill>
                <a:blip r:embed="rId6"/>
                <a:stretch>
                  <a:fillRect l="-2543" b="-159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6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076f1211f?vbadefaultcenterpage=1&amp;parentnodeid=d7838deb2&amp;color=0,0,0&amp;vbahtmlprocessed=1&amp;bbb=1&amp;hasbroken=1"/>
              <p:cNvSpPr/>
              <p:nvPr/>
            </p:nvSpPr>
            <p:spPr>
              <a:xfrm>
                <a:off x="502920" y="2673205"/>
                <a:ext cx="11183112" cy="1693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（2024·岳阳联考）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上运动，</a:t>
                </a:r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的两条切线，切点分别为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最大时，记劣弧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⌢</m:t>
                        </m:r>
                      </m:lim>
                    </m:limUp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所围成的平面图形的面积为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076f1211f?vbadefaultcenterpage=1&amp;parentnodeid=d7838de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73205"/>
                <a:ext cx="11183112" cy="1693799"/>
              </a:xfrm>
              <a:prstGeom prst="rect">
                <a:avLst/>
              </a:prstGeom>
              <a:blipFill>
                <a:blip r:embed="rId3"/>
                <a:stretch>
                  <a:fillRect l="-1690" r="-3926" b="-1119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076f1211f.blank?vbadefaultcenterpage=1&amp;parentnodeid=d7838deb2&amp;color=0,0,0&amp;vbapositionanswer=12&amp;vbahtmlprocessed=1&amp;bbb=1&amp;rh=43.2"/>
              <p:cNvSpPr/>
              <p:nvPr/>
            </p:nvSpPr>
            <p:spPr>
              <a:xfrm>
                <a:off x="6045708" y="3827254"/>
                <a:ext cx="1037336" cy="48387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076f1211f.blank?vbadefaultcenterpage=1&amp;parentnodeid=d7838deb2&amp;color=0,0,0&amp;vbapositionanswer=12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708" y="3827254"/>
                <a:ext cx="1037336" cy="483870"/>
              </a:xfrm>
              <a:prstGeom prst="rect">
                <a:avLst/>
              </a:prstGeom>
              <a:blipFill>
                <a:blip r:embed="rId4"/>
                <a:stretch>
                  <a:fillRect b="-126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46_1#076f1211f?hastextimagelayout=1&amp;vbadefaultcenterpage=1&amp;parentnodeid=d7838deb2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8354" y="1107549"/>
            <a:ext cx="4014216" cy="337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46_2#076f1211f?hastextimagelayout=5&amp;vbadefaultcenterpage=1&amp;parentnodeid=d7838deb2&amp;color=0,0,0&amp;vbahtmlprocessed=1&amp;bbb=1&amp;hasbroken=1"/>
              <p:cNvSpPr/>
              <p:nvPr/>
            </p:nvSpPr>
            <p:spPr>
              <a:xfrm>
                <a:off x="502920" y="1061829"/>
                <a:ext cx="7040880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如图所示，圆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的圆心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，半径为1.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46_2#076f1211f?hastextimagelayout=5&amp;vbadefaultcenterpage=1&amp;parentnodeid=d7838de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61829"/>
                <a:ext cx="7040880" cy="1037400"/>
              </a:xfrm>
              <a:prstGeom prst="rect">
                <a:avLst/>
              </a:prstGeom>
              <a:blipFill>
                <a:blip r:embed="rId4"/>
                <a:stretch>
                  <a:fillRect l="-2684" r="-2338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3#076f1211f?hastextimagelayout=5&amp;vbadefaultcenterpage=1&amp;parentnodeid=d7838deb2&amp;color=0,0,0&amp;vbahtmlprocessed=1&amp;bbb=1&amp;hasbroken=1&amp;hassurround=1"/>
              <p:cNvSpPr/>
              <p:nvPr/>
            </p:nvSpPr>
            <p:spPr>
              <a:xfrm>
                <a:off x="502920" y="2102467"/>
                <a:ext cx="7040880" cy="22059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𝑂𝑃𝐵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𝑂𝑃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调递增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最小时，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𝑂𝑃𝐵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最大，即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最大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3#076f1211f?hastextimagelayout=5&amp;vbadefaultcenterpage=1&amp;parentnodeid=d7838deb2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02467"/>
                <a:ext cx="7040880" cy="2205990"/>
              </a:xfrm>
              <a:prstGeom prst="rect">
                <a:avLst/>
              </a:prstGeom>
              <a:blipFill>
                <a:blip r:embed="rId5"/>
                <a:stretch>
                  <a:fillRect l="-2684" r="-87" b="-80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6_3#076f1211f?hastextimagelayout=5&amp;vbadefaultcenterpage=1&amp;parentnodeid=d7838deb2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6842F44B-1610-08E1-42F5-36BA8947094A}"/>
                  </a:ext>
                </a:extLst>
              </p:cNvPr>
              <p:cNvSpPr/>
              <p:nvPr/>
            </p:nvSpPr>
            <p:spPr>
              <a:xfrm>
                <a:off x="503995" y="4315505"/>
                <a:ext cx="11184010" cy="1473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𝑂𝐴𝑃𝐵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FF0000"/>
                            </a:solidFill>
                          </a:rPr>
                          <m:t>四边形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𝑂𝐴𝑃𝐵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6_3#076f1211f?hastextimagelayout=5&amp;vbadefaultcenterpage=1&amp;parentnodeid=d7838deb2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6842F44B-1610-08E1-42F5-36BA89470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315505"/>
                <a:ext cx="11184010" cy="1473200"/>
              </a:xfrm>
              <a:prstGeom prst="rect">
                <a:avLst/>
              </a:prstGeom>
              <a:blipFill>
                <a:blip r:embed="rId6"/>
                <a:stretch>
                  <a:fillRect l="-1690" b="-330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6_3#076f1211f?hastextimagelayout=5&amp;vbadefaultcenterpage=1&amp;parentnodeid=d7838deb2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73850CB2-F684-3F5E-600D-9D59B385D3FD}"/>
                  </a:ext>
                </a:extLst>
              </p:cNvPr>
              <p:cNvSpPr/>
              <p:nvPr/>
            </p:nvSpPr>
            <p:spPr>
              <a:xfrm>
                <a:off x="503995" y="2151743"/>
                <a:ext cx="11184010" cy="257937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FF0000"/>
                            </a:solidFill>
                          </a:rPr>
                          <m:t>扇形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所以劣弧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⌢</m:t>
                        </m:r>
                      </m:lim>
                    </m:limUp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及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所围成的平面图形的面积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6_3#076f1211f?hastextimagelayout=5&amp;vbadefaultcenterpage=1&amp;parentnodeid=d7838deb2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73850CB2-F684-3F5E-600D-9D59B385D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2151743"/>
                <a:ext cx="11184010" cy="2579370"/>
              </a:xfrm>
              <a:prstGeom prst="rect">
                <a:avLst/>
              </a:prstGeom>
              <a:blipFill>
                <a:blip r:embed="rId2"/>
                <a:stretch>
                  <a:fillRect l="-1690" b="-401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46179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9ba7732b?vbadefaultcenterpage=1&amp;parentnodeid=ea81e05b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7_1#0ee69585d?vbadefaultcenterpage=1&amp;parentnodeid=b9ba7732b&amp;color=0,0,0&amp;vbahtmlprocessed=1&amp;bbb=1&amp;hasbroken=1"/>
              <p:cNvSpPr/>
              <p:nvPr/>
            </p:nvSpPr>
            <p:spPr>
              <a:xfrm>
                <a:off x="502920" y="1521048"/>
                <a:ext cx="11183112" cy="2997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数学家阿波罗尼斯证明过这样一个命题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：平面内到两定点的距离之比为常数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的点的轨迹是圆.后人将这个圆称为阿波罗尼斯圆，简称阿氏圆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在平面直角坐标系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𝑥𝑂𝑦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𝑀𝑂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，得到动点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的轨迹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是阿氏圆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.若对任意实数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恒有公共点，则实数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取值范围为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400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7_1#0ee69585d?vbadefaultcenterpage=1&amp;parentnodeid=b9ba773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997200"/>
              </a:xfrm>
              <a:prstGeom prst="rect">
                <a:avLst/>
              </a:prstGeom>
              <a:blipFill>
                <a:blip r:embed="rId4"/>
                <a:stretch>
                  <a:fillRect l="-1690" r="-1581" b="-590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8_1#0ee69585d.blank?vbadefaultcenterpage=1&amp;parentnodeid=b9ba7732b&amp;color=0,0,0&amp;vbapositionanswer=13&amp;vbahtmlprocessed=1&amp;bbb=1&amp;rh=48.6"/>
              <p:cNvSpPr/>
              <p:nvPr/>
            </p:nvSpPr>
            <p:spPr>
              <a:xfrm>
                <a:off x="2103120" y="3859626"/>
                <a:ext cx="1528890" cy="58464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8_1#0ee69585d.blank?vbadefaultcenterpage=1&amp;parentnodeid=b9ba7732b&amp;color=0,0,0&amp;vbapositionanswer=13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120" y="3859626"/>
                <a:ext cx="1528890" cy="584645"/>
              </a:xfrm>
              <a:prstGeom prst="rect">
                <a:avLst/>
              </a:prstGeom>
              <a:blipFill>
                <a:blip r:embed="rId5"/>
                <a:stretch>
                  <a:fillRect b="-177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9_1#0ee69585d?vbadefaultcenterpage=1&amp;parentnodeid=b9ba7732b&amp;color=0,0,0&amp;vbahtmlprocessed=1&amp;bbb=1"/>
              <p:cNvSpPr/>
              <p:nvPr/>
            </p:nvSpPr>
            <p:spPr>
              <a:xfrm>
                <a:off x="502920" y="1525887"/>
                <a:ext cx="11183112" cy="406450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𝑀𝑂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的轨迹为阿氏圆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易知直线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若对任意实数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恒有公共点，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的内部或圆上，所以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3+3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−8≤0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9_1#0ee69585d?vbadefaultcenterpage=1&amp;parentnodeid=b9ba7732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5887"/>
                <a:ext cx="11183112" cy="4064508"/>
              </a:xfrm>
              <a:prstGeom prst="rect">
                <a:avLst/>
              </a:prstGeom>
              <a:blipFill>
                <a:blip r:embed="rId3"/>
                <a:stretch>
                  <a:fillRect l="-1690" b="-254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0_1#7808dc63c?vbadefaultcenterpage=1&amp;parentnodeid=b9ba7732b&amp;color=0,0,0&amp;vbahtmlprocessed=1&amp;bbb=1&amp;hasbroken=1"/>
              <p:cNvSpPr/>
              <p:nvPr/>
            </p:nvSpPr>
            <p:spPr>
              <a:xfrm>
                <a:off x="502920" y="2746293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（2024·扬州模拟）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为坐标原点）与直线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相切，与直线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交于不同的两点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𝑂𝑄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的纵截距的取值范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0_1#7808dc63c?vbadefaultcenterpage=1&amp;parentnodeid=b9ba773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46293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51_1#7808dc63c.blank?vbadefaultcenterpage=1&amp;parentnodeid=b9ba7732b&amp;color=0,0,0&amp;vbapositionanswer=14&amp;vbahtmlprocessed=1&amp;bbb=1&amp;rh=37.8"/>
              <p:cNvSpPr/>
              <p:nvPr/>
            </p:nvSpPr>
            <p:spPr>
              <a:xfrm>
                <a:off x="1125220" y="3839572"/>
                <a:ext cx="1505966" cy="4208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51_1#7808dc63c.blank?vbadefaultcenterpage=1&amp;parentnodeid=b9ba7732b&amp;color=0,0,0&amp;vbapositionanswer=14&amp;vbahtmlprocessed=1&amp;bbb=1&amp;rh=37.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20" y="3839572"/>
                <a:ext cx="1505966" cy="420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158f13ff3.fixed?vbadefaultcenterpage=1&amp;parentnodeid=7d2a7fbef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基础课45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直线与圆、圆与圆的位置关系</a:t>
            </a:r>
            <a:endParaRPr lang="en-US" altLang="zh-CN" sz="4000" dirty="0"/>
          </a:p>
        </p:txBody>
      </p:sp>
      <p:pic>
        <p:nvPicPr>
          <p:cNvPr id="3" name="C_0#158f13ff3?linknodeid=7216af43f&amp;catalogrefid=7216af43f&amp;parentnodeid=7d2a7fbef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158f13ff3?linknodeid=7216af43f&amp;catalogrefid=7216af43f&amp;parentnodeid=7d2a7fbef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158f13ff3?linknodeid=d7838deb2&amp;catalogrefid=d7838deb2&amp;parentnodeid=7d2a7fbef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158f13ff3?linknodeid=d7838deb2&amp;catalogrefid=d7838deb2&amp;parentnodeid=7d2a7fbef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158f13ff3?linknodeid=b9ba7732b&amp;catalogrefid=b9ba7732b&amp;parentnodeid=7d2a7fbef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158f13ff3?linknodeid=b9ba7732b&amp;catalogrefid=b9ba7732b&amp;parentnodeid=7d2a7fbef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158f13ff3?linknodeid=361fb456b&amp;catalogrefid=361fb456b&amp;parentnodeid=7d2a7fbef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158f13ff3?linknodeid=361fb456b&amp;catalogrefid=361fb456b&amp;parentnodeid=7d2a7fbef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158f13ff3?linknodeid=7216af43f&amp;catalogrefid=7216af43f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158f13ff3?linknodeid=7216af43f&amp;catalogrefid=7216af43f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158f13ff3?linknodeid=d7838deb2&amp;catalogrefid=d7838deb2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158f13ff3?linknodeid=d7838deb2&amp;catalogrefid=d7838deb2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158f13ff3?linknodeid=b9ba7732b&amp;catalogrefid=b9ba7732b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158f13ff3?linknodeid=b9ba7732b&amp;catalogrefid=b9ba7732b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158f13ff3?linknodeid=361fb456b&amp;catalogrefid=361fb456b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158f13ff3?linknodeid=361fb456b&amp;catalogrefid=361fb456b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2_1#7808dc63c?vbadefaultcenterpage=1&amp;parentnodeid=b9ba7732b&amp;color=0,0,0&amp;vbahtmlprocessed=1&amp;bbb=1&amp;hasbroken=1"/>
              <p:cNvSpPr/>
              <p:nvPr/>
            </p:nvSpPr>
            <p:spPr>
              <a:xfrm>
                <a:off x="502920" y="756000"/>
                <a:ext cx="11183112" cy="57517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由题意得，圆心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的距离为圆的半径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的标准方程为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消去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的交点为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−8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𝑂𝑄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①②得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的纵截距的取值范围是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2_1#7808dc63c?vbadefaultcenterpage=1&amp;parentnodeid=b9ba773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751703"/>
              </a:xfrm>
              <a:prstGeom prst="rect">
                <a:avLst/>
              </a:prstGeom>
              <a:blipFill>
                <a:blip r:embed="rId3"/>
                <a:stretch>
                  <a:fillRect l="-1690" t="-424" r="-327" b="-28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61fb456b?vbadefaultcenterpage=1&amp;parentnodeid=ea81e05b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c91d0e9dd?vbadefaultcenterpage=1&amp;parentnodeid=361fb456b&amp;color=0,0,0&amp;vbahtmlprocessed=1&amp;bbb=1&amp;hasbroken=1"/>
              <p:cNvSpPr/>
              <p:nvPr/>
            </p:nvSpPr>
            <p:spPr>
              <a:xfrm>
                <a:off x="502920" y="1521048"/>
                <a:ext cx="11183112" cy="10845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（2024·昆明联考）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</a:t>
                </a:r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3_1#c91d0e9dd?vbadefaultcenterpage=1&amp;parentnodeid=361fb456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84517"/>
              </a:xfrm>
              <a:prstGeom prst="rect">
                <a:avLst/>
              </a:prstGeom>
              <a:blipFill>
                <a:blip r:embed="rId4"/>
                <a:stretch>
                  <a:fillRect l="-1690" b="-1694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4_1#c91d0e9dd.blank?vbadefaultcenterpage=1&amp;parentnodeid=361fb456b&amp;color=0,0,0&amp;vbapositionanswer=15&amp;vbahtmlprocessed=1&amp;bbb=1"/>
              <p:cNvSpPr/>
              <p:nvPr/>
            </p:nvSpPr>
            <p:spPr>
              <a:xfrm>
                <a:off x="4323080" y="2185194"/>
                <a:ext cx="993775" cy="353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[−4,0]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4_1#c91d0e9dd.blank?vbadefaultcenterpage=1&amp;parentnodeid=361fb456b&amp;color=0,0,0&amp;vbapositionanswer=15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080" y="2185194"/>
                <a:ext cx="993775" cy="353949"/>
              </a:xfrm>
              <a:prstGeom prst="rect">
                <a:avLst/>
              </a:prstGeom>
              <a:blipFill>
                <a:blip r:embed="rId5"/>
                <a:stretch>
                  <a:fillRect l="-6748" r="-7362" b="-389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5_1#c91d0e9dd?vbadefaultcenterpage=1&amp;parentnodeid=361fb456b&amp;color=0,0,0&amp;vbahtmlprocessed=1&amp;bbb=1"/>
              <p:cNvSpPr/>
              <p:nvPr/>
            </p:nvSpPr>
            <p:spPr>
              <a:xfrm>
                <a:off x="502920" y="756000"/>
                <a:ext cx="11183112" cy="55358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，圆心为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，半径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=2&lt;4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在圆内，依题意可知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𝑂𝐴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的中点时，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的夹角最小，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𝑂𝑃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𝑂𝐴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夹角的最小值为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是圆的一条直径时，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的夹角最大，最大值为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𝑂𝐴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𝑂𝐵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∈[−4,0]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5_1#c91d0e9dd?vbadefaultcenterpage=1&amp;parentnodeid=361fb456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35803"/>
              </a:xfrm>
              <a:prstGeom prst="rect">
                <a:avLst/>
              </a:prstGeom>
              <a:blipFill>
                <a:blip r:embed="rId3"/>
                <a:stretch>
                  <a:fillRect l="-1690" b="-29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6_1#1a5fb19cf?segpoint=1&amp;vbadefaultcenterpage=1&amp;parentnodeid=361fb456b&amp;color=0,0,0&amp;vbahtmlprocessed=1&amp;bbb=1&amp;hasbroken=1"/>
              <p:cNvSpPr/>
              <p:nvPr/>
            </p:nvSpPr>
            <p:spPr>
              <a:xfrm>
                <a:off x="502920" y="1738961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（2024·潍坊联考）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的圆心在直线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轴右侧且到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轴的距离为1，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被直线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截得的弦长为2.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6_1#1a5fb19cf?segpoint=1&amp;vbadefaultcenterpage=1&amp;parentnodeid=361fb456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38961"/>
                <a:ext cx="11183112" cy="1037400"/>
              </a:xfrm>
              <a:prstGeom prst="rect">
                <a:avLst/>
              </a:prstGeom>
              <a:blipFill>
                <a:blip r:embed="rId3"/>
                <a:stretch>
                  <a:fillRect l="-1690" r="-218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6_2#1a5fb19cf?segpoint=1&amp;vbadefaultcenterpage=1&amp;parentnodeid=361fb456b&amp;color=0,0,0&amp;vbahtmlprocessed=1&amp;bbb=1"/>
              <p:cNvSpPr/>
              <p:nvPr/>
            </p:nvSpPr>
            <p:spPr>
              <a:xfrm>
                <a:off x="502920" y="2835542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的标准方程.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6_2#1a5fb19cf?segpoint=1&amp;vbadefaultcenterpage=1&amp;parentnodeid=361fb456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35542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6_3#1a5fb19cf?segpoint=1&amp;vbadefaultcenterpage=1&amp;parentnodeid=361fb456b&amp;color=0,0,0&amp;vbahtmlprocessed=1&amp;bbb=1"/>
              <p:cNvSpPr/>
              <p:nvPr/>
            </p:nvSpPr>
            <p:spPr>
              <a:xfrm>
                <a:off x="502920" y="3314269"/>
                <a:ext cx="11183112" cy="5257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7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上运动，且点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𝐷𝑇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𝑇𝑂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为原点），记点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6_3#1a5fb19cf?segpoint=1&amp;vbadefaultcenterpage=1&amp;parentnodeid=361fb456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4269"/>
                <a:ext cx="11183112" cy="525717"/>
              </a:xfrm>
              <a:prstGeom prst="rect">
                <a:avLst/>
              </a:prstGeom>
              <a:blipFill>
                <a:blip r:embed="rId5"/>
                <a:stretch>
                  <a:fillRect l="-1690" b="-337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6_4#1a5fb19cf?segpoint=1&amp;vbadefaultcenterpage=1&amp;parentnodeid=361fb456b&amp;color=0,0,0&amp;vbahtmlprocessed=1&amp;bbb=1"/>
              <p:cNvSpPr/>
              <p:nvPr/>
            </p:nvSpPr>
            <p:spPr>
              <a:xfrm>
                <a:off x="502920" y="3843986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①求曲线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6_4#1a5fb19cf?segpoint=1&amp;vbadefaultcenterpage=1&amp;parentnodeid=361fb456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43986"/>
                <a:ext cx="11183112" cy="478600"/>
              </a:xfrm>
              <a:prstGeom prst="rect">
                <a:avLst/>
              </a:prstGeom>
              <a:blipFill>
                <a:blip r:embed="rId6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5_BD.56_5#1a5fb19cf?segpoint=1&amp;vbadefaultcenterpage=1&amp;parentnodeid=361fb456b&amp;color=0,0,0&amp;vbahtmlprocessed=1&amp;bbb=1&amp;hasbroken=1"/>
              <p:cNvSpPr/>
              <p:nvPr/>
            </p:nvSpPr>
            <p:spPr>
              <a:xfrm>
                <a:off x="502920" y="4327856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②若过点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的直线与曲线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两点，问在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轴的正半轴上是否存在定点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轴平分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？若存在，求出点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的坐标；若不存在，请说明理由.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5_BD.56_5#1a5fb19cf?segpoint=1&amp;vbadefaultcenterpage=1&amp;parentnodeid=361fb456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27856"/>
                <a:ext cx="11183112" cy="1037400"/>
              </a:xfrm>
              <a:prstGeom prst="rect">
                <a:avLst/>
              </a:prstGeom>
              <a:blipFill>
                <a:blip r:embed="rId7"/>
                <a:stretch>
                  <a:fillRect l="-1690" r="-3381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1a5fb19cf?vbadefaultcenterpage=1&amp;parentnodeid=361fb456b&amp;color=0,0,0&amp;vbahtmlprocessed=1&amp;bbb=1"/>
              <p:cNvSpPr/>
              <p:nvPr/>
            </p:nvSpPr>
            <p:spPr>
              <a:xfrm>
                <a:off x="502920" y="1545763"/>
                <a:ext cx="11183112" cy="3830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（1）由题意可设圆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的圆心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因为圆心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，即圆心为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所以圆心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.设圆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所以弦长为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−8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−8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的标准方程为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1a5fb19cf?vbadefaultcenterpage=1&amp;parentnodeid=361fb456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5763"/>
                <a:ext cx="11183112" cy="3830828"/>
              </a:xfrm>
              <a:prstGeom prst="rect">
                <a:avLst/>
              </a:prstGeom>
              <a:blipFill>
                <a:blip r:embed="rId3"/>
                <a:stretch>
                  <a:fillRect l="-1690" b="-47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2#1a5fb19cf?vbadefaultcenterpage=1&amp;parentnodeid=361fb456b&amp;color=0,0,0&amp;vbahtmlprocessed=1&amp;bbb=1"/>
              <p:cNvSpPr/>
              <p:nvPr/>
            </p:nvSpPr>
            <p:spPr>
              <a:xfrm>
                <a:off x="502920" y="1907808"/>
                <a:ext cx="11183112" cy="32473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（2）①设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𝐷𝑇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𝑇𝑂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𝐷𝑇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𝑇𝑂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上运动得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整理可得点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的轨迹方程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2#1a5fb19cf?vbadefaultcenterpage=1&amp;parentnodeid=361fb456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07808"/>
                <a:ext cx="11183112" cy="3247390"/>
              </a:xfrm>
              <a:prstGeom prst="rect">
                <a:avLst/>
              </a:prstGeom>
              <a:blipFill>
                <a:blip r:embed="rId3"/>
                <a:stretch>
                  <a:fillRect l="-1690" b="-28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3#1a5fb19cf?vbadefaultcenterpage=1&amp;parentnodeid=361fb456b&amp;color=0,0,0&amp;vbahtmlprocessed=1&amp;bbb=1"/>
              <p:cNvSpPr/>
              <p:nvPr/>
            </p:nvSpPr>
            <p:spPr>
              <a:xfrm>
                <a:off x="502920" y="1073100"/>
                <a:ext cx="11183112" cy="4965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轴必定平分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的斜率存在时，设直线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联立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化简可得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3#1a5fb19cf?vbadefaultcenterpage=1&amp;parentnodeid=361fb456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73100"/>
                <a:ext cx="11183112" cy="4965700"/>
              </a:xfrm>
              <a:prstGeom prst="rect">
                <a:avLst/>
              </a:prstGeom>
              <a:blipFill>
                <a:blip r:embed="rId3"/>
                <a:stretch>
                  <a:fillRect l="-1690" b="-14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3#1a5fb19cf?vbadefaultcenterpage=1&amp;parentnodeid=361fb456b&amp;color=0,0,0&amp;vbahtmlprocessed=1&amp;bbb=1">
                <a:extLst>
                  <a:ext uri="{FF2B5EF4-FFF2-40B4-BE49-F238E27FC236}">
                    <a16:creationId xmlns:a16="http://schemas.microsoft.com/office/drawing/2014/main" id="{C92E1392-16E8-6A13-79C7-DFA6A53F30C5}"/>
                  </a:ext>
                </a:extLst>
              </p:cNvPr>
              <p:cNvSpPr/>
              <p:nvPr/>
            </p:nvSpPr>
            <p:spPr>
              <a:xfrm>
                <a:off x="502920" y="1269315"/>
                <a:ext cx="11183112" cy="4191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轴平分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𝐴𝑁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𝐵𝑁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轴平分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3#1a5fb19cf?vbadefaultcenterpage=1&amp;parentnodeid=361fb456b&amp;color=0,0,0&amp;vbahtmlprocessed=1&amp;bbb=1">
                <a:extLst>
                  <a:ext uri="{FF2B5EF4-FFF2-40B4-BE49-F238E27FC236}">
                    <a16:creationId xmlns:a16="http://schemas.microsoft.com/office/drawing/2014/main" id="{C92E1392-16E8-6A13-79C7-DFA6A53F3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69315"/>
                <a:ext cx="11183112" cy="4191000"/>
              </a:xfrm>
              <a:prstGeom prst="rect">
                <a:avLst/>
              </a:prstGeom>
              <a:blipFill>
                <a:blip r:embed="rId2"/>
                <a:stretch>
                  <a:fillRect l="-1690" b="-24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167073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ea81e05bf.fixed?segpoint=1&amp;vbadefaultcenterpage=1&amp;parentnodeid=158f13ff3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ea81e05bf.fixed?vbadefaultcenterpage=1&amp;parentnodeid=158f13ff3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216af43f?vbadefaultcenterpage=1&amp;parentnodeid=ea81e05b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714b31fb0?vbadefaultcenterpage=1&amp;parentnodeid=7216af43f&amp;color=0,0,0&amp;vbahtmlprocessed=1&amp;bbb=1"/>
              <p:cNvSpPr/>
              <p:nvPr/>
            </p:nvSpPr>
            <p:spPr>
              <a:xfrm>
                <a:off x="502920" y="1521048"/>
                <a:ext cx="11183112" cy="5161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相切，则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714b31fb0?vbadefaultcenterpage=1&amp;parentnodeid=7216af43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516128"/>
              </a:xfrm>
              <a:prstGeom prst="rect">
                <a:avLst/>
              </a:prstGeom>
              <a:blipFill>
                <a:blip r:embed="rId4"/>
                <a:stretch>
                  <a:fillRect l="-1690" b="-357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714b31fb0.bracket?vbadefaultcenterpage=1&amp;parentnodeid=7216af43f&amp;color=0,0,0&amp;vbapositionanswer=1&amp;vbahtmlprocessed=1"/>
          <p:cNvSpPr/>
          <p:nvPr/>
        </p:nvSpPr>
        <p:spPr>
          <a:xfrm>
            <a:off x="9372600" y="150885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714b31fb0.choices?vbadefaultcenterpage=1&amp;parentnodeid=7216af43f&amp;color=0,0,0&amp;vbahtmlprocessed=1&amp;bbb=1"/>
              <p:cNvSpPr/>
              <p:nvPr/>
            </p:nvSpPr>
            <p:spPr>
              <a:xfrm>
                <a:off x="502920" y="2042256"/>
                <a:ext cx="11183112" cy="62217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884678" algn="l"/>
                    <a:tab pos="5528056" algn="l"/>
                    <a:tab pos="82857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714b31fb0.choices?vbadefaultcenterpage=1&amp;parentnodeid=7216af43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42256"/>
                <a:ext cx="11183112" cy="622173"/>
              </a:xfrm>
              <a:prstGeom prst="rect">
                <a:avLst/>
              </a:prstGeom>
              <a:blipFill>
                <a:blip r:embed="rId5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714b31fb0?vbadefaultcenterpage=1&amp;parentnodeid=7216af43f&amp;color=0,0,0&amp;vbahtmlprocessed=1&amp;bbb=1&amp;hasbroken=1"/>
              <p:cNvSpPr/>
              <p:nvPr/>
            </p:nvSpPr>
            <p:spPr>
              <a:xfrm>
                <a:off x="502920" y="2671922"/>
                <a:ext cx="11183112" cy="1282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相切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，所以由圆心到直线的距</a:t>
                </a:r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离等于半径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714b31fb0?vbadefaultcenterpage=1&amp;parentnodeid=7216af43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71922"/>
                <a:ext cx="11183112" cy="1282700"/>
              </a:xfrm>
              <a:prstGeom prst="rect">
                <a:avLst/>
              </a:prstGeom>
              <a:blipFill>
                <a:blip r:embed="rId6"/>
                <a:stretch>
                  <a:fillRect l="-1690" r="-109" b="-66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a8599c81d?vbadefaultcenterpage=1&amp;parentnodeid=7216af43f&amp;color=0,0,0&amp;vbahtmlprocessed=1&amp;bbb=1"/>
              <p:cNvSpPr/>
              <p:nvPr/>
            </p:nvSpPr>
            <p:spPr>
              <a:xfrm>
                <a:off x="502920" y="196375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（2024·吉安模拟）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下列能将圆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平分的直线是(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a8599c81d?vbadefaultcenterpage=1&amp;parentnodeid=7216af43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63751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a8599c81d.bracket?vbadefaultcenterpage=1&amp;parentnodeid=7216af43f&amp;color=0,0,0&amp;vbapositionanswer=2&amp;vbahtmlprocessed=1"/>
          <p:cNvSpPr/>
          <p:nvPr/>
        </p:nvSpPr>
        <p:spPr>
          <a:xfrm>
            <a:off x="10402443" y="195232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a8599c81d.choices?vbadefaultcenterpage=1&amp;parentnodeid=7216af43f&amp;color=0,0,0&amp;vbahtmlprocessed=1&amp;bbb=1"/>
              <p:cNvSpPr/>
              <p:nvPr/>
            </p:nvSpPr>
            <p:spPr>
              <a:xfrm>
                <a:off x="502920" y="250661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a8599c81d.choices?vbadefaultcenterpage=1&amp;parentnodeid=7216af43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6611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a8599c81d?vbadefaultcenterpage=1&amp;parentnodeid=7216af43f&amp;color=0,0,0&amp;vbahtmlprocessed=1&amp;bbb=1"/>
              <p:cNvSpPr/>
              <p:nvPr/>
            </p:nvSpPr>
            <p:spPr>
              <a:xfrm>
                <a:off x="502920" y="298533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要使直线平分圆，直线经过该圆的圆心即可，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所以圆心坐标为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经检验可知圆心在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a8599c81d?vbadefaultcenterpage=1&amp;parentnodeid=7216af43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85338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f26039a67?vbadefaultcenterpage=1&amp;parentnodeid=7216af43f&amp;color=0,0,0&amp;vbahtmlprocessed=1&amp;bbb=1&amp;hasbroken=1"/>
              <p:cNvSpPr/>
              <p:nvPr/>
            </p:nvSpPr>
            <p:spPr>
              <a:xfrm>
                <a:off x="502920" y="16984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外切，则实数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f26039a67?vbadefaultcenterpage=1&amp;parentnodeid=7216af43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98448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f26039a67.bracket?vbadefaultcenterpage=1&amp;parentnodeid=7216af43f&amp;color=0,0,0&amp;vbapositionanswer=3&amp;vbahtmlprocessed=1"/>
          <p:cNvSpPr/>
          <p:nvPr/>
        </p:nvSpPr>
        <p:spPr>
          <a:xfrm>
            <a:off x="769620" y="22458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f26039a67.choices?vbadefaultcenterpage=1&amp;parentnodeid=7216af43f&amp;color=0,0,0&amp;vbahtmlprocessed=1&amp;bbb=1"/>
              <p:cNvSpPr/>
              <p:nvPr/>
            </p:nvSpPr>
            <p:spPr>
              <a:xfrm>
                <a:off x="502920" y="2797569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29128" algn="l"/>
                    <a:tab pos="5591556" algn="l"/>
                    <a:tab pos="87111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或4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.4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f26039a67.choices?vbadefaultcenterpage=1&amp;parentnodeid=7216af43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97569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f26039a67?vbadefaultcenterpage=1&amp;parentnodeid=7216af43f&amp;color=0,0,0&amp;vbahtmlprocessed=1&amp;bbb=1&amp;hasbroken=1"/>
              <p:cNvSpPr/>
              <p:nvPr/>
            </p:nvSpPr>
            <p:spPr>
              <a:xfrm>
                <a:off x="502920" y="3276296"/>
                <a:ext cx="11183112" cy="215423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的圆心分别为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的半径分别为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f26039a67?vbadefaultcenterpage=1&amp;parentnodeid=7216af43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76296"/>
                <a:ext cx="11183112" cy="2154238"/>
              </a:xfrm>
              <a:prstGeom prst="rect">
                <a:avLst/>
              </a:prstGeom>
              <a:blipFill>
                <a:blip r:embed="rId5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b020233b9?vbadefaultcenterpage=1&amp;parentnodeid=7216af43f&amp;color=0,0,0&amp;vbahtmlprocessed=1&amp;bbb=1&amp;hasbroken=1"/>
              <p:cNvSpPr/>
              <p:nvPr/>
            </p:nvSpPr>
            <p:spPr>
              <a:xfrm>
                <a:off x="502920" y="756000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−10=0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上的点到直线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的最大距离与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最小距离之和为(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b020233b9?vbadefaultcenterpage=1&amp;parentnodeid=7216af43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b020233b9.bracket?vbadefaultcenterpage=1&amp;parentnodeid=7216af43f&amp;color=0,0,0&amp;vbapositionanswer=4&amp;vbahtmlprocessed=1"/>
          <p:cNvSpPr/>
          <p:nvPr/>
        </p:nvSpPr>
        <p:spPr>
          <a:xfrm>
            <a:off x="2903220" y="130337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b020233b9.choices?vbadefaultcenterpage=1&amp;parentnodeid=7216af43f&amp;color=0,0,0&amp;vbahtmlprocessed=1&amp;bbb=1"/>
              <p:cNvSpPr/>
              <p:nvPr/>
            </p:nvSpPr>
            <p:spPr>
              <a:xfrm>
                <a:off x="502920" y="1796637"/>
                <a:ext cx="11183112" cy="5184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  <a:tabLst>
                    <a:tab pos="2821178" algn="l"/>
                    <a:tab pos="5616956" algn="l"/>
                    <a:tab pos="84127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b020233b9.choices?vbadefaultcenterpage=1&amp;parentnodeid=7216af43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96637"/>
                <a:ext cx="11183112" cy="518478"/>
              </a:xfrm>
              <a:prstGeom prst="rect">
                <a:avLst/>
              </a:prstGeom>
              <a:blipFill>
                <a:blip r:embed="rId4"/>
                <a:stretch>
                  <a:fillRect l="-1690" b="-352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b020233b9?vbadefaultcenterpage=1&amp;parentnodeid=7216af43f&amp;color=0,0,0&amp;vbahtmlprocessed=1&amp;bbb=1&amp;hasbroken=1"/>
              <p:cNvSpPr/>
              <p:nvPr/>
            </p:nvSpPr>
            <p:spPr>
              <a:xfrm>
                <a:off x="502920" y="2326100"/>
                <a:ext cx="11183112" cy="39324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−10=0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的标准方程为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，圆心坐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圆心到直线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2+2+6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所以圆上的点到直线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的最大距离为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最小距离为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−10=0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上的点到直线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的最大距离与最小距</a:t>
                </a: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离之和为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b020233b9?vbadefaultcenterpage=1&amp;parentnodeid=7216af43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26100"/>
                <a:ext cx="11183112" cy="3932428"/>
              </a:xfrm>
              <a:prstGeom prst="rect">
                <a:avLst/>
              </a:prstGeom>
              <a:blipFill>
                <a:blip r:embed="rId5"/>
                <a:stretch>
                  <a:fillRect l="-1690" r="-818" b="-449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06441f54b?vbadefaultcenterpage=1&amp;parentnodeid=7216af43f&amp;color=0,0,0&amp;vbahtmlprocessed=1&amp;bbb=1&amp;hasbroken=1"/>
              <p:cNvSpPr/>
              <p:nvPr/>
            </p:nvSpPr>
            <p:spPr>
              <a:xfrm>
                <a:off x="502920" y="2695144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（改编）若一条光线从点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−2,−3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射出，经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轴反射后与圆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相切，则反射光线在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轴上的截距为(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06441f54b?vbadefaultcenterpage=1&amp;parentnodeid=7216af43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95144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06441f54b.bracket?vbadefaultcenterpage=1&amp;parentnodeid=7216af43f&amp;color=0,0,0&amp;vbapositionanswer=5&amp;vbahtmlprocessed=1"/>
          <p:cNvSpPr/>
          <p:nvPr/>
        </p:nvSpPr>
        <p:spPr>
          <a:xfrm>
            <a:off x="8640001" y="324251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06441f54b.choices?vbadefaultcenterpage=1&amp;parentnodeid=7216af43f&amp;color=0,0,0&amp;vbahtmlprocessed=1&amp;bbb=1"/>
              <p:cNvSpPr/>
              <p:nvPr/>
            </p:nvSpPr>
            <p:spPr>
              <a:xfrm>
                <a:off x="502920" y="3735781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367153" algn="l"/>
                    <a:tab pos="4708906" algn="l"/>
                    <a:tab pos="80412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06441f54b.choices?vbadefaultcenterpage=1&amp;parentnodeid=7216af43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35781"/>
                <a:ext cx="11183112" cy="710819"/>
              </a:xfrm>
              <a:prstGeom prst="rect">
                <a:avLst/>
              </a:prstGeom>
              <a:blipFill>
                <a:blip r:embed="rId4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514</Words>
  <Application>Microsoft Office PowerPoint</Application>
  <PresentationFormat>宽屏</PresentationFormat>
  <Paragraphs>257</Paragraphs>
  <Slides>38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只只战斗机</cp:lastModifiedBy>
  <cp:revision>3</cp:revision>
  <dcterms:created xsi:type="dcterms:W3CDTF">2024-01-23T11:18:39Z</dcterms:created>
  <dcterms:modified xsi:type="dcterms:W3CDTF">2024-01-24T11:31:16Z</dcterms:modified>
  <cp:category/>
  <cp:contentStatus/>
</cp:coreProperties>
</file>