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87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b2eb2c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基础课46 椭圆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A31B8081-6758-4569-8F5B-65CCACAF0445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a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25405277-DA50-4E12-91AD-803A1DB4BD6C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b2eb2c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基础课46 椭圆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0C02A6CF-51C1-43E6-92F3-5D31AE5A6B9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C_5_AN.22_1#0774955ad.bracket?vbadefaultcenterpage=1&amp;parentnodeid=8ba8ae297&amp;color=0,0,0&amp;vbapositionanswer=6&amp;vbahtmlprocessed=1"/>
          <p:cNvSpPr/>
          <p:nvPr/>
        </p:nvSpPr>
        <p:spPr>
          <a:xfrm>
            <a:off x="10063831" y="1104559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00088" y="942975"/>
          <a:ext cx="108140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9928089" imgH="1448452" progId="Word.Document.12">
                  <p:embed/>
                </p:oleObj>
              </mc:Choice>
              <mc:Fallback>
                <p:oleObj name="文档" r:id="rId4" imgW="9928089" imgH="1448452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942975"/>
                        <a:ext cx="1081405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774700" y="2986088"/>
          <a:ext cx="1081405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6" imgW="9928089" imgH="1447372" progId="Word.Document.12">
                  <p:embed/>
                </p:oleObj>
              </mc:Choice>
              <mc:Fallback>
                <p:oleObj name="文档" r:id="rId6" imgW="9928089" imgH="1447372" progId="Word.Document.12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986088"/>
                        <a:ext cx="10814050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59910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836f30141?vbadefaultcenterpage=1&amp;parentnodeid=8ba8ae297&amp;color=0,0,0&amp;vbahtmlprocessed=1&amp;bbb=1"/>
              <p:cNvSpPr/>
              <p:nvPr/>
            </p:nvSpPr>
            <p:spPr>
              <a:xfrm>
                <a:off x="502920" y="1069735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表示的曲线为椭圆”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836f30141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69735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836f30141.bracket?vbadefaultcenterpage=1&amp;parentnodeid=8ba8ae297&amp;color=0,0,0&amp;vbapositionanswer=7&amp;vbahtmlprocessed=1"/>
          <p:cNvSpPr/>
          <p:nvPr/>
        </p:nvSpPr>
        <p:spPr>
          <a:xfrm>
            <a:off x="10035985" y="105830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27_1#836f30141.choices?vbadefaultcenterpage=1&amp;parentnodeid=8ba8ae297&amp;color=0,0,0&amp;vbahtmlprocessed=1&amp;bbb=1"/>
          <p:cNvSpPr/>
          <p:nvPr/>
        </p:nvSpPr>
        <p:spPr>
          <a:xfrm>
            <a:off x="502920" y="1556652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836f30141?vbadefaultcenterpage=1&amp;parentnodeid=8ba8ae297&amp;color=0,0,0&amp;vbahtmlprocessed=1&amp;bbb=1&amp;hasbroken=1"/>
              <p:cNvSpPr/>
              <p:nvPr/>
            </p:nvSpPr>
            <p:spPr>
              <a:xfrm>
                <a:off x="502920" y="2596782"/>
                <a:ext cx="11183112" cy="3463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时，满足“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”，此时题中方程可化为</a:t>
                </a:r>
              </a:p>
              <a:p>
                <a:pPr latinLnBrk="1">
                  <a:lnSpc>
                    <a:spcPts val="3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,其表示的曲线是圆而不是椭圆；当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时，不满足“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”，此时题中方程可化为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,表示中心在原点，焦点在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,且长半</a:t>
                </a:r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轴长为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1，短半轴长为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的椭圆.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表示的曲线为椭圆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”的既不充分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也不必要条件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836f30141?vbadefaultcenterpage=1&amp;parentnodeid=8ba8ae29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6782"/>
                <a:ext cx="11183112" cy="3463100"/>
              </a:xfrm>
              <a:prstGeom prst="rect">
                <a:avLst/>
              </a:prstGeom>
              <a:blipFill>
                <a:blip r:embed="rId4"/>
                <a:stretch>
                  <a:fillRect l="-1690" r="-1527" b="-510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8d83dd72a?vbadefaultcenterpage=1&amp;parentnodeid=8ba8ae297&amp;color=0,0,0&amp;vbahtmlprocessed=1&amp;bbb=1&amp;hasbroken=1"/>
              <p:cNvSpPr/>
              <p:nvPr/>
            </p:nvSpPr>
            <p:spPr>
              <a:xfrm>
                <a:off x="502920" y="891618"/>
                <a:ext cx="11183112" cy="1109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的左、右焦点，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为椭圆上任意一点，点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8d83dd72a?vbadefaultcenterpage=1&amp;parentnodeid=8ba8ae29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91618"/>
                <a:ext cx="11183112" cy="1109599"/>
              </a:xfrm>
              <a:prstGeom prst="rect">
                <a:avLst/>
              </a:prstGeom>
              <a:blipFill>
                <a:blip r:embed="rId3"/>
                <a:stretch>
                  <a:fillRect l="-1690" b="-170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8d83dd72a.bracket?vbadefaultcenterpage=1&amp;parentnodeid=8ba8ae297&amp;color=0,0,0&amp;vbapositionanswer=8&amp;vbahtmlprocessed=1"/>
          <p:cNvSpPr/>
          <p:nvPr/>
        </p:nvSpPr>
        <p:spPr>
          <a:xfrm>
            <a:off x="6331585" y="151518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8d83dd72a.choices?vbadefaultcenterpage=1&amp;parentnodeid=8ba8ae297&amp;color=0,0,0&amp;vbahtmlprocessed=1&amp;bbb=1"/>
              <p:cNvSpPr/>
              <p:nvPr/>
            </p:nvSpPr>
            <p:spPr>
              <a:xfrm>
                <a:off x="502920" y="2008201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600"/>
                  </a:lnSpc>
                  <a:tabLst>
                    <a:tab pos="3075178" algn="l"/>
                    <a:tab pos="5743956" algn="l"/>
                    <a:tab pos="85651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C.10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.11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8d83dd72a.choices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8201"/>
                <a:ext cx="11183112" cy="516128"/>
              </a:xfrm>
              <a:prstGeom prst="rect">
                <a:avLst/>
              </a:prstGeom>
              <a:blipFill>
                <a:blip r:embed="rId4"/>
                <a:stretch>
                  <a:fillRect l="-1690" b="-352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8d83dd72a?vbadefaultcenterpage=1&amp;parentnodeid=8ba8ae297&amp;color=0,0,0&amp;vbahtmlprocessed=1&amp;bbb=1"/>
              <p:cNvSpPr/>
              <p:nvPr/>
            </p:nvSpPr>
            <p:spPr>
              <a:xfrm>
                <a:off x="502920" y="2528710"/>
                <a:ext cx="11183112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9−5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由椭圆的定义知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≤6+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4−0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上时，等号成立，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的最大值为11.故选D.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8d83dd72a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8710"/>
                <a:ext cx="11183112" cy="3268599"/>
              </a:xfrm>
              <a:prstGeom prst="rect">
                <a:avLst/>
              </a:prstGeom>
              <a:blipFill>
                <a:blip r:embed="rId5"/>
                <a:stretch>
                  <a:fillRect l="-1690" b="-55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83fb0b54?vbadefaultcenterpage=1&amp;parentnodeid=b9508582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993d92c10?vbadefaultcenterpage=1&amp;parentnodeid=e83fb0b54&amp;color=0,0,0&amp;vbahtmlprocessed=1&amp;bbb=1&amp;hasbroken=1"/>
              <p:cNvSpPr/>
              <p:nvPr/>
            </p:nvSpPr>
            <p:spPr>
              <a:xfrm>
                <a:off x="502920" y="1521048"/>
                <a:ext cx="11183112" cy="11667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的左、右焦点，点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993d92c10?vbadefaultcenterpage=1&amp;parentnodeid=e83fb0b5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166749"/>
              </a:xfrm>
              <a:prstGeom prst="rect">
                <a:avLst/>
              </a:prstGeom>
              <a:blipFill>
                <a:blip r:embed="rId4"/>
                <a:stretch>
                  <a:fillRect l="-1690" b="-157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993d92c10.bracket?vbadefaultcenterpage=1&amp;parentnodeid=e83fb0b54&amp;color=0,0,0&amp;vbapositionanswer=9&amp;vbahtmlprocessed=1&amp;bbb=1"/>
          <p:cNvSpPr/>
          <p:nvPr/>
        </p:nvSpPr>
        <p:spPr>
          <a:xfrm>
            <a:off x="3525520" y="2256632"/>
            <a:ext cx="882650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993d92c10.choices?vbadefaultcenterpage=1&amp;parentnodeid=e83fb0b54&amp;color=0,0,0&amp;vbahtmlprocessed=1&amp;bbb=1"/>
              <p:cNvSpPr/>
              <p:nvPr/>
            </p:nvSpPr>
            <p:spPr>
              <a:xfrm>
                <a:off x="502920" y="2695671"/>
                <a:ext cx="11183112" cy="1168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6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的离心率为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993d92c10.choices?vbadefaultcenterpage=1&amp;parentnodeid=e83fb0b5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5671"/>
                <a:ext cx="11183112" cy="1168400"/>
              </a:xfrm>
              <a:prstGeom prst="rect">
                <a:avLst/>
              </a:prstGeom>
              <a:blipFill>
                <a:blip r:embed="rId5"/>
                <a:stretch>
                  <a:fillRect l="-1690" b="-93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993d92c10?vbadefaultcenterpage=1&amp;parentnodeid=e83fb0b54&amp;color=0,0,0&amp;vbahtmlprocessed=1&amp;bbb=1&amp;hasbroken=1"/>
              <p:cNvSpPr/>
              <p:nvPr/>
            </p:nvSpPr>
            <p:spPr>
              <a:xfrm>
                <a:off x="502920" y="3868008"/>
                <a:ext cx="11183112" cy="2730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的离心率为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，故A正确，B错误；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位于短轴的端点时，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取得最大值，此时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993d92c10?vbadefaultcenterpage=1&amp;parentnodeid=e83fb0b5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68008"/>
                <a:ext cx="11183112" cy="2730500"/>
              </a:xfrm>
              <a:prstGeom prst="rect">
                <a:avLst/>
              </a:prstGeom>
              <a:blipFill>
                <a:blip r:embed="rId6"/>
                <a:stretch>
                  <a:fillRect l="-1690" r="-1254" b="-402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dacec3391?vbadefaultcenterpage=1&amp;parentnodeid=e83fb0b54&amp;color=0,0,0&amp;vbahtmlprocessed=1&amp;bbb=1&amp;hasbroken=1"/>
              <p:cNvSpPr/>
              <p:nvPr/>
            </p:nvSpPr>
            <p:spPr>
              <a:xfrm>
                <a:off x="502920" y="2236643"/>
                <a:ext cx="11183112" cy="1109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的左、右焦点分别为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动点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轴上），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dacec3391?vbadefaultcenterpage=1&amp;parentnodeid=e83fb0b5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6643"/>
                <a:ext cx="11183112" cy="1109599"/>
              </a:xfrm>
              <a:prstGeom prst="rect">
                <a:avLst/>
              </a:prstGeom>
              <a:blipFill>
                <a:blip r:embed="rId3"/>
                <a:stretch>
                  <a:fillRect l="-1690" b="-164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dacec3391.bracket?vbadefaultcenterpage=1&amp;parentnodeid=e83fb0b54&amp;color=0,0,0&amp;vbapositionanswer=10&amp;vbahtmlprocessed=1&amp;bbb=1"/>
          <p:cNvSpPr/>
          <p:nvPr/>
        </p:nvSpPr>
        <p:spPr>
          <a:xfrm>
            <a:off x="4515295" y="2860213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dacec3391.choices?vbadefaultcenterpage=1&amp;parentnodeid=e83fb0b54&amp;color=0,0,0&amp;vbahtmlprocessed=1&amp;bbb=1"/>
              <p:cNvSpPr/>
              <p:nvPr/>
            </p:nvSpPr>
            <p:spPr>
              <a:xfrm>
                <a:off x="502920" y="3353226"/>
                <a:ext cx="11183112" cy="121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dacec3391.choices?vbadefaultcenterpage=1&amp;parentnodeid=e83fb0b5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53226"/>
                <a:ext cx="11183112" cy="1215200"/>
              </a:xfrm>
              <a:prstGeom prst="rect">
                <a:avLst/>
              </a:prstGeom>
              <a:blipFill>
                <a:blip r:embed="rId4"/>
                <a:stretch>
                  <a:fillRect l="-1690" b="-90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dacec3391?vbadefaultcenterpage=1&amp;parentnodeid=e83fb0b54&amp;color=0,0,0&amp;vbahtmlprocessed=1&amp;bbb=1&amp;hasbroken=1"/>
              <p:cNvSpPr/>
              <p:nvPr/>
            </p:nvSpPr>
            <p:spPr>
              <a:xfrm>
                <a:off x="502920" y="756000"/>
                <a:ext cx="11183112" cy="558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对于A，由椭圆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的方程可知，椭圆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轴上，故A正确；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16−9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,4+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D，设椭圆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的上顶点为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（O为坐标原点），则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D正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dacec3391?vbadefaultcenterpage=1&amp;parentnodeid=e83fb0b5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84000"/>
              </a:xfrm>
              <a:prstGeom prst="rect">
                <a:avLst/>
              </a:prstGeom>
              <a:blipFill>
                <a:blip r:embed="rId3"/>
                <a:stretch>
                  <a:fillRect l="-1690" r="-1036" b="-32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28d472da0?vbadefaultcenterpage=1&amp;parentnodeid=e83fb0b54&amp;color=0,0,0&amp;vbahtmlprocessed=1&amp;bbb=1&amp;hasbroken=1"/>
              <p:cNvSpPr/>
              <p:nvPr/>
            </p:nvSpPr>
            <p:spPr>
              <a:xfrm>
                <a:off x="502920" y="1801128"/>
                <a:ext cx="11183112" cy="1397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的长轴长、短轴长、焦距成等比数列，则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离心率为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400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28d472da0?vbadefaultcenterpage=1&amp;parentnodeid=e83fb0b5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1128"/>
                <a:ext cx="11183112" cy="1397000"/>
              </a:xfrm>
              <a:prstGeom prst="rect">
                <a:avLst/>
              </a:prstGeom>
              <a:blipFill>
                <a:blip r:embed="rId3"/>
                <a:stretch>
                  <a:fillRect l="-1690" r="-1254" b="-121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28d472da0.blank?vbadefaultcenterpage=1&amp;parentnodeid=e83fb0b54&amp;color=0,0,0&amp;vbapositionanswer=11&amp;vbahtmlprocessed=1&amp;bbb=1&amp;rh=48.6"/>
              <p:cNvSpPr/>
              <p:nvPr/>
            </p:nvSpPr>
            <p:spPr>
              <a:xfrm>
                <a:off x="1747520" y="2539822"/>
                <a:ext cx="720789" cy="596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28d472da0.blank?vbadefaultcenterpage=1&amp;parentnodeid=e83fb0b54&amp;color=0,0,0&amp;vbapositionanswer=11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520" y="2539822"/>
                <a:ext cx="720789" cy="596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28d472da0?vbadefaultcenterpage=1&amp;parentnodeid=e83fb0b54&amp;color=0,0,0&amp;vbahtmlprocessed=1&amp;bbb=1&amp;hasbroken=1"/>
              <p:cNvSpPr/>
              <p:nvPr/>
            </p:nvSpPr>
            <p:spPr>
              <a:xfrm>
                <a:off x="502920" y="3199524"/>
                <a:ext cx="11183112" cy="1685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由题意可得，椭圆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的长轴长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、短轴长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、焦距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成等比数列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舍去）.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28d472da0?vbadefaultcenterpage=1&amp;parentnodeid=e83fb0b5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99524"/>
                <a:ext cx="11183112" cy="1685100"/>
              </a:xfrm>
              <a:prstGeom prst="rect">
                <a:avLst/>
              </a:prstGeom>
              <a:blipFill>
                <a:blip r:embed="rId5"/>
                <a:stretch>
                  <a:fillRect l="-1690" r="-55" b="-108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63355ca4c?vbadefaultcenterpage=1&amp;parentnodeid=e83fb0b54&amp;color=0,0,0&amp;vbahtmlprocessed=1&amp;bbb=1&amp;hasbroken=1"/>
              <p:cNvSpPr/>
              <p:nvPr/>
            </p:nvSpPr>
            <p:spPr>
              <a:xfrm>
                <a:off x="502920" y="1958545"/>
                <a:ext cx="11183112" cy="1668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，为了使椭圆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可以再添加一个条件：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_________________________________________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63355ca4c?vbadefaultcenterpage=1&amp;parentnodeid=e83fb0b5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8545"/>
                <a:ext cx="11183112" cy="1668399"/>
              </a:xfrm>
              <a:prstGeom prst="rect">
                <a:avLst/>
              </a:prstGeom>
              <a:blipFill>
                <a:blip r:embed="rId3"/>
                <a:stretch>
                  <a:fillRect l="-1690" r="-545" b="-109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63355ca4c.blank?vbadefaultcenterpage=1&amp;parentnodeid=e83fb0b54&amp;color=0,0,0&amp;vbapositionanswer=12&amp;vbahtmlprocessed=1&amp;bbb=1&amp;hasbroken=1"/>
              <p:cNvSpPr/>
              <p:nvPr/>
            </p:nvSpPr>
            <p:spPr>
              <a:xfrm>
                <a:off x="502920" y="2480483"/>
                <a:ext cx="11183112" cy="103886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                           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上的点到两焦点的距离之和为10（答案不唯一）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N.45_1#63355ca4c.blank?vbadefaultcenterpage=1&amp;parentnodeid=e83fb0b54&amp;color=0,0,0&amp;vbapositionanswer=1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0483"/>
                <a:ext cx="11183112" cy="1038860"/>
              </a:xfrm>
              <a:prstGeom prst="rect">
                <a:avLst/>
              </a:prstGeom>
              <a:blipFill>
                <a:blip r:embed="rId4"/>
                <a:stretch>
                  <a:fillRect l="-1690" r="-164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63355ca4c?vbadefaultcenterpage=1&amp;parentnodeid=e83fb0b54&amp;color=0,0,0&amp;vbahtmlprocessed=1&amp;bbb=1&amp;hasbroken=1"/>
              <p:cNvSpPr/>
              <p:nvPr/>
            </p:nvSpPr>
            <p:spPr>
              <a:xfrm>
                <a:off x="502920" y="3631388"/>
                <a:ext cx="11183112" cy="111106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根据椭圆的焦点坐标可知，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，且焦点在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轴上，若要使椭圆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，只需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，所以可添加条件“椭圆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上的点到两焦点的距离之和为10”.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63355ca4c?vbadefaultcenterpage=1&amp;parentnodeid=e83fb0b5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31388"/>
                <a:ext cx="11183112" cy="1111060"/>
              </a:xfrm>
              <a:prstGeom prst="rect">
                <a:avLst/>
              </a:prstGeom>
              <a:blipFill>
                <a:blip r:embed="rId5"/>
                <a:stretch>
                  <a:fillRect l="-1690" b="-93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eb02302d?vbadefaultcenterpage=1&amp;parentnodeid=b9508582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40847d4eb?vbadefaultcenterpage=1&amp;parentnodeid=3eb02302d&amp;color=0,0,0&amp;vbahtmlprocessed=1&amp;bbb=1&amp;hasbroken=1"/>
              <p:cNvSpPr/>
              <p:nvPr/>
            </p:nvSpPr>
            <p:spPr>
              <a:xfrm>
                <a:off x="502920" y="1521048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在天文学上，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航天器绕地球运行的椭圆轨道上距离地心最远的一点称为远地点，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距离地心最近的一点称为近地点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远地点与地球表面的最短距离称为远地点高度，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近地点与地球表面的最短距离称为近地点高度.已知某航天器的运行轨道是以地心为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一个焦点的椭圆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，地球（视为一个球体）的半径为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，若该航天器的远地点高度为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，所在椭圆轨道的离心率为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，则该航天器的近地点高度为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40847d4eb?vbadefaultcenterpage=1&amp;parentnodeid=3eb0230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794000"/>
              </a:xfrm>
              <a:prstGeom prst="rect">
                <a:avLst/>
              </a:prstGeom>
              <a:blipFill>
                <a:blip r:embed="rId4"/>
                <a:stretch>
                  <a:fillRect l="-1690" r="-491" b="-37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40847d4eb.blank?vbadefaultcenterpage=1&amp;parentnodeid=3eb02302d&amp;color=0,0,0&amp;vbapositionanswer=13&amp;vbahtmlprocessed=1&amp;bbb=1"/>
              <p:cNvSpPr/>
              <p:nvPr/>
            </p:nvSpPr>
            <p:spPr>
              <a:xfrm>
                <a:off x="8673211" y="3819938"/>
                <a:ext cx="526479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40847d4eb.blank?vbadefaultcenterpage=1&amp;parentnodeid=3eb02302d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11" y="3819938"/>
                <a:ext cx="526479" cy="353441"/>
              </a:xfrm>
              <a:prstGeom prst="rect">
                <a:avLst/>
              </a:prstGeom>
              <a:blipFill>
                <a:blip r:embed="rId5"/>
                <a:stretch>
                  <a:fillRect l="-6977" r="-3488"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9_1#40847d4eb?vbadefaultcenterpage=1&amp;parentnodeid=3eb02302d&amp;color=0,0,0&amp;vbahtmlprocessed=1&amp;bbb=1&amp;hasbroken=1"/>
              <p:cNvSpPr/>
              <p:nvPr/>
            </p:nvSpPr>
            <p:spPr>
              <a:xfrm>
                <a:off x="502920" y="4315429"/>
                <a:ext cx="11183112" cy="2218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设椭圆的长半轴长为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，短半轴长为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，半焦距为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则由题意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=5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=5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所以该航天器的近地点高度为</a:t>
                </a:r>
              </a:p>
              <a:p>
                <a:pPr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9_1#40847d4eb?vbadefaultcenterpage=1&amp;parentnodeid=3eb0230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15429"/>
                <a:ext cx="11183112" cy="2218500"/>
              </a:xfrm>
              <a:prstGeom prst="rect">
                <a:avLst/>
              </a:prstGeom>
              <a:blipFill>
                <a:blip r:embed="rId6"/>
                <a:stretch>
                  <a:fillRect l="-1690" b="-79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50_1#5d2fe3bb8?hastextimagelayout=1&amp;vbadefaultcenterpage=1&amp;parentnodeid=3eb02302d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6740" y="1461879"/>
            <a:ext cx="3721608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0_2#5d2fe3bb8?hastextimagelayout=1&amp;segpoint=1&amp;vbadefaultcenterpage=1&amp;parentnodeid=3eb02302d&amp;color=0,0,0&amp;vbahtmlprocessed=1&amp;bbb=1&amp;hasbroken=1&amp;hassurround=1"/>
              <p:cNvSpPr/>
              <p:nvPr/>
            </p:nvSpPr>
            <p:spPr>
              <a:xfrm>
                <a:off x="502920" y="1416159"/>
                <a:ext cx="7370064" cy="33489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古希腊数学家阿波罗尼奥斯在研究圆锥曲线时发现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了它们的光学性质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.比如椭圆，他发现如果把椭圆焦点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一侧做成镜面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，并在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处放置光源</a:t>
                </a:r>
                <a:r>
                  <a:rPr lang="en-US" altLang="zh-CN" sz="2400" b="0" i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那么经过椭圆镜面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反射的光线都会经过另一个焦点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.如图所示</a:t>
                </a:r>
                <a:r>
                  <a:rPr lang="en-US" altLang="zh-CN" sz="2400" b="0" i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设椭圆方</a:t>
                </a:r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分别为其左、</a:t>
                </a:r>
                <a:r>
                  <a:rPr lang="en-US" altLang="zh-CN" sz="2400" b="0" i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右焦点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若从右焦点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发出的光线经椭圆上的点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反射后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0_2#5d2fe3bb8?hastextimagelayout=1&amp;segpoint=1&amp;vbadefaultcenterpage=1&amp;parentnodeid=3eb02302d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6159"/>
                <a:ext cx="7370064" cy="3348990"/>
              </a:xfrm>
              <a:prstGeom prst="rect">
                <a:avLst/>
              </a:prstGeom>
              <a:blipFill>
                <a:blip r:embed="rId4"/>
                <a:stretch>
                  <a:fillRect l="-2564" r="-2895" b="-52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1_1#5d2fe3bb8.blank?vbadefaultcenterpage=1&amp;parentnodeid=3eb02302d&amp;color=0,0,0&amp;vbapositionanswer=14&amp;vbahtmlprocessed=1&amp;bbb=1&amp;rh=48.6"/>
              <p:cNvSpPr/>
              <p:nvPr/>
            </p:nvSpPr>
            <p:spPr>
              <a:xfrm>
                <a:off x="7810178" y="4817854"/>
                <a:ext cx="430276" cy="5742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1_1#5d2fe3bb8.blank?vbadefaultcenterpage=1&amp;parentnodeid=3eb02302d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178" y="4817854"/>
                <a:ext cx="430276" cy="574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BD.50_2#5d2fe3bb8?hastextimagelayout=1&amp;segpoint=1&amp;vbadefaultcenterpage=1&amp;parentnodeid=3eb02302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7ADBBF2-2E2E-251A-7E18-FBB6A6844E64}"/>
                  </a:ext>
                </a:extLst>
              </p:cNvPr>
              <p:cNvSpPr/>
              <p:nvPr/>
            </p:nvSpPr>
            <p:spPr>
              <a:xfrm>
                <a:off x="503995" y="4768451"/>
                <a:ext cx="11184010" cy="7546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，则该椭圆的离心率为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370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BD.50_2#5d2fe3bb8?hastextimagelayout=1&amp;segpoint=1&amp;vbadefaultcenterpage=1&amp;parentnodeid=3eb02302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7ADBBF2-2E2E-251A-7E18-FBB6A6844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768451"/>
                <a:ext cx="11184010" cy="754634"/>
              </a:xfrm>
              <a:prstGeom prst="rect">
                <a:avLst/>
              </a:prstGeom>
              <a:blipFill>
                <a:blip r:embed="rId6"/>
                <a:stretch>
                  <a:fillRect l="-1690" b="-169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2_1#5d2fe3bb8?hastextimagelayout=1&amp;vbadefaultcenterpage=1&amp;parentnodeid=3eb02302d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7955" y="1269918"/>
            <a:ext cx="2587752" cy="21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2_2#5d2fe3bb8?hastextimagelayout=2&amp;vbadefaultcenterpage=1&amp;parentnodeid=3eb02302d&amp;color=0,0,0&amp;vbahtmlprocessed=1&amp;bbb=1&amp;hasbroken=1&amp;hassurround=1"/>
              <p:cNvSpPr/>
              <p:nvPr/>
            </p:nvSpPr>
            <p:spPr>
              <a:xfrm>
                <a:off x="502920" y="1224198"/>
                <a:ext cx="8467344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由椭圆的光学性质可知，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都经过点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，如图，设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由椭圆的定义可知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2_2#5d2fe3bb8?hastextimagelayout=2&amp;vbadefaultcenterpage=1&amp;parentnodeid=3eb02302d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24198"/>
                <a:ext cx="8467344" cy="2150999"/>
              </a:xfrm>
              <a:prstGeom prst="rect">
                <a:avLst/>
              </a:prstGeom>
              <a:blipFill>
                <a:blip r:embed="rId4"/>
                <a:stretch>
                  <a:fillRect l="-2232" r="-288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2_2#5d2fe3bb8?hastextimagelayout=2&amp;vbadefaultcenterpage=1&amp;parentnodeid=3eb02302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314BFA5-7C53-EF79-5F12-A3C1820EC215}"/>
                  </a:ext>
                </a:extLst>
              </p:cNvPr>
              <p:cNvSpPr/>
              <p:nvPr/>
            </p:nvSpPr>
            <p:spPr>
              <a:xfrm>
                <a:off x="503995" y="3583414"/>
                <a:ext cx="11184010" cy="229895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2_2#5d2fe3bb8?hastextimagelayout=2&amp;vbadefaultcenterpage=1&amp;parentnodeid=3eb02302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314BFA5-7C53-EF79-5F12-A3C1820EC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583414"/>
                <a:ext cx="11184010" cy="2298954"/>
              </a:xfrm>
              <a:prstGeom prst="rect">
                <a:avLst/>
              </a:prstGeom>
              <a:blipFill>
                <a:blip r:embed="rId5"/>
                <a:stretch>
                  <a:fillRect b="-45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dec2470b?vbadefaultcenterpage=1&amp;parentnodeid=b9508582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e6d86ae1d?vbadefaultcenterpage=1&amp;parentnodeid=cdec2470b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20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的中心为坐标原点，焦点在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的两个焦点，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的短轴长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ct val="20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为4，且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上存在一点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，写出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的一个标准方程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</a:p>
              <a:p>
                <a:pPr latinLnBrk="1">
                  <a:lnSpc>
                    <a:spcPct val="20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e6d86ae1d?vbadefaultcenterpage=1&amp;parentnodeid=cdec2470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r="-1581" b="-425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e6d86ae1d.blank?vbadefaultcenterpage=1&amp;parentnodeid=cdec2470b&amp;color=0,0,0&amp;vbapositionanswer=15&amp;vbahtmlprocessed=1&amp;bbb=1&amp;rh=48.6"/>
              <p:cNvSpPr/>
              <p:nvPr/>
            </p:nvSpPr>
            <p:spPr>
              <a:xfrm>
                <a:off x="579120" y="2966530"/>
                <a:ext cx="3810826" cy="5616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（答案不唯一）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e6d86ae1d.blank?vbadefaultcenterpage=1&amp;parentnodeid=cdec2470b&amp;color=0,0,0&amp;vbapositionanswer=15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2966530"/>
                <a:ext cx="3810826" cy="561658"/>
              </a:xfrm>
              <a:prstGeom prst="rect">
                <a:avLst/>
              </a:prstGeom>
              <a:blipFill>
                <a:blip r:embed="rId5"/>
                <a:stretch>
                  <a:fillRect r="-2080" b="-1847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5_1#e6d86ae1d?vbadefaultcenterpage=1&amp;parentnodeid=cdec2470b&amp;color=0,0,0&amp;vbahtmlprocessed=1&amp;bbb=1&amp;hasbroken=1"/>
              <p:cNvSpPr/>
              <p:nvPr/>
            </p:nvSpPr>
            <p:spPr>
              <a:xfrm>
                <a:off x="502920" y="1469340"/>
                <a:ext cx="11183112" cy="41748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根据题意可设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的短轴长为4，即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其中的一个标准方程为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5_1#e6d86ae1d?vbadefaultcenterpage=1&amp;parentnodeid=cdec2470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69340"/>
                <a:ext cx="11183112" cy="4174871"/>
              </a:xfrm>
              <a:prstGeom prst="rect">
                <a:avLst/>
              </a:prstGeom>
              <a:blipFill>
                <a:blip r:embed="rId3"/>
                <a:stretch>
                  <a:fillRect l="-1690" b="-24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6_1#505bab286?hastextimagelayout=1&amp;vbadefaultcenterpage=1&amp;parentnodeid=cdec2470b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9958" y="1561320"/>
            <a:ext cx="4407408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505bab286?hastextimagelayout=3&amp;segpoint=1&amp;vbadefaultcenterpage=1&amp;parentnodeid=cdec2470b&amp;color=0,0,0&amp;vbahtmlprocessed=1&amp;bbb=1&amp;hasbroken=1"/>
              <p:cNvSpPr/>
              <p:nvPr/>
            </p:nvSpPr>
            <p:spPr>
              <a:xfrm>
                <a:off x="502920" y="1515600"/>
                <a:ext cx="6684264" cy="1672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（2024·长沙模拟）（2024·长沙模拟）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，椭</a:t>
                </a:r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的左、右焦点分别为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505bab286?hastextimagelayout=3&amp;segpoint=1&amp;vbadefaultcenterpage=1&amp;parentnodeid=cdec2470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15600"/>
                <a:ext cx="6684264" cy="1672400"/>
              </a:xfrm>
              <a:prstGeom prst="rect">
                <a:avLst/>
              </a:prstGeom>
              <a:blipFill>
                <a:blip r:embed="rId4"/>
                <a:stretch>
                  <a:fillRect l="-2828" r="-2828" b="-105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505bab286?hastextimagelayout=3&amp;segpoint=1&amp;vbadefaultcenterpage=1&amp;parentnodeid=cdec2470b&amp;color=0,0,0&amp;vbahtmlprocessed=1&amp;bbb=1&amp;hasbroken=1"/>
              <p:cNvSpPr/>
              <p:nvPr/>
            </p:nvSpPr>
            <p:spPr>
              <a:xfrm>
                <a:off x="502920" y="3199112"/>
                <a:ext cx="6684264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（1）过椭圆上一点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和原点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𝑃𝑁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505bab286?hastextimagelayout=3&amp;segpoint=1&amp;vbadefaultcenterpage=1&amp;parentnodeid=cdec2470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99112"/>
                <a:ext cx="6684264" cy="1037400"/>
              </a:xfrm>
              <a:prstGeom prst="rect">
                <a:avLst/>
              </a:prstGeom>
              <a:blipFill>
                <a:blip r:embed="rId5"/>
                <a:stretch>
                  <a:fillRect l="-2828" r="-2007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6_4#505bab286?hastextimagelayout=3&amp;segpoint=1&amp;vbadefaultcenterpage=1&amp;parentnodeid=cdec2470b&amp;color=0,0,0&amp;vbahtmlprocessed=1&amp;bbb=1&amp;hasbroken=1"/>
              <p:cNvSpPr/>
              <p:nvPr/>
            </p:nvSpPr>
            <p:spPr>
              <a:xfrm>
                <a:off x="502920" y="4239242"/>
                <a:ext cx="6684264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（2）过圆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上任意一点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引椭圆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的两条切线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证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：两条切线相互垂直.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6_4#505bab286?hastextimagelayout=3&amp;segpoint=1&amp;vbadefaultcenterpage=1&amp;parentnodeid=cdec2470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39242"/>
                <a:ext cx="6684264" cy="1037400"/>
              </a:xfrm>
              <a:prstGeom prst="rect">
                <a:avLst/>
              </a:prstGeom>
              <a:blipFill>
                <a:blip r:embed="rId6"/>
                <a:stretch>
                  <a:fillRect l="-2828" r="-821" b="-169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AS.57_1#505bab286?hastextimagelayout=1&amp;vbadefaultcenterpage=1&amp;parentnodeid=cdec2470b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4673" y="1450321"/>
            <a:ext cx="2432304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7_2#505bab286?hastextimagelayout=4&amp;vbadefaultcenterpage=1&amp;parentnodeid=cdec2470b&amp;color=0,0,0&amp;vbahtmlprocessed=1&amp;bbb=1&amp;hasbroken=1&amp;hassurround=1"/>
              <p:cNvSpPr/>
              <p:nvPr/>
            </p:nvSpPr>
            <p:spPr>
              <a:xfrm>
                <a:off x="502920" y="1404601"/>
                <a:ext cx="8631936" cy="273031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（1）如图，设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+12=4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7_2#505bab286?hastextimagelayout=4&amp;vbadefaultcenterpage=1&amp;parentnodeid=cdec2470b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4601"/>
                <a:ext cx="8631936" cy="2730310"/>
              </a:xfrm>
              <a:prstGeom prst="rect">
                <a:avLst/>
              </a:prstGeom>
              <a:blipFill>
                <a:blip r:embed="rId4"/>
                <a:stretch>
                  <a:fillRect l="-2189" r="-1907" b="-66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7_2#505bab286?hastextimagelayout=4&amp;vbadefaultcenterpage=1&amp;parentnodeid=cdec2470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D14B4939-52B4-DF4F-5DA0-71C1D3FB4BFD}"/>
                  </a:ext>
                </a:extLst>
              </p:cNvPr>
              <p:cNvSpPr/>
              <p:nvPr/>
            </p:nvSpPr>
            <p:spPr>
              <a:xfrm>
                <a:off x="503995" y="4131102"/>
                <a:ext cx="11184010" cy="159245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𝑂𝑁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𝑂𝑀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𝑂𝑃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𝑂𝑁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𝑂𝑃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𝑂𝑀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AS.57_2#505bab286?hastextimagelayout=4&amp;vbadefaultcenterpage=1&amp;parentnodeid=cdec2470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D14B4939-52B4-DF4F-5DA0-71C1D3FB4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131102"/>
                <a:ext cx="11184010" cy="1592453"/>
              </a:xfrm>
              <a:prstGeom prst="rect">
                <a:avLst/>
              </a:prstGeom>
              <a:blipFill>
                <a:blip r:embed="rId5"/>
                <a:stretch>
                  <a:fillRect l="-709" b="-111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3#505bab286?vbadefaultcenterpage=1&amp;parentnodeid=cdec2470b&amp;color=0,0,0&amp;vbahtmlprocessed=1&amp;bbb=1&amp;hasbroken=1"/>
              <p:cNvSpPr/>
              <p:nvPr/>
            </p:nvSpPr>
            <p:spPr>
              <a:xfrm>
                <a:off x="502920" y="756000"/>
                <a:ext cx="11183112" cy="5814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设当过点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的切线的斜率都存在时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，切线方程为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，代入椭圆方程得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]−4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为上述关于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的方程的两个根，则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即当两条切线的斜率都存在时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，两条切线相互垂直；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而当过点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的切线的斜率不都存在时，易知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±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,±2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此时显然两条切线相互垂直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上任意一点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引椭圆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的两条切线，两条切线相互垂直.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3#505bab286?vbadefaultcenterpage=1&amp;parentnodeid=cdec2470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814949"/>
              </a:xfrm>
              <a:prstGeom prst="rect">
                <a:avLst/>
              </a:prstGeom>
              <a:blipFill>
                <a:blip r:embed="rId3"/>
                <a:stretch>
                  <a:fillRect l="-981" t="-419" b="-32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8b2eb2c94.fixed?vbadefaultcenterpage=1&amp;parentnodeid=7d2a7fbef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基础课46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椭圆</a:t>
            </a:r>
            <a:endParaRPr lang="en-US" altLang="zh-CN" sz="4000" dirty="0"/>
          </a:p>
        </p:txBody>
      </p:sp>
      <p:pic>
        <p:nvPicPr>
          <p:cNvPr id="3" name="C_0#8b2eb2c94?linknodeid=8ba8ae297&amp;catalogrefid=8ba8ae297&amp;parentnodeid=7d2a7fbe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8b2eb2c94?linknodeid=8ba8ae297&amp;catalogrefid=8ba8ae297&amp;parentnodeid=7d2a7fbef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8b2eb2c94?linknodeid=e83fb0b54&amp;catalogrefid=e83fb0b54&amp;parentnodeid=7d2a7fbe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8b2eb2c94?linknodeid=e83fb0b54&amp;catalogrefid=e83fb0b54&amp;parentnodeid=7d2a7fbef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8b2eb2c94?linknodeid=3eb02302d&amp;catalogrefid=3eb02302d&amp;parentnodeid=7d2a7fbe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8b2eb2c94?linknodeid=3eb02302d&amp;catalogrefid=3eb02302d&amp;parentnodeid=7d2a7fbef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8b2eb2c94?linknodeid=cdec2470b&amp;catalogrefid=cdec2470b&amp;parentnodeid=7d2a7fbef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8b2eb2c94?linknodeid=cdec2470b&amp;catalogrefid=cdec2470b&amp;parentnodeid=7d2a7fbef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8b2eb2c94?linknodeid=8ba8ae297&amp;catalogrefid=8ba8ae297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8b2eb2c94?linknodeid=8ba8ae297&amp;catalogrefid=8ba8ae297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8b2eb2c94?linknodeid=e83fb0b54&amp;catalogrefid=e83fb0b5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8b2eb2c94?linknodeid=e83fb0b54&amp;catalogrefid=e83fb0b54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8b2eb2c94?linknodeid=3eb02302d&amp;catalogrefid=3eb02302d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8b2eb2c94?linknodeid=3eb02302d&amp;catalogrefid=3eb02302d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8b2eb2c94?linknodeid=cdec2470b&amp;catalogrefid=cdec2470b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8b2eb2c94?linknodeid=cdec2470b&amp;catalogrefid=cdec2470b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9508582a.fixed?vbadefaultcenterpage=1&amp;parentnodeid=8b2eb2c94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b9508582a.fixed?vbadefaultcenterpage=1&amp;parentnodeid=8b2eb2c94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ba8ae297?vbadefaultcenterpage=1&amp;parentnodeid=b9508582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b542e6ea3?vbadefaultcenterpage=1&amp;parentnodeid=8ba8ae297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的两个焦点，若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b542e6ea3?vbadefaultcenterpage=1&amp;parentnodeid=8ba8ae29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b542e6ea3.bracket?vbadefaultcenterpage=1&amp;parentnodeid=8ba8ae297&amp;color=0,0,0&amp;vbapositionanswer=1&amp;vbahtmlprocessed=1"/>
          <p:cNvSpPr/>
          <p:nvPr/>
        </p:nvSpPr>
        <p:spPr>
          <a:xfrm>
            <a:off x="1764157" y="2068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5" name="QC_5_BD.3_1#b542e6ea3.choices?vbadefaultcenterpage=1&amp;parentnodeid=8ba8ae297&amp;color=0,0,0&amp;vbahtmlprocessed=1&amp;bbb=1"/>
          <p:cNvSpPr/>
          <p:nvPr/>
        </p:nvSpPr>
        <p:spPr>
          <a:xfrm>
            <a:off x="502920" y="256117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.8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b542e6ea3?vbadefaultcenterpage=1&amp;parentnodeid=8ba8ae297&amp;color=0,0,0&amp;vbahtmlprocessed=1&amp;bbb=1"/>
              <p:cNvSpPr/>
              <p:nvPr/>
            </p:nvSpPr>
            <p:spPr>
              <a:xfrm>
                <a:off x="502920" y="3045048"/>
                <a:ext cx="11183112" cy="1668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由椭圆定义可知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b542e6ea3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5048"/>
                <a:ext cx="11183112" cy="1668399"/>
              </a:xfrm>
              <a:prstGeom prst="rect">
                <a:avLst/>
              </a:prstGeom>
              <a:blipFill>
                <a:blip r:embed="rId5"/>
                <a:stretch>
                  <a:fillRect l="-1690" b="-109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5bee5eaa3?vbadefaultcenterpage=1&amp;parentnodeid=8ba8ae297&amp;color=0,0,0&amp;vbahtmlprocessed=1&amp;bbb=1&amp;hasbroken=1"/>
              <p:cNvSpPr/>
              <p:nvPr/>
            </p:nvSpPr>
            <p:spPr>
              <a:xfrm>
                <a:off x="502920" y="2064082"/>
                <a:ext cx="11183112" cy="1109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的两个焦点，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上一点（端点除外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5bee5eaa3?vbadefaultcenterpage=1&amp;parentnodeid=8ba8ae29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4082"/>
                <a:ext cx="11183112" cy="1109599"/>
              </a:xfrm>
              <a:prstGeom prst="rect">
                <a:avLst/>
              </a:prstGeom>
              <a:blipFill>
                <a:blip r:embed="rId3"/>
                <a:stretch>
                  <a:fillRect l="-1690" b="-164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5bee5eaa3.bracket?vbadefaultcenterpage=1&amp;parentnodeid=8ba8ae297&amp;color=0,0,0&amp;vbapositionanswer=2&amp;vbahtmlprocessed=1"/>
          <p:cNvSpPr/>
          <p:nvPr/>
        </p:nvSpPr>
        <p:spPr>
          <a:xfrm>
            <a:off x="3087116" y="268765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5bee5eaa3.choices?vbadefaultcenterpage=1&amp;parentnodeid=8ba8ae297&amp;color=0,0,0&amp;vbahtmlprocessed=1&amp;bbb=1"/>
              <p:cNvSpPr/>
              <p:nvPr/>
            </p:nvSpPr>
            <p:spPr>
              <a:xfrm>
                <a:off x="502920" y="3180664"/>
                <a:ext cx="11183112" cy="499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500"/>
                  </a:lnSpc>
                  <a:tabLst>
                    <a:tab pos="2481453" algn="l"/>
                    <a:tab pos="4937506" algn="l"/>
                    <a:tab pos="8155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.14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B.16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5bee5eaa3.choices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80664"/>
                <a:ext cx="11183112" cy="499428"/>
              </a:xfrm>
              <a:prstGeom prst="rect">
                <a:avLst/>
              </a:prstGeom>
              <a:blipFill>
                <a:blip r:embed="rId4"/>
                <a:stretch>
                  <a:fillRect l="-1690" b="-365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5bee5eaa3?vbadefaultcenterpage=1&amp;parentnodeid=8ba8ae297&amp;color=0,0,0&amp;vbahtmlprocessed=1&amp;bbb=1&amp;hasbroken=1"/>
              <p:cNvSpPr/>
              <p:nvPr/>
            </p:nvSpPr>
            <p:spPr>
              <a:xfrm>
                <a:off x="502920" y="3680346"/>
                <a:ext cx="11183112" cy="1138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的周长为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5bee5eaa3?vbadefaultcenterpage=1&amp;parentnodeid=8ba8ae29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80346"/>
                <a:ext cx="11183112" cy="1138428"/>
              </a:xfrm>
              <a:prstGeom prst="rect">
                <a:avLst/>
              </a:prstGeom>
              <a:blipFill>
                <a:blip r:embed="rId5"/>
                <a:stretch>
                  <a:fillRect l="-1690" b="-161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559712594?vbadefaultcenterpage=1&amp;parentnodeid=8ba8ae297&amp;color=0,0,0&amp;vbahtmlprocessed=1&amp;bbb=1&amp;hasbroken=1"/>
              <p:cNvSpPr/>
              <p:nvPr/>
            </p:nvSpPr>
            <p:spPr>
              <a:xfrm>
                <a:off x="502920" y="2016043"/>
                <a:ext cx="11183112" cy="1109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已知椭圆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轴上，长轴长是短轴长的2倍，则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559712594?vbadefaultcenterpage=1&amp;parentnodeid=8ba8ae29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6043"/>
                <a:ext cx="11183112" cy="1109599"/>
              </a:xfrm>
              <a:prstGeom prst="rect">
                <a:avLst/>
              </a:prstGeom>
              <a:blipFill>
                <a:blip r:embed="rId3"/>
                <a:stretch>
                  <a:fillRect l="-1690" b="-164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559712594.bracket?vbadefaultcenterpage=1&amp;parentnodeid=8ba8ae297&amp;color=0,0,0&amp;vbapositionanswer=3&amp;vbahtmlprocessed=1"/>
          <p:cNvSpPr/>
          <p:nvPr/>
        </p:nvSpPr>
        <p:spPr>
          <a:xfrm>
            <a:off x="769620" y="263961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559712594.choices?vbadefaultcenterpage=1&amp;parentnodeid=8ba8ae297&amp;color=0,0,0&amp;vbahtmlprocessed=1&amp;bbb=1"/>
              <p:cNvSpPr/>
              <p:nvPr/>
            </p:nvSpPr>
            <p:spPr>
              <a:xfrm>
                <a:off x="502920" y="3133135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900"/>
                  </a:lnSpc>
                  <a:tabLst>
                    <a:tab pos="2868803" algn="l"/>
                    <a:tab pos="57122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.4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559712594.choices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3135"/>
                <a:ext cx="11183112" cy="691134"/>
              </a:xfrm>
              <a:prstGeom prst="rect">
                <a:avLst/>
              </a:prstGeom>
              <a:blipFill>
                <a:blip r:embed="rId4"/>
                <a:stretch>
                  <a:fillRect l="-1690" b="-15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559712594?vbadefaultcenterpage=1&amp;parentnodeid=8ba8ae297&amp;color=0,0,0&amp;vbahtmlprocessed=1&amp;bbb=1"/>
              <p:cNvSpPr/>
              <p:nvPr/>
            </p:nvSpPr>
            <p:spPr>
              <a:xfrm>
                <a:off x="502920" y="382522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由条件可知，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559712594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25221"/>
                <a:ext cx="11183112" cy="1033399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0e3fd4b13?vbadefaultcenterpage=1&amp;parentnodeid=8ba8ae297&amp;color=0,0,0&amp;vbahtmlprocessed=1&amp;bbb=1&amp;hasbroken=1"/>
              <p:cNvSpPr/>
              <p:nvPr/>
            </p:nvSpPr>
            <p:spPr>
              <a:xfrm>
                <a:off x="502920" y="140730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的周长为12，则椭圆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0e3fd4b13?vbadefaultcenterpage=1&amp;parentnodeid=8ba8ae29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730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0e3fd4b13.bracket?vbadefaultcenterpage=1&amp;parentnodeid=8ba8ae297&amp;color=0,0,0&amp;vbapositionanswer=4&amp;vbahtmlprocessed=1"/>
          <p:cNvSpPr/>
          <p:nvPr/>
        </p:nvSpPr>
        <p:spPr>
          <a:xfrm>
            <a:off x="6560503" y="1954671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0e3fd4b13.choices?vbadefaultcenterpage=1&amp;parentnodeid=8ba8ae297&amp;color=0,0,0&amp;vbahtmlprocessed=1&amp;bbb=1"/>
              <p:cNvSpPr/>
              <p:nvPr/>
            </p:nvSpPr>
            <p:spPr>
              <a:xfrm>
                <a:off x="502920" y="2447938"/>
                <a:ext cx="11183112" cy="7713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6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0e3fd4b13.choices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7938"/>
                <a:ext cx="11183112" cy="771398"/>
              </a:xfrm>
              <a:prstGeom prst="rect">
                <a:avLst/>
              </a:prstGeom>
              <a:blipFill>
                <a:blip r:embed="rId4"/>
                <a:stretch>
                  <a:fillRect l="-1690" b="-134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0e3fd4b13?vbadefaultcenterpage=1&amp;parentnodeid=8ba8ae297&amp;color=0,0,0&amp;vbahtmlprocessed=1&amp;bbb=1"/>
              <p:cNvSpPr/>
              <p:nvPr/>
            </p:nvSpPr>
            <p:spPr>
              <a:xfrm>
                <a:off x="502920" y="3221812"/>
                <a:ext cx="11183112" cy="24858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9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mPr>
                      <m:m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𝑐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=2,</m:t>
                          </m:r>
                        </m:e>
                      </m:mr>
                      <m:m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4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𝑎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=12,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,</m:t>
                          </m:r>
                        </m:e>
                      </m:mr>
                    </m:m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轴上，</a:t>
                </a:r>
                <a:endParaRPr lang="en-US" altLang="zh-CN" sz="2400" dirty="0"/>
              </a:p>
              <a:p>
                <a:pPr latinLnBrk="1">
                  <a:lnSpc>
                    <a:spcPts val="6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0e3fd4b13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21812"/>
                <a:ext cx="11183112" cy="2485898"/>
              </a:xfrm>
              <a:prstGeom prst="rect">
                <a:avLst/>
              </a:prstGeom>
              <a:blipFill>
                <a:blip r:embed="rId5"/>
                <a:stretch>
                  <a:fillRect l="-1690" b="-41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818404523?vbadefaultcenterpage=1&amp;parentnodeid=8ba8ae297&amp;color=0,0,0&amp;vbahtmlprocessed=1&amp;bbb=1"/>
              <p:cNvSpPr/>
              <p:nvPr/>
            </p:nvSpPr>
            <p:spPr>
              <a:xfrm>
                <a:off x="502920" y="2505152"/>
                <a:ext cx="11183112" cy="7712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的一个焦点的坐标为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818404523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5152"/>
                <a:ext cx="11183112" cy="771271"/>
              </a:xfrm>
              <a:prstGeom prst="rect">
                <a:avLst/>
              </a:prstGeom>
              <a:blipFill>
                <a:blip r:embed="rId3"/>
                <a:stretch>
                  <a:fillRect l="-1690" b="-134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818404523.bracket?vbadefaultcenterpage=1&amp;parentnodeid=8ba8ae297&amp;color=0,0,0&amp;vbapositionanswer=5&amp;vbahtmlprocessed=1"/>
          <p:cNvSpPr/>
          <p:nvPr/>
        </p:nvSpPr>
        <p:spPr>
          <a:xfrm>
            <a:off x="9542590" y="2850401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818404523.choices?vbadefaultcenterpage=1&amp;parentnodeid=8ba8ae297&amp;color=0,0,0&amp;vbahtmlprocessed=1&amp;bbb=1"/>
              <p:cNvSpPr/>
              <p:nvPr/>
            </p:nvSpPr>
            <p:spPr>
              <a:xfrm>
                <a:off x="502920" y="3282455"/>
                <a:ext cx="11183112" cy="6219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783078" algn="l"/>
                    <a:tab pos="5566156" algn="l"/>
                    <a:tab pos="84635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818404523.choices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82455"/>
                <a:ext cx="11183112" cy="621983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818404523?vbadefaultcenterpage=1&amp;parentnodeid=8ba8ae297&amp;color=0,0,0&amp;vbahtmlprocessed=1&amp;bbb=1"/>
              <p:cNvSpPr/>
              <p:nvPr/>
            </p:nvSpPr>
            <p:spPr>
              <a:xfrm>
                <a:off x="502920" y="3912883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818404523?vbadefaultcenterpage=1&amp;parentnodeid=8ba8ae29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12883"/>
                <a:ext cx="11183112" cy="691134"/>
              </a:xfrm>
              <a:prstGeom prst="rect">
                <a:avLst/>
              </a:prstGeom>
              <a:blipFill>
                <a:blip r:embed="rId5"/>
                <a:stretch>
                  <a:fillRect l="-1690" b="-15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375</Words>
  <Application>Microsoft Office PowerPoint</Application>
  <PresentationFormat>宽屏</PresentationFormat>
  <Paragraphs>184</Paragraphs>
  <Slides>26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2024-01-23T11:18:44Z</dcterms:created>
  <dcterms:modified xsi:type="dcterms:W3CDTF">2024-02-03T02:52:25Z</dcterms:modified>
  <cp:category/>
  <cp:contentStatus/>
</cp:coreProperties>
</file>