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87" r:id="rId14"/>
    <p:sldId id="288" r:id="rId15"/>
    <p:sldId id="268" r:id="rId16"/>
    <p:sldId id="269" r:id="rId17"/>
    <p:sldId id="270" r:id="rId18"/>
    <p:sldId id="284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5" r:id="rId32"/>
    <p:sldId id="283" r:id="rId33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237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2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44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65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90ddd54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基础课47 双曲线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AC8BA7F4-ED17-4417-9196-DABF9380B35B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4b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DB4F4E74-1D8A-4828-8A0D-918ACE4B4374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90ddd54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基础课47 双曲线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70BA5500-BA94-4143-8D81-1A130405953F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jpeg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6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2.xml"/><Relationship Id="rId5" Type="http://schemas.openxmlformats.org/officeDocument/2006/relationships/slide" Target="slide15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c1ba5f1c4?vbadefaultcenterpage=1&amp;parentnodeid=8df800e19&amp;color=0,0,0&amp;vbahtmlprocessed=1&amp;bbb=1&amp;hasbroken=1"/>
              <p:cNvSpPr/>
              <p:nvPr/>
            </p:nvSpPr>
            <p:spPr>
              <a:xfrm>
                <a:off x="502920" y="183087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若等轴双曲线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的焦距为4，则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的一个焦点到一条渐近线的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距离为(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c1ba5f1c4?vbadefaultcenterpage=1&amp;parentnodeid=8df800e1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0878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927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c1ba5f1c4.bracket?vbadefaultcenterpage=1&amp;parentnodeid=8df800e19&amp;color=0,0,0&amp;vbapositionanswer=6&amp;vbahtmlprocessed=1"/>
          <p:cNvSpPr/>
          <p:nvPr/>
        </p:nvSpPr>
        <p:spPr>
          <a:xfrm>
            <a:off x="1696720" y="237824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c1ba5f1c4.choices?vbadefaultcenterpage=1&amp;parentnodeid=8df800e19&amp;color=0,0,0&amp;vbahtmlprocessed=1&amp;bbb=1"/>
              <p:cNvSpPr/>
              <p:nvPr/>
            </p:nvSpPr>
            <p:spPr>
              <a:xfrm>
                <a:off x="502920" y="2871515"/>
                <a:ext cx="11183112" cy="6911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900"/>
                  </a:lnSpc>
                  <a:tabLst>
                    <a:tab pos="2814828" algn="l"/>
                    <a:tab pos="5820156" algn="l"/>
                    <a:tab pos="86095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c1ba5f1c4.choices?vbadefaultcenterpage=1&amp;parentnodeid=8df800e1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71515"/>
                <a:ext cx="11183112" cy="691134"/>
              </a:xfrm>
              <a:prstGeom prst="rect">
                <a:avLst/>
              </a:prstGeom>
              <a:blipFill>
                <a:blip r:embed="rId4"/>
                <a:stretch>
                  <a:fillRect l="-1690" b="-159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c1ba5f1c4?vbadefaultcenterpage=1&amp;parentnodeid=8df800e19&amp;color=0,0,0&amp;vbahtmlprocessed=1&amp;bbb=1"/>
              <p:cNvSpPr/>
              <p:nvPr/>
            </p:nvSpPr>
            <p:spPr>
              <a:xfrm>
                <a:off x="502920" y="3563601"/>
                <a:ext cx="11183112" cy="17099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由题意可知，双曲线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渐近线的方程为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=±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的一个焦点到一条渐近线的距离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spc="-100" dirty="0"/>
              </a:p>
            </p:txBody>
          </p:sp>
        </mc:Choice>
        <mc:Fallback xmlns="">
          <p:sp>
            <p:nvSpPr>
              <p:cNvPr id="5" name="QC_5_AS.24_1#c1ba5f1c4?vbadefaultcenterpage=1&amp;parentnodeid=8df800e1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63601"/>
                <a:ext cx="11183112" cy="1709928"/>
              </a:xfrm>
              <a:prstGeom prst="rect">
                <a:avLst/>
              </a:prstGeom>
              <a:blipFill>
                <a:blip r:embed="rId5"/>
                <a:stretch>
                  <a:fillRect l="-1690" r="-654" b="-1071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44a2be1f4?vbadefaultcenterpage=1&amp;parentnodeid=8df800e19&amp;color=0,0,0&amp;vbahtmlprocessed=1&amp;bbb=1&amp;hasbroken=1"/>
              <p:cNvSpPr/>
              <p:nvPr/>
            </p:nvSpPr>
            <p:spPr>
              <a:xfrm>
                <a:off x="502920" y="756000"/>
                <a:ext cx="11183112" cy="13826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的左、右焦点分别为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，以坐标原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为圆心，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为半径的圆与双曲线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在第一象限的交点为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，则双</a:t>
                </a:r>
              </a:p>
              <a:p>
                <a:pPr latinLnBrk="1">
                  <a:lnSpc>
                    <a:spcPts val="36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曲线的离心率为(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44a2be1f4?vbadefaultcenterpage=1&amp;parentnodeid=8df800e1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382649"/>
              </a:xfrm>
              <a:prstGeom prst="rect">
                <a:avLst/>
              </a:prstGeom>
              <a:blipFill>
                <a:blip r:embed="rId3"/>
                <a:stretch>
                  <a:fillRect l="-1690" t="-2643" r="-709" b="-1365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44a2be1f4.bracket?vbadefaultcenterpage=1&amp;parentnodeid=8df800e19&amp;color=0,0,0&amp;vbapositionanswer=7&amp;vbahtmlprocessed=1"/>
          <p:cNvSpPr/>
          <p:nvPr/>
        </p:nvSpPr>
        <p:spPr>
          <a:xfrm>
            <a:off x="2903220" y="1707484"/>
            <a:ext cx="441325" cy="430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7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44a2be1f4.choices?vbadefaultcenterpage=1&amp;parentnodeid=8df800e19&amp;color=0,0,0&amp;vbahtmlprocessed=1&amp;bbb=1"/>
              <p:cNvSpPr/>
              <p:nvPr/>
            </p:nvSpPr>
            <p:spPr>
              <a:xfrm>
                <a:off x="502920" y="2144426"/>
                <a:ext cx="11183112" cy="57404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500"/>
                  </a:lnSpc>
                  <a:tabLst>
                    <a:tab pos="3119628" algn="l"/>
                    <a:tab pos="5870956" algn="l"/>
                    <a:tab pos="86222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44a2be1f4.choices?vbadefaultcenterpage=1&amp;parentnodeid=8df800e1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44426"/>
                <a:ext cx="11183112" cy="574040"/>
              </a:xfrm>
              <a:prstGeom prst="rect">
                <a:avLst/>
              </a:prstGeom>
              <a:blipFill>
                <a:blip r:embed="rId4"/>
                <a:stretch>
                  <a:fillRect l="-1690" b="-1808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QC_5_AS.28_1#44a2be1f4?hastextimagelayout=1&amp;vbadefaultcenterpage=1&amp;parentnodeid=8df800e19&amp;color=0,0,0&amp;vbahtmlprocessed=1&amp;hassurroun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92593" y="2766535"/>
            <a:ext cx="2807208" cy="312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28_2#44a2be1f4?hastextimagelayout=1&amp;vbadefaultcenterpage=1&amp;parentnodeid=8df800e19&amp;color=0,0,0&amp;vbahtmlprocessed=1&amp;bbb=1"/>
              <p:cNvSpPr/>
              <p:nvPr/>
            </p:nvSpPr>
            <p:spPr>
              <a:xfrm>
                <a:off x="502920" y="2720815"/>
                <a:ext cx="8247888" cy="4174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6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如图，由题意可得，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28_2#44a2be1f4?hastextimagelayout=1&amp;vbadefaultcenterpage=1&amp;parentnodeid=8df800e1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20815"/>
                <a:ext cx="8247888" cy="417449"/>
              </a:xfrm>
              <a:prstGeom prst="rect">
                <a:avLst/>
              </a:prstGeom>
              <a:blipFill>
                <a:blip r:embed="rId6"/>
                <a:stretch>
                  <a:fillRect l="-2291" t="-10145" b="-4347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28_3#44a2be1f4?hastextimagelayout=1&amp;vbadefaultcenterpage=1&amp;parentnodeid=8df800e19&amp;color=0,0,0&amp;vbahtmlprocessed=1&amp;bbb=1&amp;hasbroken=1"/>
              <p:cNvSpPr/>
              <p:nvPr/>
            </p:nvSpPr>
            <p:spPr>
              <a:xfrm>
                <a:off x="502920" y="3138899"/>
                <a:ext cx="8247888" cy="28439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在第一象限，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中，由勾股定理可得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+4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，整理可得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−8=0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=2+2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=2−2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（舍去）,所以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</a:t>
                </a:r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28_3#44a2be1f4?hastextimagelayout=1&amp;vbadefaultcenterpage=1&amp;parentnodeid=8df800e1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38899"/>
                <a:ext cx="8247888" cy="2843975"/>
              </a:xfrm>
              <a:prstGeom prst="rect">
                <a:avLst/>
              </a:prstGeom>
              <a:blipFill>
                <a:blip r:embed="rId7"/>
                <a:stretch>
                  <a:fillRect l="-2291" t="-1073" r="-739" b="-64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build="p" animBg="1"/>
      <p:bldP spid="7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C_5_AN.30_1#254325463.bracket?vbadefaultcenterpage=1&amp;parentnodeid=8df800e19&amp;color=0,0,0&amp;vbapositionanswer=8&amp;vbahtmlprocessed=1"/>
          <p:cNvSpPr/>
          <p:nvPr/>
        </p:nvSpPr>
        <p:spPr>
          <a:xfrm>
            <a:off x="7552491" y="2306812"/>
            <a:ext cx="441325" cy="430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700"/>
              </a:lnSpc>
            </a:pPr>
            <a:r>
              <a:rPr lang="en-US" altLang="zh-CN" sz="2400" b="1" i="0" dirty="0" smtClean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774700" y="1113326"/>
          <a:ext cx="1081405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文档" r:id="rId4" imgW="9928089" imgH="2636723" progId="Word.Document.12">
                  <p:embed/>
                </p:oleObj>
              </mc:Choice>
              <mc:Fallback>
                <p:oleObj name="文档" r:id="rId4" imgW="9928089" imgH="2636723" progId="Word.Document.12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113326"/>
                        <a:ext cx="10814050" cy="256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972647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998538" y="1182932"/>
          <a:ext cx="10693400" cy="283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文档" r:id="rId4" imgW="9928089" imgH="2636003" progId="Word.Document.12">
                  <p:embed/>
                </p:oleObj>
              </mc:Choice>
              <mc:Fallback>
                <p:oleObj name="文档" r:id="rId4" imgW="9928089" imgH="2636003" progId="Word.Document.12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1182932"/>
                        <a:ext cx="10693400" cy="283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25SX9SLKT1.eps" descr="id:2147500282;FounderCES"/>
          <p:cNvPicPr/>
          <p:nvPr/>
        </p:nvPicPr>
        <p:blipFill>
          <a:blip r:embed="rId6"/>
          <a:stretch>
            <a:fillRect/>
          </a:stretch>
        </p:blipFill>
        <p:spPr>
          <a:xfrm>
            <a:off x="7900840" y="3259919"/>
            <a:ext cx="2579590" cy="241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08784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998538" y="1184275"/>
          <a:ext cx="10693400" cy="497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文档" r:id="rId4" imgW="9928089" imgH="4617053" progId="Word.Document.12">
                  <p:embed/>
                </p:oleObj>
              </mc:Choice>
              <mc:Fallback>
                <p:oleObj name="文档" r:id="rId4" imgW="9928089" imgH="4617053" progId="Word.Document.12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1184275"/>
                        <a:ext cx="10693400" cy="497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5639149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e95ab4f9?vbadefaultcenterpage=1&amp;parentnodeid=dcc5cd9d2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685100eae?vbadefaultcenterpage=1&amp;parentnodeid=0e95ab4f9&amp;color=0,0,0&amp;vbahtmlprocessed=1&amp;bbb=1"/>
              <p:cNvSpPr/>
              <p:nvPr/>
            </p:nvSpPr>
            <p:spPr>
              <a:xfrm>
                <a:off x="502920" y="1521048"/>
                <a:ext cx="11183112" cy="77127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6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经过点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685100eae?vbadefaultcenterpage=1&amp;parentnodeid=0e95ab4f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771271"/>
              </a:xfrm>
              <a:prstGeom prst="rect">
                <a:avLst/>
              </a:prstGeom>
              <a:blipFill>
                <a:blip r:embed="rId4"/>
                <a:stretch>
                  <a:fillRect l="-1690" b="-1349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685100eae.bracket?vbadefaultcenterpage=1&amp;parentnodeid=0e95ab4f9&amp;color=0,0,0&amp;vbapositionanswer=9&amp;vbahtmlprocessed=1&amp;bbb=1"/>
          <p:cNvSpPr/>
          <p:nvPr/>
        </p:nvSpPr>
        <p:spPr>
          <a:xfrm>
            <a:off x="9923717" y="1869345"/>
            <a:ext cx="6445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685100eae.choices?vbadefaultcenterpage=1&amp;parentnodeid=0e95ab4f9&amp;color=0,0,0&amp;vbahtmlprocessed=1&amp;bbb=1"/>
              <p:cNvSpPr/>
              <p:nvPr/>
            </p:nvSpPr>
            <p:spPr>
              <a:xfrm>
                <a:off x="502920" y="2295303"/>
                <a:ext cx="11183112" cy="121500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8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的实轴长为2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的焦距为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的离心率为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的渐近线方程是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=±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685100eae.choices?vbadefaultcenterpage=1&amp;parentnodeid=0e95ab4f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95303"/>
                <a:ext cx="11183112" cy="1215009"/>
              </a:xfrm>
              <a:prstGeom prst="rect">
                <a:avLst/>
              </a:prstGeom>
              <a:blipFill>
                <a:blip r:embed="rId5"/>
                <a:stretch>
                  <a:fillRect l="-1690" b="-854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36_1#685100eae?vbadefaultcenterpage=1&amp;parentnodeid=0e95ab4f9&amp;color=0,0,0&amp;vbahtmlprocessed=1&amp;bbb=1&amp;hasbroken=1"/>
              <p:cNvSpPr/>
              <p:nvPr/>
            </p:nvSpPr>
            <p:spPr>
              <a:xfrm>
                <a:off x="502920" y="3518757"/>
                <a:ext cx="11183112" cy="1850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7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,所以双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的实轴长为4，焦距为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，离心率为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，渐近线的方程是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=±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正确，A，D错误.故选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36_1#685100eae?vbadefaultcenterpage=1&amp;parentnodeid=0e95ab4f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18757"/>
                <a:ext cx="11183112" cy="1850200"/>
              </a:xfrm>
              <a:prstGeom prst="rect">
                <a:avLst/>
              </a:prstGeom>
              <a:blipFill>
                <a:blip r:embed="rId6"/>
                <a:stretch>
                  <a:fillRect l="-1690" r="-2126" b="-986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c4be3879b?vbadefaultcenterpage=1&amp;parentnodeid=0e95ab4f9&amp;color=0,0,0&amp;vbahtmlprocessed=1&amp;bbb=1&amp;hasbroken=1"/>
              <p:cNvSpPr/>
              <p:nvPr/>
            </p:nvSpPr>
            <p:spPr>
              <a:xfrm>
                <a:off x="502920" y="1684383"/>
                <a:ext cx="11183112" cy="20521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5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是椭圆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和双曲线</a:t>
                </a:r>
              </a:p>
              <a:p>
                <a:pPr latinLnBrk="1">
                  <a:lnSpc>
                    <a:spcPts val="5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的公共焦点，椭圆的离心率为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,双曲线的离心率为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他们的一个公共点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则以下结论正确的是(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c4be3879b?vbadefaultcenterpage=1&amp;parentnodeid=0e95ab4f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84383"/>
                <a:ext cx="11183112" cy="2052193"/>
              </a:xfrm>
              <a:prstGeom prst="rect">
                <a:avLst/>
              </a:prstGeom>
              <a:blipFill>
                <a:blip r:embed="rId3"/>
                <a:stretch>
                  <a:fillRect l="-1690" b="-50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c4be3879b.bracket?vbadefaultcenterpage=1&amp;parentnodeid=0e95ab4f9&amp;color=0,0,0&amp;vbapositionanswer=10&amp;vbahtmlprocessed=1&amp;bbb=1"/>
          <p:cNvSpPr/>
          <p:nvPr/>
        </p:nvSpPr>
        <p:spPr>
          <a:xfrm>
            <a:off x="8452803" y="3306998"/>
            <a:ext cx="6445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c4be3879b.choices?vbadefaultcenterpage=1&amp;parentnodeid=0e95ab4f9&amp;color=0,0,0&amp;vbahtmlprocessed=1&amp;bbb=1"/>
              <p:cNvSpPr/>
              <p:nvPr/>
            </p:nvSpPr>
            <p:spPr>
              <a:xfrm>
                <a:off x="502920" y="3747688"/>
                <a:ext cx="11183112" cy="1206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c4be3879b.choices?vbadefaultcenterpage=1&amp;parentnodeid=0e95ab4f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47688"/>
                <a:ext cx="11183112" cy="1206500"/>
              </a:xfrm>
              <a:prstGeom prst="rect">
                <a:avLst/>
              </a:prstGeom>
              <a:blipFill>
                <a:blip r:embed="rId4"/>
                <a:stretch>
                  <a:fillRect l="-1690" b="-50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c4be3879b?vbadefaultcenterpage=1&amp;parentnodeid=0e95ab4f9&amp;color=0,0,0&amp;vbahtmlprocessed=1&amp;bbb=1&amp;hasbroken=1"/>
              <p:cNvSpPr/>
              <p:nvPr/>
            </p:nvSpPr>
            <p:spPr>
              <a:xfrm>
                <a:off x="502920" y="1111835"/>
                <a:ext cx="11183112" cy="46863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不妨设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是第一象限的点，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由椭圆和双曲线的定义可得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中，由余弦定理可得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化简为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，故B正确；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，故C错误；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c4be3879b?vbadefaultcenterpage=1&amp;parentnodeid=0e95ab4f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11835"/>
                <a:ext cx="11183112" cy="4686300"/>
              </a:xfrm>
              <a:prstGeom prst="rect">
                <a:avLst/>
              </a:prstGeom>
              <a:blipFill>
                <a:blip r:embed="rId3"/>
                <a:stretch>
                  <a:fillRect l="-1690" b="-14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c4be3879b?vbadefaultcenterpage=1&amp;parentnodeid=0e95ab4f9&amp;color=0,0,0&amp;vbahtmlprocessed=1&amp;bbb=1&amp;hasbroken=1">
                <a:extLst>
                  <a:ext uri="{FF2B5EF4-FFF2-40B4-BE49-F238E27FC236}">
                    <a16:creationId xmlns:a16="http://schemas.microsoft.com/office/drawing/2014/main" id="{5932DD53-3932-9CFB-CDF3-5CFFBCB28F33}"/>
                  </a:ext>
                </a:extLst>
              </p:cNvPr>
              <p:cNvSpPr/>
              <p:nvPr/>
            </p:nvSpPr>
            <p:spPr>
              <a:xfrm>
                <a:off x="502920" y="2217783"/>
                <a:ext cx="11183112" cy="2472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1+3+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4+2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且仅当</a:t>
                </a:r>
              </a:p>
              <a:p>
                <a:pPr algn="l" latinLnBrk="1">
                  <a:lnSpc>
                    <a:spcPts val="56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时，等号成立，即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正确.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c4be3879b?vbadefaultcenterpage=1&amp;parentnodeid=0e95ab4f9&amp;color=0,0,0&amp;vbahtmlprocessed=1&amp;bbb=1&amp;hasbroken=1">
                <a:extLst>
                  <a:ext uri="{FF2B5EF4-FFF2-40B4-BE49-F238E27FC236}">
                    <a16:creationId xmlns:a16="http://schemas.microsoft.com/office/drawing/2014/main" id="{5932DD53-3932-9CFB-CDF3-5CFFBCB28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7783"/>
                <a:ext cx="11183112" cy="2472500"/>
              </a:xfrm>
              <a:prstGeom prst="rect">
                <a:avLst/>
              </a:prstGeom>
              <a:blipFill>
                <a:blip r:embed="rId2"/>
                <a:stretch>
                  <a:fillRect l="-1690" b="-74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47788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d85e547a0?vbadefaultcenterpage=1&amp;parentnodeid=0e95ab4f9&amp;color=0,0,0&amp;vbahtmlprocessed=1&amp;bbb=1&amp;hasbroken=1"/>
              <p:cNvSpPr/>
              <p:nvPr/>
            </p:nvSpPr>
            <p:spPr>
              <a:xfrm>
                <a:off x="502920" y="2600625"/>
                <a:ext cx="11183112" cy="1719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（2024·湖北模拟）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上一点，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分别是双曲线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的左、右焦点，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的周长为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12+2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d85e547a0?vbadefaultcenterpage=1&amp;parentnodeid=0e95ab4f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00625"/>
                <a:ext cx="11183112" cy="1719199"/>
              </a:xfrm>
              <a:prstGeom prst="rect">
                <a:avLst/>
              </a:prstGeom>
              <a:blipFill>
                <a:blip r:embed="rId3"/>
                <a:stretch>
                  <a:fillRect l="-1690" b="-106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d85e547a0.blank?vbadefaultcenterpage=1&amp;parentnodeid=0e95ab4f9&amp;color=0,0,0&amp;vbapositionanswer=11&amp;vbahtmlprocessed=1&amp;bbb=1&amp;rh=48.6"/>
              <p:cNvSpPr/>
              <p:nvPr/>
            </p:nvSpPr>
            <p:spPr>
              <a:xfrm>
                <a:off x="528320" y="3732702"/>
                <a:ext cx="412750" cy="52171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d85e547a0.blank?vbadefaultcenterpage=1&amp;parentnodeid=0e95ab4f9&amp;color=0,0,0&amp;vbapositionanswer=11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" y="3732702"/>
                <a:ext cx="412750" cy="5217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3_1#d85e547a0.blank?vbadefaultcenterpage=1&amp;parentnodeid=0e95ab4f9&amp;color=0,0,0&amp;vbapositionanswer=12&amp;vbahtmlprocessed=1&amp;bbb=1"/>
              <p:cNvSpPr/>
              <p:nvPr/>
            </p:nvSpPr>
            <p:spPr>
              <a:xfrm>
                <a:off x="3620516" y="3857225"/>
                <a:ext cx="692277" cy="3915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31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3_1#d85e547a0.blank?vbadefaultcenterpage=1&amp;parentnodeid=0e95ab4f9&amp;color=0,0,0&amp;vbapositionanswer=12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516" y="3857225"/>
                <a:ext cx="692277" cy="3915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44_1#d85e547a0?hastextimagelayout=1&amp;vbadefaultcenterpage=1&amp;parentnodeid=0e95ab4f9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9912" y="987090"/>
            <a:ext cx="3236976" cy="180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44_2#d85e547a0?hastextimagelayout=3&amp;vbadefaultcenterpage=1&amp;parentnodeid=0e95ab4f9&amp;color=0,0,0&amp;vbahtmlprocessed=1&amp;bbb=1&amp;hasbroken=1"/>
              <p:cNvSpPr/>
              <p:nvPr/>
            </p:nvSpPr>
            <p:spPr>
              <a:xfrm>
                <a:off x="502920" y="895650"/>
                <a:ext cx="7827264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根据对称性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，不妨设点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的右支上，如图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44_2#d85e547a0?hastextimagelayout=3&amp;vbadefaultcenterpage=1&amp;parentnodeid=0e95ab4f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95650"/>
                <a:ext cx="7827264" cy="1596200"/>
              </a:xfrm>
              <a:prstGeom prst="rect">
                <a:avLst/>
              </a:prstGeom>
              <a:blipFill>
                <a:blip r:embed="rId4"/>
                <a:stretch>
                  <a:fillRect l="-2414" r="-4517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4_3#d85e547a0?vbadefaultcenterpage=1&amp;parentnodeid=0e95ab4f9&amp;color=0,0,0&amp;vbahtmlprocessed=1&amp;bbb=1"/>
              <p:cNvSpPr/>
              <p:nvPr/>
            </p:nvSpPr>
            <p:spPr>
              <a:xfrm>
                <a:off x="502920" y="2852212"/>
                <a:ext cx="11183112" cy="326072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的周长为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12+2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16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31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×8×4×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31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31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4_3#d85e547a0?vbadefaultcenterpage=1&amp;parentnodeid=0e95ab4f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52212"/>
                <a:ext cx="11183112" cy="3260725"/>
              </a:xfrm>
              <a:prstGeom prst="rect">
                <a:avLst/>
              </a:prstGeom>
              <a:blipFill>
                <a:blip r:embed="rId5"/>
                <a:stretch>
                  <a:fillRect l="-1690" b="-299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5_1#19bcb2588?vbadefaultcenterpage=1&amp;parentnodeid=0e95ab4f9&amp;color=0,0,0&amp;vbahtmlprocessed=1&amp;bbb=1&amp;hasbroken=1"/>
              <p:cNvSpPr/>
              <p:nvPr/>
            </p:nvSpPr>
            <p:spPr>
              <a:xfrm>
                <a:off x="502920" y="962293"/>
                <a:ext cx="11183112" cy="11607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的两个焦点，双曲线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的离心率</a:t>
                </a:r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5_1#19bcb2588?vbadefaultcenterpage=1&amp;parentnodeid=0e95ab4f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62293"/>
                <a:ext cx="11183112" cy="1160717"/>
              </a:xfrm>
              <a:prstGeom prst="rect">
                <a:avLst/>
              </a:prstGeom>
              <a:blipFill>
                <a:blip r:embed="rId3"/>
                <a:stretch>
                  <a:fillRect l="-1690" r="-927" b="-157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6_1#19bcb2588.blank?vbadefaultcenterpage=1&amp;parentnodeid=0e95ab4f9&amp;color=0,0,0&amp;vbapositionanswer=13&amp;vbahtmlprocessed=1&amp;bbb=1&amp;rh=48.6"/>
              <p:cNvSpPr/>
              <p:nvPr/>
            </p:nvSpPr>
            <p:spPr>
              <a:xfrm>
                <a:off x="8685911" y="1544142"/>
                <a:ext cx="2524951" cy="5103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]∪[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6_1#19bcb2588.blank?vbadefaultcenterpage=1&amp;parentnodeid=0e95ab4f9&amp;color=0,0,0&amp;vbapositionanswer=13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911" y="1544142"/>
                <a:ext cx="2524951" cy="510350"/>
              </a:xfrm>
              <a:prstGeom prst="rect">
                <a:avLst/>
              </a:prstGeom>
              <a:blipFill>
                <a:blip r:embed="rId4"/>
                <a:stretch>
                  <a:fillRect t="-5952" b="-202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7_1#19bcb2588?vbadefaultcenterpage=1&amp;parentnodeid=0e95ab4f9&amp;color=0,0,0&amp;vbahtmlprocessed=1&amp;bbb=1&amp;hasbroken=1"/>
              <p:cNvSpPr/>
              <p:nvPr/>
            </p:nvSpPr>
            <p:spPr>
              <a:xfrm>
                <a:off x="502920" y="2183841"/>
                <a:ext cx="11183112" cy="3606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的焦距为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，离心率为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𝑒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时，由平面几何知识得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49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上点的横坐标的取值范围以及平面向量内积的几何意义可知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]∪[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7_1#19bcb2588?vbadefaultcenterpage=1&amp;parentnodeid=0e95ab4f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83841"/>
                <a:ext cx="11183112" cy="3606800"/>
              </a:xfrm>
              <a:prstGeom prst="rect">
                <a:avLst/>
              </a:prstGeom>
              <a:blipFill>
                <a:blip r:embed="rId5"/>
                <a:stretch>
                  <a:fillRect l="-1690" b="-287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a21bb464?vbadefaultcenterpage=1&amp;parentnodeid=dcc5cd9d2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48_1#10c9e3837?hastextimagelayout=1&amp;vbadefaultcenterpage=1&amp;parentnodeid=ca21bb464&amp;color=0,0,0&amp;vbahtmlprocesse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63459" y="1585056"/>
            <a:ext cx="2807208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48_2#10c9e3837?hastextimagelayout=4&amp;segpoint=1&amp;vbadefaultcenterpage=1&amp;parentnodeid=ca21bb464&amp;color=0,0,0&amp;vbahtmlprocessed=1&amp;bbb=1&amp;hasbroken=1"/>
              <p:cNvSpPr/>
              <p:nvPr/>
            </p:nvSpPr>
            <p:spPr>
              <a:xfrm>
                <a:off x="502920" y="1521048"/>
                <a:ext cx="8284464" cy="2785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如图，某水杯的主体部分可以近似看作是离心率为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的双</a:t>
                </a:r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的右支与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轴及平行于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轴的两条直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线围成的曲边四边形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𝐴𝐵𝑀𝑁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绕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轴旋转一周得到的几何体，若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右支上的一点，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的左焦点，则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𝑃𝐹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一条渐近线的距离之和的最小值为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48_2#10c9e3837?hastextimagelayout=4&amp;segpoint=1&amp;vbadefaultcenterpage=1&amp;parentnodeid=ca21bb46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8284464" cy="2785999"/>
              </a:xfrm>
              <a:prstGeom prst="rect">
                <a:avLst/>
              </a:prstGeom>
              <a:blipFill>
                <a:blip r:embed="rId5"/>
                <a:stretch>
                  <a:fillRect l="-2281" r="-1913" b="-656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B_5_AN.49_1#10c9e3837.blank?vbadefaultcenterpage=1&amp;parentnodeid=ca21bb464&amp;color=0,0,0&amp;vbapositionanswer=14&amp;vbahtmlprocessed=1"/>
          <p:cNvSpPr/>
          <p:nvPr/>
        </p:nvSpPr>
        <p:spPr>
          <a:xfrm>
            <a:off x="5125720" y="3782918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0_1#10c9e3837?vbadefaultcenterpage=1&amp;parentnodeid=ca21bb464&amp;color=0,0,0&amp;vbahtmlprocessed=1&amp;bbb=1&amp;hasbroken=1"/>
              <p:cNvSpPr/>
              <p:nvPr/>
            </p:nvSpPr>
            <p:spPr>
              <a:xfrm>
                <a:off x="502920" y="1459180"/>
                <a:ext cx="11183112" cy="4021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，一条渐近线方程为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的右焦点为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,则焦点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到渐近线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的一条渐近线的距离之和的最小值为2，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𝑃𝐹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的一条渐近线的距离之和的最小值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0_1#10c9e3837?vbadefaultcenterpage=1&amp;parentnodeid=ca21bb46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59180"/>
                <a:ext cx="11183112" cy="4021900"/>
              </a:xfrm>
              <a:prstGeom prst="rect">
                <a:avLst/>
              </a:prstGeom>
              <a:blipFill>
                <a:blip r:embed="rId3"/>
                <a:stretch>
                  <a:fillRect l="-1690" b="-45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51_1#ca50759e6?vbadefaultcenterpage=1&amp;parentnodeid=ca21bb464&amp;color=0,0,0&amp;vbahtmlprocessed=1&amp;bbb=1&amp;hasbroken=1"/>
              <p:cNvSpPr/>
              <p:nvPr/>
            </p:nvSpPr>
            <p:spPr>
              <a:xfrm>
                <a:off x="502920" y="2370850"/>
                <a:ext cx="11183112" cy="2184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已知双曲线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&gt;1,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的焦距为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且点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的距离与点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的距离之和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，则双曲线离心率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𝑒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范围为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</a:t>
                </a:r>
                <a:r>
                  <a:rPr lang="en-US" altLang="zh-CN" sz="4000" b="0" i="0" u="sng" kern="0" spc="-9990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51_1#ca50759e6?vbadefaultcenterpage=1&amp;parentnodeid=ca21bb46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70850"/>
                <a:ext cx="11183112" cy="2184400"/>
              </a:xfrm>
              <a:prstGeom prst="rect">
                <a:avLst/>
              </a:prstGeom>
              <a:blipFill>
                <a:blip r:embed="rId3"/>
                <a:stretch>
                  <a:fillRect l="-1690" r="-164" b="-782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52_1#ca50759e6.blank?vbadefaultcenterpage=1&amp;parentnodeid=ca21bb464&amp;color=0,0,0&amp;vbapositionanswer=15&amp;vbahtmlprocessed=1&amp;bbb=1&amp;rh=48.6"/>
              <p:cNvSpPr/>
              <p:nvPr/>
            </p:nvSpPr>
            <p:spPr>
              <a:xfrm>
                <a:off x="1493520" y="3908564"/>
                <a:ext cx="1087628" cy="596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52_1#ca50759e6.blank?vbadefaultcenterpage=1&amp;parentnodeid=ca21bb464&amp;color=0,0,0&amp;vbapositionanswer=15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0" y="3908564"/>
                <a:ext cx="1087628" cy="596900"/>
              </a:xfrm>
              <a:prstGeom prst="rect">
                <a:avLst/>
              </a:prstGeom>
              <a:blipFill>
                <a:blip r:embed="rId4"/>
                <a:stretch>
                  <a:fillRect b="-183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3_1#ca50759e6?vbadefaultcenterpage=1&amp;parentnodeid=ca21bb464&amp;color=0,0,0&amp;vbahtmlprocessed=1&amp;bbb=1&amp;hasbroken=1"/>
              <p:cNvSpPr/>
              <p:nvPr/>
            </p:nvSpPr>
            <p:spPr>
              <a:xfrm>
                <a:off x="502920" y="854311"/>
                <a:ext cx="11183112" cy="518166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由点到直线的距离公式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25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−25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+25≤0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≤5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𝑒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3_1#ca50759e6?vbadefaultcenterpage=1&amp;parentnodeid=ca21bb46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54311"/>
                <a:ext cx="11183112" cy="5181664"/>
              </a:xfrm>
              <a:prstGeom prst="rect">
                <a:avLst/>
              </a:prstGeom>
              <a:blipFill>
                <a:blip r:embed="rId3"/>
                <a:stretch>
                  <a:fillRect l="-1690" b="-21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ab09f63f5?vbadefaultcenterpage=1&amp;parentnodeid=dcc5cd9d2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4_1#e99269369?vbadefaultcenterpage=1&amp;parentnodeid=ab09f63f5&amp;color=0,0,0&amp;vbahtmlprocessed=1&amp;bbb=1&amp;hasbroken=1"/>
              <p:cNvSpPr/>
              <p:nvPr/>
            </p:nvSpPr>
            <p:spPr>
              <a:xfrm>
                <a:off x="502920" y="1521048"/>
                <a:ext cx="11183112" cy="185947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（改编）已知椭圆和双曲线有相同的焦点（在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它们的离心率分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为它们的一个交点，且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取得最小值时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双曲线的渐近线方程为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</a:t>
                </a:r>
                <a:r>
                  <a:rPr lang="en-US" altLang="zh-CN" sz="3950" b="0" i="0" u="sng" kern="0" spc="-9990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4_1#e99269369?vbadefaultcenterpage=1&amp;parentnodeid=ab09f63f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859471"/>
              </a:xfrm>
              <a:prstGeom prst="rect">
                <a:avLst/>
              </a:prstGeom>
              <a:blipFill>
                <a:blip r:embed="rId4"/>
                <a:stretch>
                  <a:fillRect l="-1690" r="-382" b="-918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5_1#e99269369.blank?vbadefaultcenterpage=1&amp;parentnodeid=ab09f63f5&amp;color=0,0,0&amp;vbapositionanswer=16&amp;vbahtmlprocessed=1&amp;bbb=1&amp;rh=48.6"/>
              <p:cNvSpPr/>
              <p:nvPr/>
            </p:nvSpPr>
            <p:spPr>
              <a:xfrm>
                <a:off x="3563620" y="2727104"/>
                <a:ext cx="1501394" cy="5742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=±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5_1#e99269369.blank?vbadefaultcenterpage=1&amp;parentnodeid=ab09f63f5&amp;color=0,0,0&amp;vbapositionanswer=16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620" y="2727104"/>
                <a:ext cx="1501394" cy="5742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6_1#e99269369?vbadefaultcenterpage=1&amp;parentnodeid=ab09f63f5&amp;color=0,0,0&amp;vbahtmlprocessed=1&amp;bbb=1&amp;hasbroken=1"/>
              <p:cNvSpPr/>
              <p:nvPr/>
            </p:nvSpPr>
            <p:spPr>
              <a:xfrm>
                <a:off x="502920" y="756000"/>
                <a:ext cx="11183112" cy="56669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设椭圆的长半轴长为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，双曲线的实半轴长为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，虚半轴长为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,椭圆与双曲</a:t>
                </a:r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线的焦距为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将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①②两式相加得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∴4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5+2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ra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</a:t>
                </a:r>
              </a:p>
              <a:p>
                <a:pPr latinLnBrk="1">
                  <a:lnSpc>
                    <a:spcPts val="2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仅当</a:t>
                </a:r>
              </a:p>
              <a:p>
                <a:pPr algn="l" latinLnBrk="1">
                  <a:lnSpc>
                    <a:spcPts val="59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时取等号.由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双曲线的渐近线方程为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=±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6_1#e99269369?vbadefaultcenterpage=1&amp;parentnodeid=ab09f63f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666994"/>
              </a:xfrm>
              <a:prstGeom prst="rect">
                <a:avLst/>
              </a:prstGeom>
              <a:blipFill>
                <a:blip r:embed="rId3"/>
                <a:stretch>
                  <a:fillRect l="-1690" t="-430" r="-1472" b="-182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7_1#5e189bdc5?segpoint=1&amp;vbadefaultcenterpage=1&amp;parentnodeid=ab09f63f5&amp;color=0,0,0&amp;vbahtmlprocessed=1&amp;bbb=1&amp;hasbroken=1"/>
              <p:cNvSpPr/>
              <p:nvPr/>
            </p:nvSpPr>
            <p:spPr>
              <a:xfrm>
                <a:off x="502920" y="1901521"/>
                <a:ext cx="11183112" cy="125736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的左顶点为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，右焦点为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𝐴𝐹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7_1#5e189bdc5?segpoint=1&amp;vbadefaultcenterpage=1&amp;parentnodeid=ab09f63f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01521"/>
                <a:ext cx="11183112" cy="1257364"/>
              </a:xfrm>
              <a:prstGeom prst="rect">
                <a:avLst/>
              </a:prstGeom>
              <a:blipFill>
                <a:blip r:embed="rId3"/>
                <a:stretch>
                  <a:fillRect l="-1690" b="-82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7_2#5e189bdc5?segpoint=1&amp;vbadefaultcenterpage=1&amp;parentnodeid=ab09f63f5&amp;color=0,0,0&amp;vbahtmlprocessed=1&amp;bbb=1"/>
              <p:cNvSpPr/>
              <p:nvPr/>
            </p:nvSpPr>
            <p:spPr>
              <a:xfrm>
                <a:off x="502920" y="3161869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7_2#5e189bdc5?segpoint=1&amp;vbadefaultcenterpage=1&amp;parentnodeid=ab09f63f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61869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7_3#5e189bdc5?segpoint=1&amp;vbadefaultcenterpage=1&amp;parentnodeid=ab09f63f5&amp;color=0,0,0&amp;vbahtmlprocessed=1&amp;bbb=1&amp;hasbroken=1"/>
              <p:cNvSpPr/>
              <p:nvPr/>
            </p:nvSpPr>
            <p:spPr>
              <a:xfrm>
                <a:off x="502920" y="3645739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为双曲线上一点，点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在双曲线的渐近线上，且分别位于第一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、四象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限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恰为线段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的中点，试判断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𝑀𝑂𝑁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为坐标原点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的面积是否为定值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定值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，请求出这个定值；若不为定值，请说明理由.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7_3#5e189bdc5?segpoint=1&amp;vbadefaultcenterpage=1&amp;parentnodeid=ab09f63f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45739"/>
                <a:ext cx="11183112" cy="1596200"/>
              </a:xfrm>
              <a:prstGeom prst="rect">
                <a:avLst/>
              </a:prstGeom>
              <a:blipFill>
                <a:blip r:embed="rId5"/>
                <a:stretch>
                  <a:fillRect l="-1690" r="-818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8_1#5e189bdc5?vbadefaultcenterpage=1&amp;parentnodeid=ab09f63f5&amp;color=0,0,0&amp;vbahtmlprocessed=1&amp;bbb=1"/>
              <p:cNvSpPr/>
              <p:nvPr/>
            </p:nvSpPr>
            <p:spPr>
              <a:xfrm>
                <a:off x="502920" y="1593578"/>
                <a:ext cx="11183112" cy="359968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（1）由题意，得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±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则由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𝐴𝐹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（负值舍去），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8_1#5e189bdc5?vbadefaultcenterpage=1&amp;parentnodeid=ab09f63f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93578"/>
                <a:ext cx="11183112" cy="3599688"/>
              </a:xfrm>
              <a:prstGeom prst="rect">
                <a:avLst/>
              </a:prstGeom>
              <a:blipFill>
                <a:blip r:embed="rId3"/>
                <a:stretch>
                  <a:fillRect l="-1690" b="-287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90ddd5498.fixed?vbadefaultcenterpage=1&amp;parentnodeid=7d2a7fbef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基础课47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双曲线</a:t>
            </a:r>
            <a:endParaRPr lang="en-US" altLang="zh-CN" sz="4000" dirty="0"/>
          </a:p>
        </p:txBody>
      </p:sp>
      <p:pic>
        <p:nvPicPr>
          <p:cNvPr id="3" name="C_0#90ddd5498?linknodeid=8df800e19&amp;catalogrefid=8df800e19&amp;parentnodeid=7d2a7fbef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90ddd5498?linknodeid=8df800e19&amp;catalogrefid=8df800e19&amp;parentnodeid=7d2a7fbef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90ddd5498?linknodeid=0e95ab4f9&amp;catalogrefid=0e95ab4f9&amp;parentnodeid=7d2a7fbef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90ddd5498?linknodeid=0e95ab4f9&amp;catalogrefid=0e95ab4f9&amp;parentnodeid=7d2a7fbef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90ddd5498?linknodeid=ca21bb464&amp;catalogrefid=ca21bb464&amp;parentnodeid=7d2a7fbef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90ddd5498?linknodeid=ca21bb464&amp;catalogrefid=ca21bb464&amp;parentnodeid=7d2a7fbef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90ddd5498?linknodeid=ab09f63f5&amp;catalogrefid=ab09f63f5&amp;parentnodeid=7d2a7fbef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90ddd5498?linknodeid=ab09f63f5&amp;catalogrefid=ab09f63f5&amp;parentnodeid=7d2a7fbef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90ddd5498?linknodeid=8df800e19&amp;catalogrefid=8df800e19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90ddd5498?linknodeid=8df800e19&amp;catalogrefid=8df800e19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90ddd5498?linknodeid=0e95ab4f9&amp;catalogrefid=0e95ab4f9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90ddd5498?linknodeid=0e95ab4f9&amp;catalogrefid=0e95ab4f9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90ddd5498?linknodeid=ca21bb464&amp;catalogrefid=ca21bb464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90ddd5498?linknodeid=ca21bb464&amp;catalogrefid=ca21bb464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90ddd5498?linknodeid=ab09f63f5&amp;catalogrefid=ab09f63f5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90ddd5498?linknodeid=ab09f63f5&amp;catalogrefid=ab09f63f5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8_2#5e189bdc5?vbadefaultcenterpage=1&amp;parentnodeid=ab09f63f5&amp;color=0,0,0&amp;vbahtmlprocessed=1&amp;bbb=1"/>
              <p:cNvSpPr/>
              <p:nvPr/>
            </p:nvSpPr>
            <p:spPr>
              <a:xfrm>
                <a:off x="502920" y="778492"/>
                <a:ext cx="11183112" cy="5537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（2）由（1）可知双曲线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的渐近线方程为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=±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将点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的坐标代入双曲线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𝑀𝑂𝑁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8_2#5e189bdc5?vbadefaultcenterpage=1&amp;parentnodeid=ab09f63f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78492"/>
                <a:ext cx="11183112" cy="5537200"/>
              </a:xfrm>
              <a:prstGeom prst="rect">
                <a:avLst/>
              </a:prstGeom>
              <a:blipFill>
                <a:blip r:embed="rId3"/>
                <a:stretch>
                  <a:fillRect l="-1690" b="-66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8_2#5e189bdc5?vbadefaultcenterpage=1&amp;parentnodeid=ab09f63f5&amp;color=0,0,0&amp;vbahtmlprocessed=1&amp;bbb=1">
                <a:extLst>
                  <a:ext uri="{FF2B5EF4-FFF2-40B4-BE49-F238E27FC236}">
                    <a16:creationId xmlns:a16="http://schemas.microsoft.com/office/drawing/2014/main" id="{04FB8F71-CA5A-A297-9B44-17E40F555EE3}"/>
                  </a:ext>
                </a:extLst>
              </p:cNvPr>
              <p:cNvSpPr/>
              <p:nvPr/>
            </p:nvSpPr>
            <p:spPr>
              <a:xfrm>
                <a:off x="502920" y="2620690"/>
                <a:ext cx="11183112" cy="1697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𝑀𝑂𝑁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𝑂𝑀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𝑂𝑁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𝑀𝑂𝑁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的面积为定值2.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8_2#5e189bdc5?vbadefaultcenterpage=1&amp;parentnodeid=ab09f63f5&amp;color=0,0,0&amp;vbahtmlprocessed=1&amp;bbb=1">
                <a:extLst>
                  <a:ext uri="{FF2B5EF4-FFF2-40B4-BE49-F238E27FC236}">
                    <a16:creationId xmlns:a16="http://schemas.microsoft.com/office/drawing/2014/main" id="{04FB8F71-CA5A-A297-9B44-17E40F555E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20690"/>
                <a:ext cx="11183112" cy="1697800"/>
              </a:xfrm>
              <a:prstGeom prst="rect">
                <a:avLst/>
              </a:prstGeom>
              <a:blipFill>
                <a:blip r:embed="rId2"/>
                <a:stretch>
                  <a:fillRect l="-1690" b="-1079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895888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dcc5cd9d2.fixed?segpoint=1&amp;vbadefaultcenterpage=1&amp;parentnodeid=90ddd5498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dcc5cd9d2.fixed?vbadefaultcenterpage=1&amp;parentnodeid=90ddd5498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df800e19?vbadefaultcenterpage=1&amp;parentnodeid=dcc5cd9d2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445e2113b?vbadefaultcenterpage=1&amp;parentnodeid=8df800e19&amp;color=0,0,0&amp;vbahtmlprocessed=1&amp;bbb=1"/>
              <p:cNvSpPr/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已知等轴双曲线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的焦距为12，则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的实轴长为(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445e2113b?vbadefaultcenterpage=1&amp;parentnodeid=8df800e1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445e2113b.bracket?vbadefaultcenterpage=1&amp;parentnodeid=8df800e19&amp;color=0,0,0&amp;vbapositionanswer=1&amp;vbahtmlprocessed=1"/>
          <p:cNvSpPr/>
          <p:nvPr/>
        </p:nvSpPr>
        <p:spPr>
          <a:xfrm>
            <a:off x="7194042" y="150961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445e2113b.choices?vbadefaultcenterpage=1&amp;parentnodeid=8df800e19&amp;color=0,0,0&amp;vbahtmlprocessed=1&amp;bbb=1"/>
              <p:cNvSpPr/>
              <p:nvPr/>
            </p:nvSpPr>
            <p:spPr>
              <a:xfrm>
                <a:off x="502920" y="2004918"/>
                <a:ext cx="11183112" cy="5161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600"/>
                  </a:lnSpc>
                  <a:tabLst>
                    <a:tab pos="2916428" algn="l"/>
                    <a:tab pos="5807456" algn="l"/>
                    <a:tab pos="88635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.6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445e2113b.choices?vbadefaultcenterpage=1&amp;parentnodeid=8df800e1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4918"/>
                <a:ext cx="11183112" cy="516128"/>
              </a:xfrm>
              <a:prstGeom prst="rect">
                <a:avLst/>
              </a:prstGeom>
              <a:blipFill>
                <a:blip r:embed="rId5"/>
                <a:stretch>
                  <a:fillRect l="-1690" b="-341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445e2113b?vbadefaultcenterpage=1&amp;parentnodeid=8df800e19&amp;color=0,0,0&amp;vbahtmlprocessed=1&amp;bbb=1&amp;hasbroken=1"/>
              <p:cNvSpPr/>
              <p:nvPr/>
            </p:nvSpPr>
            <p:spPr>
              <a:xfrm>
                <a:off x="502920" y="2524856"/>
                <a:ext cx="11183112" cy="11257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的实轴长为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445e2113b?vbadefaultcenterpage=1&amp;parentnodeid=8df800e1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24856"/>
                <a:ext cx="11183112" cy="1125728"/>
              </a:xfrm>
              <a:prstGeom prst="rect">
                <a:avLst/>
              </a:prstGeom>
              <a:blipFill>
                <a:blip r:embed="rId6"/>
                <a:stretch>
                  <a:fillRect l="-1690" b="-1621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a66b4807b?vbadefaultcenterpage=1&amp;parentnodeid=8df800e19&amp;color=0,0,0&amp;vbahtmlprocessed=1&amp;bbb=1"/>
              <p:cNvSpPr/>
              <p:nvPr/>
            </p:nvSpPr>
            <p:spPr>
              <a:xfrm>
                <a:off x="502920" y="199070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为双曲线”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a66b4807b?vbadefaultcenterpage=1&amp;parentnodeid=8df800e1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90708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a66b4807b.bracket?vbadefaultcenterpage=1&amp;parentnodeid=8df800e19&amp;color=0,0,0&amp;vbapositionanswer=2&amp;vbahtmlprocessed=1"/>
          <p:cNvSpPr/>
          <p:nvPr/>
        </p:nvSpPr>
        <p:spPr>
          <a:xfrm>
            <a:off x="6381814" y="197927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7_1#a66b4807b.choices?vbadefaultcenterpage=1&amp;parentnodeid=8df800e19&amp;color=0,0,0&amp;vbahtmlprocessed=1&amp;bbb=1"/>
          <p:cNvSpPr/>
          <p:nvPr/>
        </p:nvSpPr>
        <p:spPr>
          <a:xfrm>
            <a:off x="502920" y="2477624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400"/>
              </a:lnSpc>
              <a:tabLst>
                <a:tab pos="5699506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.充分不必要条件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.必要不充分条件</a:t>
            </a:r>
            <a:endParaRPr lang="en-US" altLang="zh-CN" sz="2400" dirty="0"/>
          </a:p>
          <a:p>
            <a:pPr latinLnBrk="1">
              <a:lnSpc>
                <a:spcPts val="4200"/>
              </a:lnSpc>
              <a:tabLst>
                <a:tab pos="5699506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.既不充分也不必要条件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a66b4807b?vbadefaultcenterpage=1&amp;parentnodeid=8df800e19&amp;color=0,0,0&amp;vbahtmlprocessed=1&amp;bbb=1"/>
              <p:cNvSpPr/>
              <p:nvPr/>
            </p:nvSpPr>
            <p:spPr>
              <a:xfrm>
                <a:off x="502920" y="3517755"/>
                <a:ext cx="11183112" cy="15956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表示双曲线，所以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表示双曲线，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为双曲线”的充要条件.故选C.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a66b4807b?vbadefaultcenterpage=1&amp;parentnodeid=8df800e1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17755"/>
                <a:ext cx="11183112" cy="1595628"/>
              </a:xfrm>
              <a:prstGeom prst="rect">
                <a:avLst/>
              </a:prstGeom>
              <a:blipFill>
                <a:blip r:embed="rId4"/>
                <a:stretch>
                  <a:fillRect l="-1690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1661aa3f1?vbadefaultcenterpage=1&amp;parentnodeid=8df800e19&amp;color=0,0,0&amp;vbahtmlprocessed=1&amp;bbb=1&amp;hasbroken=1"/>
              <p:cNvSpPr/>
              <p:nvPr/>
            </p:nvSpPr>
            <p:spPr>
              <a:xfrm>
                <a:off x="502920" y="184345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已知双曲线的上、下焦点分别为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0,5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0,−5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是双曲线上一点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，且满足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则双曲线的标准方程为(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1661aa3f1?vbadefaultcenterpage=1&amp;parentnodeid=8df800e1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4345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1661aa3f1.bracket?vbadefaultcenterpage=1&amp;parentnodeid=8df800e19&amp;color=0,0,0&amp;vbapositionanswer=3&amp;vbahtmlprocessed=1"/>
          <p:cNvSpPr/>
          <p:nvPr/>
        </p:nvSpPr>
        <p:spPr>
          <a:xfrm>
            <a:off x="6598984" y="239082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1661aa3f1.choices?vbadefaultcenterpage=1&amp;parentnodeid=8df800e19&amp;color=0,0,0&amp;vbahtmlprocessed=1&amp;bbb=1"/>
              <p:cNvSpPr/>
              <p:nvPr/>
            </p:nvSpPr>
            <p:spPr>
              <a:xfrm>
                <a:off x="502920" y="2884088"/>
                <a:ext cx="11183112" cy="77139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600"/>
                  </a:lnSpc>
                  <a:tabLst>
                    <a:tab pos="2868803" algn="l"/>
                    <a:tab pos="5699506" algn="l"/>
                    <a:tab pos="8530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1661aa3f1.choices?vbadefaultcenterpage=1&amp;parentnodeid=8df800e1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84088"/>
                <a:ext cx="11183112" cy="771398"/>
              </a:xfrm>
              <a:prstGeom prst="rect">
                <a:avLst/>
              </a:prstGeom>
              <a:blipFill>
                <a:blip r:embed="rId4"/>
                <a:stretch>
                  <a:fillRect l="-1690" b="-1338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1661aa3f1?vbadefaultcenterpage=1&amp;parentnodeid=8df800e19&amp;color=0,0,0&amp;vbahtmlprocessed=1&amp;bbb=1&amp;hasbroken=1"/>
              <p:cNvSpPr/>
              <p:nvPr/>
            </p:nvSpPr>
            <p:spPr>
              <a:xfrm>
                <a:off x="502920" y="3657962"/>
                <a:ext cx="11183112" cy="1536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6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依题意得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，因为双曲线的焦点在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，所以双曲线的标准方程为</a:t>
                </a:r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1661aa3f1?vbadefaultcenterpage=1&amp;parentnodeid=8df800e1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57962"/>
                <a:ext cx="11183112" cy="1536700"/>
              </a:xfrm>
              <a:prstGeom prst="rect">
                <a:avLst/>
              </a:prstGeom>
              <a:blipFill>
                <a:blip r:embed="rId5"/>
                <a:stretch>
                  <a:fillRect l="-1690" t="-2778" b="-714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20d78aa90?vbadefaultcenterpage=1&amp;parentnodeid=8df800e19&amp;color=0,0,0&amp;vbahtmlprocessed=1&amp;bbb=1"/>
              <p:cNvSpPr/>
              <p:nvPr/>
            </p:nvSpPr>
            <p:spPr>
              <a:xfrm>
                <a:off x="502920" y="154712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已知双曲线的渐近线方程为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=±2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则双曲线的离心率为(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20d78aa90?vbadefaultcenterpage=1&amp;parentnodeid=8df800e1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47128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20d78aa90.bracket?vbadefaultcenterpage=1&amp;parentnodeid=8df800e19&amp;color=0,0,0&amp;vbapositionanswer=4&amp;vbahtmlprocessed=1"/>
          <p:cNvSpPr/>
          <p:nvPr/>
        </p:nvSpPr>
        <p:spPr>
          <a:xfrm>
            <a:off x="8841613" y="153569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20d78aa90.choices?vbadefaultcenterpage=1&amp;parentnodeid=8df800e19&amp;color=0,0,0&amp;vbahtmlprocessed=1&amp;bbb=1"/>
              <p:cNvSpPr/>
              <p:nvPr/>
            </p:nvSpPr>
            <p:spPr>
              <a:xfrm>
                <a:off x="502920" y="2034045"/>
                <a:ext cx="11183112" cy="6229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675128" algn="l"/>
                    <a:tab pos="5413756" algn="l"/>
                    <a:tab pos="80507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20d78aa90.choices?vbadefaultcenterpage=1&amp;parentnodeid=8df800e1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34045"/>
                <a:ext cx="11183112" cy="622935"/>
              </a:xfrm>
              <a:prstGeom prst="rect">
                <a:avLst/>
              </a:prstGeom>
              <a:blipFill>
                <a:blip r:embed="rId4"/>
                <a:stretch>
                  <a:fillRect l="-1690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20d78aa90?vbadefaultcenterpage=1&amp;parentnodeid=8df800e19&amp;color=0,0,0&amp;vbahtmlprocessed=1&amp;bbb=1&amp;hasbroken=1"/>
              <p:cNvSpPr/>
              <p:nvPr/>
            </p:nvSpPr>
            <p:spPr>
              <a:xfrm>
                <a:off x="502920" y="2661425"/>
                <a:ext cx="11183112" cy="290836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当双曲线的方程为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，则离心率</a:t>
                </a:r>
              </a:p>
              <a:p>
                <a:pPr latinLnBrk="1">
                  <a:lnSpc>
                    <a:spcPts val="6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当双曲线的方程为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，则离心率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综上所述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，双曲线的离心率为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20d78aa90?vbadefaultcenterpage=1&amp;parentnodeid=8df800e1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61425"/>
                <a:ext cx="11183112" cy="2908364"/>
              </a:xfrm>
              <a:prstGeom prst="rect">
                <a:avLst/>
              </a:prstGeom>
              <a:blipFill>
                <a:blip r:embed="rId5"/>
                <a:stretch>
                  <a:fillRect l="-1690" b="-35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7b5a6ab97?vbadefaultcenterpage=1&amp;parentnodeid=8df800e19&amp;color=0,0,0&amp;vbahtmlprocessed=1&amp;bbb=1&amp;hasbroken=1"/>
              <p:cNvSpPr/>
              <p:nvPr/>
            </p:nvSpPr>
            <p:spPr>
              <a:xfrm>
                <a:off x="502920" y="1231184"/>
                <a:ext cx="11183112" cy="134543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已知双曲线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的两个焦点分别为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为双曲线右支上一点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</a:p>
              <a:p>
                <a:pPr latinLnBrk="1">
                  <a:lnSpc>
                    <a:spcPts val="61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7b5a6ab97?vbadefaultcenterpage=1&amp;parentnodeid=8df800e1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31184"/>
                <a:ext cx="11183112" cy="1345438"/>
              </a:xfrm>
              <a:prstGeom prst="rect">
                <a:avLst/>
              </a:prstGeom>
              <a:blipFill>
                <a:blip r:embed="rId3"/>
                <a:stretch>
                  <a:fillRect l="-1690" b="-724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7b5a6ab97.bracket?vbadefaultcenterpage=1&amp;parentnodeid=8df800e19&amp;color=0,0,0&amp;vbapositionanswer=5&amp;vbahtmlprocessed=1"/>
          <p:cNvSpPr/>
          <p:nvPr/>
        </p:nvSpPr>
        <p:spPr>
          <a:xfrm>
            <a:off x="5643817" y="2145456"/>
            <a:ext cx="4238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19_1#7b5a6ab97.choices?vbadefaultcenterpage=1&amp;parentnodeid=8df800e19&amp;color=0,0,0&amp;vbahtmlprocessed=1&amp;bbb=1"/>
          <p:cNvSpPr/>
          <p:nvPr/>
        </p:nvSpPr>
        <p:spPr>
          <a:xfrm>
            <a:off x="502920" y="2577256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.23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B.24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C.25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.26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7b5a6ab97?vbadefaultcenterpage=1&amp;parentnodeid=8df800e19&amp;color=0,0,0&amp;vbahtmlprocessed=1&amp;bbb=1"/>
              <p:cNvSpPr/>
              <p:nvPr/>
            </p:nvSpPr>
            <p:spPr>
              <a:xfrm>
                <a:off x="502920" y="3061126"/>
                <a:ext cx="1118311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由双曲线的定义可得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为直角三角形，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7b5a6ab97?vbadefaultcenterpage=1&amp;parentnodeid=8df800e1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61126"/>
                <a:ext cx="11183112" cy="2235200"/>
              </a:xfrm>
              <a:prstGeom prst="rect">
                <a:avLst/>
              </a:prstGeom>
              <a:blipFill>
                <a:blip r:embed="rId4"/>
                <a:stretch>
                  <a:fillRect l="-1690" b="-49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325</Words>
  <Application>Microsoft Office PowerPoint</Application>
  <PresentationFormat>宽屏</PresentationFormat>
  <Paragraphs>203</Paragraphs>
  <Slides>32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4</cp:revision>
  <dcterms:created xsi:type="dcterms:W3CDTF">2024-01-23T11:18:46Z</dcterms:created>
  <dcterms:modified xsi:type="dcterms:W3CDTF">2024-02-03T02:53:11Z</dcterms:modified>
  <cp:category/>
  <cp:contentStatus/>
</cp:coreProperties>
</file>