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0" r:id="rId17"/>
    <p:sldId id="271" r:id="rId18"/>
    <p:sldId id="286" r:id="rId19"/>
    <p:sldId id="272" r:id="rId20"/>
    <p:sldId id="273" r:id="rId21"/>
    <p:sldId id="287" r:id="rId22"/>
    <p:sldId id="274" r:id="rId23"/>
    <p:sldId id="275" r:id="rId24"/>
    <p:sldId id="276" r:id="rId25"/>
    <p:sldId id="277" r:id="rId26"/>
    <p:sldId id="278" r:id="rId27"/>
    <p:sldId id="279" r:id="rId28"/>
    <p:sldId id="288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51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9766df9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基础课48 抛物线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38D930C-E420-4C3C-8222-BA8C3BD6C26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c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A519897-2CE1-47F4-8E08-E3907A74F627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9766df9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基础课48 抛物线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39FAB710-FCAB-4EB4-BE0F-F54F9963097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3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ee33069be?vbadefaultcenterpage=1&amp;parentnodeid=a1112b6fa&amp;color=0,0,0&amp;vbahtmlprocessed=1&amp;bbb=1&amp;hasbroken=1"/>
              <p:cNvSpPr/>
              <p:nvPr/>
            </p:nvSpPr>
            <p:spPr>
              <a:xfrm>
                <a:off x="502920" y="1750360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在抛物线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ee33069be?vbadefaultcenterpage=1&amp;parentnodeid=a1112b6f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50360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ee33069be.bracket?vbadefaultcenterpage=1&amp;parentnodeid=a1112b6fa&amp;color=0,0,0&amp;vbapositionanswer=6&amp;vbahtmlprocessed=1"/>
          <p:cNvSpPr/>
          <p:nvPr/>
        </p:nvSpPr>
        <p:spPr>
          <a:xfrm>
            <a:off x="782320" y="252633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23_1#ee33069be.choices?vbadefaultcenterpage=1&amp;parentnodeid=a1112b6fa&amp;color=0,0,0&amp;vbahtmlprocessed=1&amp;bbb=1"/>
          <p:cNvSpPr/>
          <p:nvPr/>
        </p:nvSpPr>
        <p:spPr>
          <a:xfrm>
            <a:off x="502920" y="307935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ee33069be?vbadefaultcenterpage=1&amp;parentnodeid=a1112b6fa&amp;color=0,0,0&amp;vbahtmlprocessed=1&amp;bbb=1&amp;hasbroken=1"/>
              <p:cNvSpPr/>
              <p:nvPr/>
            </p:nvSpPr>
            <p:spPr>
              <a:xfrm>
                <a:off x="502920" y="3558078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在抛物线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取得最小值，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最小值为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ee33069be?vbadefaultcenterpage=1&amp;parentnodeid=a1112b6f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8078"/>
                <a:ext cx="11183112" cy="1596200"/>
              </a:xfrm>
              <a:prstGeom prst="rect">
                <a:avLst/>
              </a:prstGeom>
              <a:blipFill>
                <a:blip r:embed="rId4"/>
                <a:stretch>
                  <a:fillRect l="-1690" r="-3599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d28e79af3?vbadefaultcenterpage=1&amp;parentnodeid=a1112b6fa&amp;color=0,0,0&amp;vbahtmlprocessed=1&amp;bbb=1&amp;hasbroken=1"/>
              <p:cNvSpPr/>
              <p:nvPr/>
            </p:nvSpPr>
            <p:spPr>
              <a:xfrm>
                <a:off x="502920" y="1496550"/>
                <a:ext cx="11183112" cy="10845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（2024·上饶模拟）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是抛物线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𝑚𝑦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上的一点，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是抛物线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d28e79af3?vbadefaultcenterpage=1&amp;parentnodeid=a1112b6f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96550"/>
                <a:ext cx="11183112" cy="1084517"/>
              </a:xfrm>
              <a:prstGeom prst="rect">
                <a:avLst/>
              </a:prstGeom>
              <a:blipFill>
                <a:blip r:embed="rId3"/>
                <a:stretch>
                  <a:fillRect l="-1690" r="-1145" b="-168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d28e79af3.bracket?vbadefaultcenterpage=1&amp;parentnodeid=a1112b6fa&amp;color=0,0,0&amp;vbapositionanswer=7&amp;vbahtmlprocessed=1"/>
          <p:cNvSpPr/>
          <p:nvPr/>
        </p:nvSpPr>
        <p:spPr>
          <a:xfrm>
            <a:off x="5259007" y="203896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d28e79af3.choices?vbadefaultcenterpage=1&amp;parentnodeid=a1112b6fa&amp;color=0,0,0&amp;vbahtmlprocessed=1&amp;bbb=1"/>
              <p:cNvSpPr/>
              <p:nvPr/>
            </p:nvSpPr>
            <p:spPr>
              <a:xfrm>
                <a:off x="502920" y="2638978"/>
                <a:ext cx="11183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2713228" algn="l"/>
                    <a:tab pos="5401056" algn="l"/>
                    <a:tab pos="83047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d28e79af3.choices?vbadefaultcenterpage=1&amp;parentnodeid=a1112b6f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8978"/>
                <a:ext cx="11183112" cy="518478"/>
              </a:xfrm>
              <a:prstGeom prst="rect">
                <a:avLst/>
              </a:prstGeom>
              <a:blipFill>
                <a:blip r:embed="rId4"/>
                <a:stretch>
                  <a:fillRect l="-1690" b="-352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d28e79af3?vbadefaultcenterpage=1&amp;parentnodeid=a1112b6fa&amp;color=0,0,0&amp;vbahtmlprocessed=1&amp;bbb=1"/>
              <p:cNvSpPr/>
              <p:nvPr/>
            </p:nvSpPr>
            <p:spPr>
              <a:xfrm>
                <a:off x="502920" y="3163298"/>
                <a:ext cx="11183112" cy="24592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=(2−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=8.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d28e79af3?vbadefaultcenterpage=1&amp;parentnodeid=a1112b6f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63298"/>
                <a:ext cx="11183112" cy="2459228"/>
              </a:xfrm>
              <a:prstGeom prst="rect">
                <a:avLst/>
              </a:prstGeom>
              <a:blipFill>
                <a:blip r:embed="rId5"/>
                <a:stretch>
                  <a:fillRect l="-1690" b="-74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55e357ffd?vbadefaultcenterpage=1&amp;parentnodeid=a1112b6fa&amp;color=0,0,0&amp;vbahtmlprocessed=1&amp;bbb=1&amp;hasbroken=1"/>
              <p:cNvSpPr/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上有一动点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55e357ffd?vbadefaultcenterpage=1&amp;parentnodeid=a1112b6f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55e357ffd.bracket?vbadefaultcenterpage=1&amp;parentnodeid=a1112b6fa&amp;color=0,0,0&amp;vbapositionanswer=8&amp;vbahtmlprocessed=1"/>
          <p:cNvSpPr/>
          <p:nvPr/>
        </p:nvSpPr>
        <p:spPr>
          <a:xfrm>
            <a:off x="5536184" y="13033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31_1#55e357ffd.choices?vbadefaultcenterpage=1&amp;parentnodeid=a1112b6fa&amp;color=0,0,0&amp;vbahtmlprocessed=1&amp;bbb=1"/>
          <p:cNvSpPr/>
          <p:nvPr/>
        </p:nvSpPr>
        <p:spPr>
          <a:xfrm>
            <a:off x="502920" y="1796637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24353" algn="l"/>
                <a:tab pos="5623306" algn="l"/>
                <a:tab pos="84222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.7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C.9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.10</a:t>
            </a:r>
            <a:endParaRPr lang="en-US" altLang="zh-CN" sz="2400" dirty="0"/>
          </a:p>
        </p:txBody>
      </p:sp>
      <p:pic>
        <p:nvPicPr>
          <p:cNvPr id="5" name="QC_5_AS.32_1#55e357ffd?hastextimagelayout=1&amp;vbadefaultcenterpage=1&amp;parentnodeid=a1112b6fa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8973" y="2326227"/>
            <a:ext cx="2350008" cy="336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2_2#55e357ffd?hastextimagelayout=1&amp;vbadefaultcenterpage=1&amp;parentnodeid=a1112b6fa&amp;color=0,0,0&amp;vbahtmlprocessed=1&amp;bbb=1&amp;hasbroken=1&amp;hassurround=1"/>
              <p:cNvSpPr/>
              <p:nvPr/>
            </p:nvSpPr>
            <p:spPr>
              <a:xfrm>
                <a:off x="502920" y="2280507"/>
                <a:ext cx="8705088" cy="3831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由题意可知，抛物线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，准线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由抛物线的定义可知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三点共线时，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取得最小值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，且最小值为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2_2#55e357ffd?hastextimagelayout=1&amp;vbadefaultcenterpage=1&amp;parentnodeid=a1112b6fa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0507"/>
                <a:ext cx="8705088" cy="3831590"/>
              </a:xfrm>
              <a:prstGeom prst="rect">
                <a:avLst/>
              </a:prstGeom>
              <a:blipFill>
                <a:blip r:embed="rId5"/>
                <a:stretch>
                  <a:fillRect l="-2171" r="-1611" b="-47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32_2#55e357ffd?hastextimagelayout=1&amp;vbadefaultcenterpage=1&amp;parentnodeid=a1112b6f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0DF6B960-7090-5946-CFD0-AF11ACDB4F44}"/>
                  </a:ext>
                </a:extLst>
              </p:cNvPr>
              <p:cNvSpPr/>
              <p:nvPr/>
            </p:nvSpPr>
            <p:spPr>
              <a:xfrm>
                <a:off x="503995" y="6100667"/>
                <a:ext cx="11184010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的最小值为7.故选A.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32_2#55e357ffd?hastextimagelayout=1&amp;vbadefaultcenterpage=1&amp;parentnodeid=a1112b6f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0DF6B960-7090-5946-CFD0-AF11ACDB4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6100667"/>
                <a:ext cx="11184010" cy="478600"/>
              </a:xfrm>
              <a:prstGeom prst="rect">
                <a:avLst/>
              </a:prstGeom>
              <a:blipFill>
                <a:blip r:embed="rId6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  <p:bldP spid="7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1cc6a2c8?vbadefaultcenterpage=1&amp;parentnodeid=311c920d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2442ce727?vbadefaultcenterpage=1&amp;parentnodeid=51cc6a2c8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上任意一点，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列结论错误的是(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2442ce727?vbadefaultcenterpage=1&amp;parentnodeid=51cc6a2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2442ce727.bracket?vbadefaultcenterpage=1&amp;parentnodeid=51cc6a2c8&amp;color=0,0,0&amp;vbapositionanswer=9&amp;vbahtmlprocessed=1&amp;bbb=1"/>
          <p:cNvSpPr/>
          <p:nvPr/>
        </p:nvSpPr>
        <p:spPr>
          <a:xfrm>
            <a:off x="2966720" y="206841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2442ce727.choices?vbadefaultcenterpage=1&amp;parentnodeid=51cc6a2c8&amp;color=0,0,0&amp;vbahtmlprocessed=1&amp;bbb=1"/>
              <p:cNvSpPr/>
              <p:nvPr/>
            </p:nvSpPr>
            <p:spPr>
              <a:xfrm>
                <a:off x="502920" y="256117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的最小值为2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轴对称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有一个公共点的直线有且只有一条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的距离与到焦点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的距离之和的最小值为4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2442ce727.choices?vbadefaultcenterpage=1&amp;parentnodeid=51cc6a2c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6_1#2442ce727?hastextimagelayout=1&amp;vbadefaultcenterpage=1&amp;parentnodeid=51cc6a2c8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4986" y="1180161"/>
            <a:ext cx="3246120" cy="298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6_2#2442ce727?hastextimagelayout=2&amp;vbadefaultcenterpage=1&amp;parentnodeid=51cc6a2c8&amp;color=0,0,0&amp;vbahtmlprocessed=1&amp;bbb=1&amp;hasbroken=1&amp;hassurround=1"/>
              <p:cNvSpPr/>
              <p:nvPr/>
            </p:nvSpPr>
            <p:spPr>
              <a:xfrm>
                <a:off x="502920" y="1134442"/>
                <a:ext cx="7808976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A，由题意可知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，等号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的最小值为1，A错误；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B，因为抛物线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轴上，所以抛物线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轴对称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6_2#2442ce727?hastextimagelayout=2&amp;vbadefaultcenterpage=1&amp;parentnodeid=51cc6a2c8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34442"/>
                <a:ext cx="7808976" cy="3272600"/>
              </a:xfrm>
              <a:prstGeom prst="rect">
                <a:avLst/>
              </a:prstGeom>
              <a:blipFill>
                <a:blip r:embed="rId4"/>
                <a:stretch>
                  <a:fillRect l="-2420" r="-1327" b="-55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6_2#2442ce727?hastextimagelayout=2&amp;vbadefaultcenterpage=1&amp;parentnodeid=51cc6a2c8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2BC9595-CEE3-483E-8C04-ECCC37D9A944}"/>
                  </a:ext>
                </a:extLst>
              </p:cNvPr>
              <p:cNvSpPr/>
              <p:nvPr/>
            </p:nvSpPr>
            <p:spPr>
              <a:xfrm>
                <a:off x="502920" y="4378529"/>
                <a:ext cx="11184010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C，由题意知点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的内部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（含有焦点的部分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），因此过点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且与对称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轴平行的直线与抛物线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只有一个公共点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，其他过点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的直线与抛物线都有两个公共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点，C正确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6_2#2442ce727?hastextimagelayout=2&amp;vbadefaultcenterpage=1&amp;parentnodeid=51cc6a2c8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2BC9595-CEE3-483E-8C04-ECCC37D9A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78529"/>
                <a:ext cx="11184010" cy="1596200"/>
              </a:xfrm>
              <a:prstGeom prst="rect">
                <a:avLst/>
              </a:prstGeom>
              <a:blipFill>
                <a:blip r:embed="rId5"/>
                <a:stretch>
                  <a:fillRect l="-1690" r="-120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3#2442ce727?vbadefaultcenterpage=1&amp;parentnodeid=51cc6a2c8&amp;color=0,0,0&amp;vbahtmlprocessed=1&amp;bbb=1&amp;hasbroken=1">
                <a:extLst>
                  <a:ext uri="{FF2B5EF4-FFF2-40B4-BE49-F238E27FC236}">
                    <a16:creationId xmlns:a16="http://schemas.microsoft.com/office/drawing/2014/main" id="{5A2D16A9-8296-F450-7AC1-3D8D689C1488}"/>
                  </a:ext>
                </a:extLst>
              </p:cNvPr>
              <p:cNvSpPr/>
              <p:nvPr/>
            </p:nvSpPr>
            <p:spPr>
              <a:xfrm>
                <a:off x="502920" y="2497405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对于D，记抛物线的准线为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，准线方程为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𝑃𝐻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𝑃𝐻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三点共线，即点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重合时，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取得最小值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，最小值为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3+1=4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3#2442ce727?vbadefaultcenterpage=1&amp;parentnodeid=51cc6a2c8&amp;color=0,0,0&amp;vbahtmlprocessed=1&amp;bbb=1&amp;hasbroken=1">
                <a:extLst>
                  <a:ext uri="{FF2B5EF4-FFF2-40B4-BE49-F238E27FC236}">
                    <a16:creationId xmlns:a16="http://schemas.microsoft.com/office/drawing/2014/main" id="{5A2D16A9-8296-F450-7AC1-3D8D689C1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7405"/>
                <a:ext cx="11183112" cy="2155000"/>
              </a:xfrm>
              <a:prstGeom prst="rect">
                <a:avLst/>
              </a:prstGeom>
              <a:blipFill>
                <a:blip r:embed="rId2"/>
                <a:stretch>
                  <a:fillRect l="-1690" r="-1036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04430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b3dd0a6f0?vbadefaultcenterpage=1&amp;parentnodeid=51cc6a2c8&amp;color=0,0,0&amp;vbahtmlprocessed=1&amp;bbb=1&amp;hasbroken=1"/>
              <p:cNvSpPr/>
              <p:nvPr/>
            </p:nvSpPr>
            <p:spPr>
              <a:xfrm>
                <a:off x="502920" y="1928605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（2024·承德模拟）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的准线与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轴的交点为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两点，与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准线交于点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在第一象限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，则下列说法正确的是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b3dd0a6f0?vbadefaultcenterpage=1&amp;parentnodeid=51cc6a2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8605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r="-818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b3dd0a6f0.bracket?vbadefaultcenterpage=1&amp;parentnodeid=51cc6a2c8&amp;color=0,0,0&amp;vbapositionanswer=10&amp;vbahtmlprocessed=1&amp;bbb=1"/>
          <p:cNvSpPr/>
          <p:nvPr/>
        </p:nvSpPr>
        <p:spPr>
          <a:xfrm>
            <a:off x="782320" y="3593574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b3dd0a6f0.choices?vbadefaultcenterpage=1&amp;parentnodeid=51cc6a2c8&amp;color=0,0,0&amp;vbahtmlprocessed=1&amp;bbb=1"/>
              <p:cNvSpPr/>
              <p:nvPr/>
            </p:nvSpPr>
            <p:spPr>
              <a:xfrm>
                <a:off x="502920" y="4062712"/>
                <a:ext cx="11183112" cy="11416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为定值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为定值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b3dd0a6f0.choices?vbadefaultcenterpage=1&amp;parentnodeid=51cc6a2c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62712"/>
                <a:ext cx="11183112" cy="1141603"/>
              </a:xfrm>
              <a:prstGeom prst="rect">
                <a:avLst/>
              </a:prstGeom>
              <a:blipFill>
                <a:blip r:embed="rId4"/>
                <a:stretch>
                  <a:fillRect l="-1690" b="-164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b3dd0a6f0?vbadefaultcenterpage=1&amp;parentnodeid=51cc6a2c8&amp;color=0,0,0&amp;vbahtmlprocessed=1&amp;bbb=1&amp;hasbroken=1"/>
              <p:cNvSpPr/>
              <p:nvPr/>
            </p:nvSpPr>
            <p:spPr>
              <a:xfrm>
                <a:off x="502920" y="1126409"/>
                <a:ext cx="11183112" cy="4470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联立直线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的方程并消去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，B错误；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b3dd0a6f0?vbadefaultcenterpage=1&amp;parentnodeid=51cc6a2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26409"/>
                <a:ext cx="11183112" cy="4470400"/>
              </a:xfrm>
              <a:prstGeom prst="rect">
                <a:avLst/>
              </a:prstGeom>
              <a:blipFill>
                <a:blip r:embed="rId3"/>
                <a:stretch>
                  <a:fillRect l="-1690" b="-259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b3dd0a6f0?vbadefaultcenterpage=1&amp;parentnodeid=51cc6a2c8&amp;color=0,0,0&amp;vbahtmlprocessed=1&amp;bbb=1&amp;hasbroken=1">
                <a:extLst>
                  <a:ext uri="{FF2B5EF4-FFF2-40B4-BE49-F238E27FC236}">
                    <a16:creationId xmlns:a16="http://schemas.microsoft.com/office/drawing/2014/main" id="{03BEFB0A-C49C-3D70-7F0F-68C13A1F0215}"/>
                  </a:ext>
                </a:extLst>
              </p:cNvPr>
              <p:cNvSpPr/>
              <p:nvPr/>
            </p:nvSpPr>
            <p:spPr>
              <a:xfrm>
                <a:off x="502920" y="756000"/>
                <a:ext cx="11183112" cy="58287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−1=2,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，C正确；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−1=2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1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𝐵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b3dd0a6f0?vbadefaultcenterpage=1&amp;parentnodeid=51cc6a2c8&amp;color=0,0,0&amp;vbahtmlprocessed=1&amp;bbb=1&amp;hasbroken=1">
                <a:extLst>
                  <a:ext uri="{FF2B5EF4-FFF2-40B4-BE49-F238E27FC236}">
                    <a16:creationId xmlns:a16="http://schemas.microsoft.com/office/drawing/2014/main" id="{03BEFB0A-C49C-3D70-7F0F-68C13A1F0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828792"/>
              </a:xfrm>
              <a:prstGeom prst="rect">
                <a:avLst/>
              </a:prstGeom>
              <a:blipFill>
                <a:blip r:embed="rId2"/>
                <a:stretch>
                  <a:fillRect l="-1690" b="-18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58273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b30a3baf7?vbadefaultcenterpage=1&amp;parentnodeid=51cc6a2c8&amp;color=0,0,0&amp;vbahtmlprocessed=1&amp;bbb=1&amp;hasbroken=1"/>
              <p:cNvSpPr/>
              <p:nvPr/>
            </p:nvSpPr>
            <p:spPr>
              <a:xfrm>
                <a:off x="502920" y="2902218"/>
                <a:ext cx="11183112" cy="1109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已知椭圆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与抛物线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原点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的外接圆经过点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b30a3baf7?vbadefaultcenterpage=1&amp;parentnodeid=51cc6a2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02218"/>
                <a:ext cx="11183112" cy="1109599"/>
              </a:xfrm>
              <a:prstGeom prst="rect">
                <a:avLst/>
              </a:prstGeom>
              <a:blipFill>
                <a:blip r:embed="rId3"/>
                <a:stretch>
                  <a:fillRect l="-1690" b="-170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b30a3baf7.blank?vbadefaultcenterpage=1&amp;parentnodeid=51cc6a2c8&amp;color=0,0,0&amp;vbapositionanswer=11&amp;vbahtmlprocessed=1&amp;bbb=1&amp;rh=40.67"/>
              <p:cNvSpPr/>
              <p:nvPr/>
            </p:nvSpPr>
            <p:spPr>
              <a:xfrm>
                <a:off x="6740716" y="3439490"/>
                <a:ext cx="284163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b30a3baf7.blank?vbadefaultcenterpage=1&amp;parentnodeid=51cc6a2c8&amp;color=0,0,0&amp;vbapositionanswer=11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16" y="3439490"/>
                <a:ext cx="284163" cy="510096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3_1#b30a3baf7?vbadefaultcenterpage=1&amp;parentnodeid=51cc6a2c8&amp;color=0,0,0&amp;vbahtmlprocessed=1&amp;bbb=1"/>
              <p:cNvSpPr/>
              <p:nvPr/>
            </p:nvSpPr>
            <p:spPr>
              <a:xfrm>
                <a:off x="502920" y="941433"/>
                <a:ext cx="11183112" cy="5194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四点共圆，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由椭圆和抛物线的对称性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的外接圆的圆心必在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轴相交于点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为圆心，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𝑂𝐷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①②代入椭圆方程，得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3−2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3_1#b30a3baf7?vbadefaultcenterpage=1&amp;parentnodeid=51cc6a2c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41433"/>
                <a:ext cx="11183112" cy="5194300"/>
              </a:xfrm>
              <a:prstGeom prst="rect">
                <a:avLst/>
              </a:prstGeom>
              <a:blipFill>
                <a:blip r:embed="rId3"/>
                <a:stretch>
                  <a:fillRect l="-1690" b="-16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3_1#b30a3baf7?vbadefaultcenterpage=1&amp;parentnodeid=51cc6a2c8&amp;color=0,0,0&amp;vbahtmlprocessed=1&amp;bbb=1">
                <a:extLst>
                  <a:ext uri="{FF2B5EF4-FFF2-40B4-BE49-F238E27FC236}">
                    <a16:creationId xmlns:a16="http://schemas.microsoft.com/office/drawing/2014/main" id="{15443234-8246-D459-5411-7622F28FBBFB}"/>
                  </a:ext>
                </a:extLst>
              </p:cNvPr>
              <p:cNvSpPr/>
              <p:nvPr/>
            </p:nvSpPr>
            <p:spPr>
              <a:xfrm>
                <a:off x="502920" y="2427873"/>
                <a:ext cx="11183112" cy="22659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经检验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符合题意.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3_1#b30a3baf7?vbadefaultcenterpage=1&amp;parentnodeid=51cc6a2c8&amp;color=0,0,0&amp;vbahtmlprocessed=1&amp;bbb=1">
                <a:extLst>
                  <a:ext uri="{FF2B5EF4-FFF2-40B4-BE49-F238E27FC236}">
                    <a16:creationId xmlns:a16="http://schemas.microsoft.com/office/drawing/2014/main" id="{15443234-8246-D459-5411-7622F28FB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27873"/>
                <a:ext cx="11183112" cy="2265934"/>
              </a:xfrm>
              <a:prstGeom prst="rect">
                <a:avLst/>
              </a:prstGeom>
              <a:blipFill>
                <a:blip r:embed="rId2"/>
                <a:stretch>
                  <a:fillRect l="-1690" b="-48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83831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273843e36?vbadefaultcenterpage=1&amp;parentnodeid=51cc6a2c8&amp;color=0,0,0&amp;vbahtmlprocessed=1&amp;bbb=1&amp;hasbroken=1"/>
              <p:cNvSpPr/>
              <p:nvPr/>
            </p:nvSpPr>
            <p:spPr>
              <a:xfrm>
                <a:off x="502920" y="924289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，准线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过焦点的直线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的斜率之和为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273843e36?vbadefaultcenterpage=1&amp;parentnodeid=51cc6a2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24289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545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273843e36.blank?vbadefaultcenterpage=1&amp;parentnodeid=51cc6a2c8&amp;color=0,0,0&amp;vbapositionanswer=12&amp;vbahtmlprocessed=1"/>
          <p:cNvSpPr/>
          <p:nvPr/>
        </p:nvSpPr>
        <p:spPr>
          <a:xfrm>
            <a:off x="10164509" y="1433559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273843e36?vbadefaultcenterpage=1&amp;parentnodeid=51cc6a2c8&amp;color=0,0,0&amp;vbahtmlprocessed=1&amp;bbb=1&amp;hasbroken=1"/>
              <p:cNvSpPr/>
              <p:nvPr/>
            </p:nvSpPr>
            <p:spPr>
              <a:xfrm>
                <a:off x="502920" y="1964926"/>
                <a:ext cx="11183112" cy="406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由准线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的斜率不为0，所以设直线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，代入抛物线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方程可得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−16=0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𝐴𝑄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𝐵𝑄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273843e36?vbadefaultcenterpage=1&amp;parentnodeid=51cc6a2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4926"/>
                <a:ext cx="11183112" cy="4064000"/>
              </a:xfrm>
              <a:prstGeom prst="rect">
                <a:avLst/>
              </a:prstGeom>
              <a:blipFill>
                <a:blip r:embed="rId4"/>
                <a:stretch>
                  <a:fillRect l="-1690" r="-1472" b="-1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d7af42aa?vbadefaultcenterpage=1&amp;parentnodeid=311c920d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7_1#fe9ab54d7?hastextimagelayout=1&amp;vbadefaultcenterpage=1&amp;parentnodeid=1d7af42aa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8259" y="1566767"/>
            <a:ext cx="5321808" cy="318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7_2#fe9ab54d7?hastextimagelayout=3&amp;segpoint=1&amp;vbadefaultcenterpage=1&amp;parentnodeid=1d7af42aa&amp;color=0,0,0&amp;vbahtmlprocessed=1&amp;bbb=1&amp;hasbroken=1"/>
              <p:cNvSpPr/>
              <p:nvPr/>
            </p:nvSpPr>
            <p:spPr>
              <a:xfrm>
                <a:off x="502920" y="1521048"/>
                <a:ext cx="5769864" cy="326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某隧道内设双行线公路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，其截面由一长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方形和抛物线构成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，各数据如图所示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.为了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保证安全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，要求行驶车辆顶部（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设为平顶）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与隧道顶部在竖直方向上的高度之差至少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0.7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，若行车道总宽度为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7.2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，则车辆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通过隧道时的限制高度为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7_2#fe9ab54d7?hastextimagelayout=3&amp;segpoint=1&amp;vbadefaultcenterpage=1&amp;parentnodeid=1d7af42a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5769864" cy="3268599"/>
              </a:xfrm>
              <a:prstGeom prst="rect">
                <a:avLst/>
              </a:prstGeom>
              <a:blipFill>
                <a:blip r:embed="rId5"/>
                <a:stretch>
                  <a:fillRect l="-3277" r="-3594" b="-55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5_AN.48_1#fe9ab54d7.blank?vbadefaultcenterpage=1&amp;parentnodeid=1d7af42aa&amp;color=0,0,0&amp;vbapositionanswer=13&amp;vbahtmlprocessed=1&amp;bbb=1"/>
          <p:cNvSpPr/>
          <p:nvPr/>
        </p:nvSpPr>
        <p:spPr>
          <a:xfrm>
            <a:off x="3868420" y="4265518"/>
            <a:ext cx="6016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3.8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49_1#fe9ab54d7?hastextimagelayout=1&amp;vbadefaultcenterpage=1&amp;parentnodeid=1d7af42aa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22977" y="1408634"/>
            <a:ext cx="1965960" cy="175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3" name="QB_5_AS.49_2#fe9ab54d7?hastextimagelayout=4&amp;vbadefaultcenterpage=1&amp;parentnodeid=1d7af42aa&amp;color=0,0,0&amp;vbahtmlprocessed=1&amp;bbb=1"/>
          <p:cNvSpPr/>
          <p:nvPr/>
        </p:nvSpPr>
        <p:spPr>
          <a:xfrm>
            <a:off x="502920" y="1362914"/>
            <a:ext cx="9098280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由题意，建立如图所示的平面直角坐标系,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9_3#fe9ab54d7?hastextimagelayout=4&amp;vbadefaultcenterpage=1&amp;parentnodeid=1d7af42aa&amp;color=0,0,0&amp;vbahtmlprocessed=1&amp;bbb=1&amp;hasbroken=1&amp;hassurround=1"/>
              <p:cNvSpPr/>
              <p:nvPr/>
            </p:nvSpPr>
            <p:spPr>
              <a:xfrm>
                <a:off x="502920" y="1847292"/>
                <a:ext cx="9098280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−4.8,−4.8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4.8,−4.8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−4.8,−7.2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4.8,−7.2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设抛物线的方程为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，将点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−4.8=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−4.8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4.8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9_3#fe9ab54d7?hastextimagelayout=4&amp;vbadefaultcenterpage=1&amp;parentnodeid=1d7af42aa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7292"/>
                <a:ext cx="9098280" cy="1676400"/>
              </a:xfrm>
              <a:prstGeom prst="rect">
                <a:avLst/>
              </a:prstGeom>
              <a:blipFill>
                <a:blip r:embed="rId4"/>
                <a:stretch>
                  <a:fillRect l="-2078" b="-61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9_3#fe9ab54d7?hastextimagelayout=4&amp;vbadefaultcenterpage=1&amp;parentnodeid=1d7af42a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8BD29F73-A69C-CD80-2DFA-C017542C1D89}"/>
                  </a:ext>
                </a:extLst>
              </p:cNvPr>
              <p:cNvSpPr/>
              <p:nvPr/>
            </p:nvSpPr>
            <p:spPr>
              <a:xfrm>
                <a:off x="503995" y="3533344"/>
                <a:ext cx="11184010" cy="2053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故抛物线的方程为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=3.6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代入抛物线方程，可得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3.6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=−2.7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7.2−0.7−2.7=3.8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以车辆通过隧道时的限制高度为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3.8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9_3#fe9ab54d7?hastextimagelayout=4&amp;vbadefaultcenterpage=1&amp;parentnodeid=1d7af42a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8BD29F73-A69C-CD80-2DFA-C017542C1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533344"/>
                <a:ext cx="11184010" cy="2053400"/>
              </a:xfrm>
              <a:prstGeom prst="rect">
                <a:avLst/>
              </a:prstGeom>
              <a:blipFill>
                <a:blip r:embed="rId5"/>
                <a:stretch>
                  <a:fillRect l="-1690" b="-89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50_1#21865dcce?hastextimagelayout=1&amp;vbadefaultcenterpage=1&amp;parentnodeid=1d7af42aa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5614" y="1492867"/>
            <a:ext cx="282549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0_2#21865dcce?hastextimagelayout=5&amp;segpoint=1&amp;vbadefaultcenterpage=1&amp;parentnodeid=1d7af42aa&amp;color=0,0,0&amp;vbahtmlprocessed=1&amp;bbb=1&amp;hasbroken=1"/>
              <p:cNvSpPr/>
              <p:nvPr/>
            </p:nvSpPr>
            <p:spPr>
              <a:xfrm>
                <a:off x="502920" y="1447148"/>
                <a:ext cx="8275320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某校科技小组制作了一个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FAST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模型，观测时呈口径为4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米，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高为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1米的抛物面，则其轴截面所在的抛物线（如图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）的顶点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到焦点的距离为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0_2#21865dcce?hastextimagelayout=5&amp;segpoint=1&amp;vbadefaultcenterpage=1&amp;parentnodeid=1d7af42a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47148"/>
                <a:ext cx="8275320" cy="1592199"/>
              </a:xfrm>
              <a:prstGeom prst="rect">
                <a:avLst/>
              </a:prstGeom>
              <a:blipFill>
                <a:blip r:embed="rId4"/>
                <a:stretch>
                  <a:fillRect l="-2284" r="-1769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1_1#21865dcce.blank?vbadefaultcenterpage=1&amp;parentnodeid=1d7af42aa&amp;color=0,0,0&amp;vbapositionanswer=14&amp;vbahtmlprocessed=1"/>
          <p:cNvSpPr/>
          <p:nvPr/>
        </p:nvSpPr>
        <p:spPr>
          <a:xfrm>
            <a:off x="2687320" y="251521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</a:t>
            </a:r>
            <a:endParaRPr lang="en-US" altLang="zh-CN" sz="2400" dirty="0"/>
          </a:p>
        </p:txBody>
      </p:sp>
      <p:pic>
        <p:nvPicPr>
          <p:cNvPr id="5" name="QB_5_AS.52_1#21865dcce?hastextimagelayout=1&amp;vbadefaultcenterpage=1&amp;parentnodeid=1d7af42aa&amp;color=0,0,0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7464" y="3080875"/>
            <a:ext cx="2249424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52_2#21865dcce?hastextimagelayout=6&amp;vbadefaultcenterpage=1&amp;parentnodeid=1d7af42aa&amp;color=0,0,0&amp;vbahtmlprocessed=1&amp;bbb=1&amp;hasbroken=1"/>
              <p:cNvSpPr/>
              <p:nvPr/>
            </p:nvSpPr>
            <p:spPr>
              <a:xfrm>
                <a:off x="502920" y="3035155"/>
                <a:ext cx="8805672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如图，以抛物线的顶点为原点，对称轴为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，建立平面直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角坐标系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52_2#21865dcce?hastextimagelayout=6&amp;vbadefaultcenterpage=1&amp;parentnodeid=1d7af42a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5155"/>
                <a:ext cx="8805672" cy="1037590"/>
              </a:xfrm>
              <a:prstGeom prst="rect">
                <a:avLst/>
              </a:prstGeom>
              <a:blipFill>
                <a:blip r:embed="rId6"/>
                <a:stretch>
                  <a:fillRect l="-2147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5_AS.52_3#21865dcce?hastextimagelayout=6&amp;vbadefaultcenterpage=1&amp;parentnodeid=1d7af42aa&amp;color=0,0,0&amp;vbahtmlprocessed=1&amp;bbb=1"/>
              <p:cNvSpPr/>
              <p:nvPr/>
            </p:nvSpPr>
            <p:spPr>
              <a:xfrm>
                <a:off x="502920" y="4075285"/>
                <a:ext cx="8805672" cy="558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则设抛物线的方程为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7" name="QB_5_AS.52_3#21865dcce?hastextimagelayout=6&amp;vbadefaultcenterpage=1&amp;parentnodeid=1d7af42a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75285"/>
                <a:ext cx="8805672" cy="558800"/>
              </a:xfrm>
              <a:prstGeom prst="rect">
                <a:avLst/>
              </a:prstGeom>
              <a:blipFill>
                <a:blip r:embed="rId7"/>
                <a:stretch>
                  <a:fillRect l="-2147" b="-2197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B_5_AS.52_3#21865dcce?hastextimagelayout=6&amp;vbadefaultcenterpage=1&amp;parentnodeid=1d7af42aa&amp;color=0,0,0&amp;vbahtmlprocessed=1&amp;bbb=1">
                <a:extLst>
                  <a:ext uri="{FF2B5EF4-FFF2-40B4-BE49-F238E27FC236}">
                    <a16:creationId xmlns:a16="http://schemas.microsoft.com/office/drawing/2014/main" id="{5332D728-ABFA-2262-85D9-D3936099508A}"/>
                  </a:ext>
                </a:extLst>
              </p:cNvPr>
              <p:cNvSpPr/>
              <p:nvPr/>
            </p:nvSpPr>
            <p:spPr>
              <a:xfrm>
                <a:off x="502920" y="4633958"/>
                <a:ext cx="11184010" cy="1036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由题意可得抛物线上一点为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，代入抛物线的方程可得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即抛物线的方程为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，则抛物线的焦点坐标为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，故顶点到焦点的距离为1.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B_5_AS.52_3#21865dcce?hastextimagelayout=6&amp;vbadefaultcenterpage=1&amp;parentnodeid=1d7af42aa&amp;color=0,0,0&amp;vbahtmlprocessed=1&amp;bbb=1">
                <a:extLst>
                  <a:ext uri="{FF2B5EF4-FFF2-40B4-BE49-F238E27FC236}">
                    <a16:creationId xmlns:a16="http://schemas.microsoft.com/office/drawing/2014/main" id="{5332D728-ABFA-2262-85D9-D39360995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33958"/>
                <a:ext cx="11184010" cy="1036828"/>
              </a:xfrm>
              <a:prstGeom prst="rect">
                <a:avLst/>
              </a:prstGeom>
              <a:blipFill>
                <a:blip r:embed="rId8"/>
                <a:stretch>
                  <a:fillRect l="-1690" r="-22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  <p:bldP spid="7" grpId="0" build="p" animBg="1"/>
      <p:bldP spid="8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6d7e0a61?vbadefaultcenterpage=1&amp;parentnodeid=311c920d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64efadeda?vbadefaultcenterpage=1&amp;parentnodeid=86d7e0a61&amp;color=0,0,0&amp;vbahtmlprocessed=1&amp;bbb=1&amp;hasbroken=1"/>
              <p:cNvSpPr/>
              <p:nvPr/>
            </p:nvSpPr>
            <p:spPr>
              <a:xfrm>
                <a:off x="502920" y="1521048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（双空题）已知抛物线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𝑝𝑦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内的一点，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上的任意一点，且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𝑀𝐹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的最小值为4，则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，与抛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64efadeda?vbadefaultcenterpage=1&amp;parentnodeid=86d7e0a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150999"/>
              </a:xfrm>
              <a:prstGeom prst="rect">
                <a:avLst/>
              </a:prstGeom>
              <a:blipFill>
                <a:blip r:embed="rId4"/>
                <a:stretch>
                  <a:fillRect l="-1690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4_1#64efadeda.blank?vbadefaultcenterpage=1&amp;parentnodeid=86d7e0a61&amp;color=0,0,0&amp;vbapositionanswer=15&amp;vbahtmlprocessed=1"/>
          <p:cNvSpPr/>
          <p:nvPr/>
        </p:nvSpPr>
        <p:spPr>
          <a:xfrm>
            <a:off x="7943025" y="205190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55_1#64efadeda.blank?vbadefaultcenterpage=1&amp;parentnodeid=86d7e0a61&amp;color=0,0,0&amp;vbapositionanswer=16&amp;vbahtmlprocessed=1&amp;bbb=1"/>
              <p:cNvSpPr/>
              <p:nvPr/>
            </p:nvSpPr>
            <p:spPr>
              <a:xfrm>
                <a:off x="617220" y="3209322"/>
                <a:ext cx="692277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55_1#64efadeda.blank?vbadefaultcenterpage=1&amp;parentnodeid=86d7e0a61&amp;color=0,0,0&amp;vbapositionanswer=1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3209322"/>
                <a:ext cx="692277" cy="391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6_1#64efadeda?hastextimagelayout=1&amp;vbadefaultcenterpage=1&amp;parentnodeid=86d7e0a61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2043" y="801720"/>
            <a:ext cx="3200400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6_2#64efadeda?hastextimagelayout=7&amp;vbadefaultcenterpage=1&amp;parentnodeid=86d7e0a61&amp;color=0,0,0&amp;vbahtmlprocessed=1&amp;bbb=1&amp;hasbroken=1"/>
              <p:cNvSpPr/>
              <p:nvPr/>
            </p:nvSpPr>
            <p:spPr>
              <a:xfrm>
                <a:off x="502920" y="756000"/>
                <a:ext cx="7854696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垂直准线于点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，由抛物线的定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义可知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6_2#64efadeda?hastextimagelayout=7&amp;vbadefaultcenterpage=1&amp;parentnodeid=86d7e0a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7854696" cy="1037400"/>
              </a:xfrm>
              <a:prstGeom prst="rect">
                <a:avLst/>
              </a:prstGeom>
              <a:blipFill>
                <a:blip r:embed="rId4"/>
                <a:stretch>
                  <a:fillRect l="-2407" r="-2174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6_3#64efadeda?hastextimagelayout=7&amp;vbadefaultcenterpage=1&amp;parentnodeid=86d7e0a61&amp;color=0,0,0&amp;vbahtmlprocessed=1&amp;bbb=1&amp;hasbroken=1&amp;hassurround=1"/>
              <p:cNvSpPr/>
              <p:nvPr/>
            </p:nvSpPr>
            <p:spPr>
              <a:xfrm>
                <a:off x="502920" y="1796638"/>
                <a:ext cx="7854696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垂直准线于点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，交抛物线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处时，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取得最小值，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6_3#64efadeda?hastextimagelayout=7&amp;vbadefaultcenterpage=1&amp;parentnodeid=86d7e0a61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96638"/>
                <a:ext cx="7854696" cy="2155000"/>
              </a:xfrm>
              <a:prstGeom prst="rect">
                <a:avLst/>
              </a:prstGeom>
              <a:blipFill>
                <a:blip r:embed="rId5"/>
                <a:stretch>
                  <a:fillRect l="-2407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6_3#64efadeda?hastextimagelayout=7&amp;vbadefaultcenterpage=1&amp;parentnodeid=86d7e0a61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EC2FF84-48F9-A98C-C83B-7AE422917135}"/>
                  </a:ext>
                </a:extLst>
              </p:cNvPr>
              <p:cNvSpPr/>
              <p:nvPr/>
            </p:nvSpPr>
            <p:spPr>
              <a:xfrm>
                <a:off x="503995" y="3942938"/>
                <a:ext cx="11184010" cy="2349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的标准方程为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8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6_3#64efadeda?hastextimagelayout=7&amp;vbadefaultcenterpage=1&amp;parentnodeid=86d7e0a61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EC2FF84-48F9-A98C-C83B-7AE422917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942938"/>
                <a:ext cx="11184010" cy="2349500"/>
              </a:xfrm>
              <a:prstGeom prst="rect">
                <a:avLst/>
              </a:prstGeom>
              <a:blipFill>
                <a:blip r:embed="rId6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6_3#64efadeda?hastextimagelayout=7&amp;vbadefaultcenterpage=1&amp;parentnodeid=86d7e0a61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DC50A767-795D-4C68-3A57-D5F5585D69F1}"/>
                  </a:ext>
                </a:extLst>
              </p:cNvPr>
              <p:cNvSpPr/>
              <p:nvPr/>
            </p:nvSpPr>
            <p:spPr>
              <a:xfrm>
                <a:off x="503995" y="756000"/>
                <a:ext cx="11184010" cy="57939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两式相减得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</a:t>
                </a:r>
              </a:p>
              <a:p>
                <a:pPr latinLnBrk="1">
                  <a:lnSpc>
                    <a:spcPts val="5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消去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所以弦长</a:t>
                </a: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16+16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0−0+1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×8×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6_3#64efadeda?hastextimagelayout=7&amp;vbadefaultcenterpage=1&amp;parentnodeid=86d7e0a61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DC50A767-795D-4C68-3A57-D5F5585D6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756000"/>
                <a:ext cx="11184010" cy="5793994"/>
              </a:xfrm>
              <a:prstGeom prst="rect">
                <a:avLst/>
              </a:prstGeom>
              <a:blipFill>
                <a:blip r:embed="rId2"/>
                <a:stretch>
                  <a:fillRect l="-1690" t="-421" b="-18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27008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7_1#0cb86e1f7?segpoint=1&amp;vbadefaultcenterpage=1&amp;parentnodeid=86d7e0a61&amp;color=0,0,0&amp;vbahtmlprocessed=1&amp;bbb=1&amp;hasbroken=1"/>
              <p:cNvSpPr/>
              <p:nvPr/>
            </p:nvSpPr>
            <p:spPr>
              <a:xfrm>
                <a:off x="502920" y="1985341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为其焦点，点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𝑂𝐹𝑀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7_1#0cb86e1f7?segpoint=1&amp;vbadefaultcenterpage=1&amp;parentnodeid=86d7e0a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5341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7_2#0cb86e1f7?segpoint=1&amp;vbadefaultcenterpage=1&amp;parentnodeid=86d7e0a61&amp;color=0,0,0&amp;vbahtmlprocessed=1&amp;bbb=1"/>
              <p:cNvSpPr/>
              <p:nvPr/>
            </p:nvSpPr>
            <p:spPr>
              <a:xfrm>
                <a:off x="502920" y="3081922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7_2#0cb86e1f7?segpoint=1&amp;vbadefaultcenterpage=1&amp;parentnodeid=86d7e0a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1922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7_3#0cb86e1f7?segpoint=1&amp;vbadefaultcenterpage=1&amp;parentnodeid=86d7e0a61&amp;color=0,0,0&amp;vbahtmlprocessed=1&amp;bbb=1&amp;hasbroken=1"/>
              <p:cNvSpPr/>
              <p:nvPr/>
            </p:nvSpPr>
            <p:spPr>
              <a:xfrm>
                <a:off x="502920" y="356064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上异于点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的两个动点，当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，垂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足为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,问平面内是否存在一个定点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𝑁𝑄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为定值？若存在，请求出定点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标及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𝑁𝑄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的值；若不存在，请说明理由.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7_3#0cb86e1f7?segpoint=1&amp;vbadefaultcenterpage=1&amp;parentnodeid=86d7e0a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60649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r="-1145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49766df9a.fixed?vbadefaultcenterpage=1&amp;parentnodeid=7d2a7fbef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基础课48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抛物线</a:t>
            </a:r>
            <a:endParaRPr lang="en-US" altLang="zh-CN" sz="4000" dirty="0"/>
          </a:p>
        </p:txBody>
      </p:sp>
      <p:pic>
        <p:nvPicPr>
          <p:cNvPr id="3" name="C_0#49766df9a?linknodeid=a1112b6fa&amp;catalogrefid=a1112b6fa&amp;parentnodeid=7d2a7fbe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49766df9a?linknodeid=a1112b6fa&amp;catalogrefid=a1112b6fa&amp;parentnodeid=7d2a7fbef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49766df9a?linknodeid=51cc6a2c8&amp;catalogrefid=51cc6a2c8&amp;parentnodeid=7d2a7fbe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49766df9a?linknodeid=51cc6a2c8&amp;catalogrefid=51cc6a2c8&amp;parentnodeid=7d2a7fbef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49766df9a?linknodeid=1d7af42aa&amp;catalogrefid=1d7af42aa&amp;parentnodeid=7d2a7fbef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49766df9a?linknodeid=1d7af42aa&amp;catalogrefid=1d7af42aa&amp;parentnodeid=7d2a7fbef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49766df9a?linknodeid=86d7e0a61&amp;catalogrefid=86d7e0a61&amp;parentnodeid=7d2a7fbef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49766df9a?linknodeid=86d7e0a61&amp;catalogrefid=86d7e0a61&amp;parentnodeid=7d2a7fbef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49766df9a?linknodeid=a1112b6fa&amp;catalogrefid=a1112b6fa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49766df9a?linknodeid=a1112b6fa&amp;catalogrefid=a1112b6fa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49766df9a?linknodeid=51cc6a2c8&amp;catalogrefid=51cc6a2c8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49766df9a?linknodeid=51cc6a2c8&amp;catalogrefid=51cc6a2c8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49766df9a?linknodeid=1d7af42aa&amp;catalogrefid=1d7af42aa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49766df9a?linknodeid=1d7af42aa&amp;catalogrefid=1d7af42aa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49766df9a?linknodeid=86d7e0a61&amp;catalogrefid=86d7e0a61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49766df9a?linknodeid=86d7e0a61&amp;catalogrefid=86d7e0a61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1#0cb86e1f7?vbadefaultcenterpage=1&amp;parentnodeid=86d7e0a61&amp;color=0,0,0&amp;vbahtmlprocessed=1&amp;bbb=1&amp;hasbroken=1"/>
              <p:cNvSpPr/>
              <p:nvPr/>
            </p:nvSpPr>
            <p:spPr>
              <a:xfrm>
                <a:off x="502920" y="2066018"/>
                <a:ext cx="11183112" cy="30055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（1）因为点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𝑂𝐹𝑀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256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=−64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1#0cb86e1f7?vbadefaultcenterpage=1&amp;parentnodeid=86d7e0a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6018"/>
                <a:ext cx="11183112" cy="3005519"/>
              </a:xfrm>
              <a:prstGeom prst="rect">
                <a:avLst/>
              </a:prstGeom>
              <a:blipFill>
                <a:blip r:embed="rId3"/>
                <a:stretch>
                  <a:fillRect l="-1690" r="-1527" b="-32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2#0cb86e1f7?vbadefaultcenterpage=1&amp;parentnodeid=86d7e0a61&amp;color=0,0,0&amp;vbahtmlprocessed=1&amp;bbb=1&amp;hasbroken=1"/>
              <p:cNvSpPr/>
              <p:nvPr/>
            </p:nvSpPr>
            <p:spPr>
              <a:xfrm>
                <a:off x="502920" y="1561351"/>
                <a:ext cx="11183112" cy="3996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轴不垂直时，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=−64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−8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为直径的圆上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，该圆的方程为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为该圆圆心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,为定值.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2#0cb86e1f7?vbadefaultcenterpage=1&amp;parentnodeid=86d7e0a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61351"/>
                <a:ext cx="11183112" cy="3996500"/>
              </a:xfrm>
              <a:prstGeom prst="rect">
                <a:avLst/>
              </a:prstGeom>
              <a:blipFill>
                <a:blip r:embed="rId3"/>
                <a:stretch>
                  <a:fillRect l="-1690" r="-1854" b="-45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3#0cb86e1f7?vbadefaultcenterpage=1&amp;parentnodeid=86d7e0a61&amp;color=0,0,0&amp;vbahtmlprocessed=1&amp;bbb=1"/>
              <p:cNvSpPr/>
              <p:nvPr/>
            </p:nvSpPr>
            <p:spPr>
              <a:xfrm>
                <a:off x="502920" y="2485975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时，也满足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，平面内存在一个定点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𝑄𝑁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为定值4.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3#0cb86e1f7?vbadefaultcenterpage=1&amp;parentnodeid=86d7e0a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5975"/>
                <a:ext cx="11183112" cy="2155000"/>
              </a:xfrm>
              <a:prstGeom prst="rect">
                <a:avLst/>
              </a:prstGeom>
              <a:blipFill>
                <a:blip r:embed="rId3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311c920d7.fixed?vbadefaultcenterpage=1&amp;parentnodeid=49766df9a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311c920d7.fixed?vbadefaultcenterpage=1&amp;parentnodeid=49766df9a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1112b6fa?vbadefaultcenterpage=1&amp;parentnodeid=311c920d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a28f24fb4?vbadefaultcenterpage=1&amp;parentnodeid=a1112b6fa&amp;color=0,0,0&amp;vbahtmlprocessed=1&amp;bbb=1"/>
              <p:cNvSpPr/>
              <p:nvPr/>
            </p:nvSpPr>
            <p:spPr>
              <a:xfrm>
                <a:off x="502920" y="1521048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的焦点到其准线的距离为(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a28f24fb4?vbadefaultcenterpage=1&amp;parentnodeid=a1112b6f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691134"/>
              </a:xfrm>
              <a:prstGeom prst="rect">
                <a:avLst/>
              </a:prstGeom>
              <a:blipFill>
                <a:blip r:embed="rId4"/>
                <a:stretch>
                  <a:fillRect l="-1690" b="-150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a28f24fb4.bracket?vbadefaultcenterpage=1&amp;parentnodeid=a1112b6fa&amp;color=0,0,0&amp;vbapositionanswer=1&amp;vbahtmlprocessed=1"/>
          <p:cNvSpPr/>
          <p:nvPr/>
        </p:nvSpPr>
        <p:spPr>
          <a:xfrm>
            <a:off x="6831267" y="1781080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a28f24fb4.choices?vbadefaultcenterpage=1&amp;parentnodeid=a1112b6fa&amp;color=0,0,0&amp;vbahtmlprocessed=1&amp;bbb=1"/>
              <p:cNvSpPr/>
              <p:nvPr/>
            </p:nvSpPr>
            <p:spPr>
              <a:xfrm>
                <a:off x="502920" y="2213134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49753" algn="l"/>
                    <a:tab pos="5674106" algn="l"/>
                    <a:tab pos="85238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.4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a28f24fb4.choices?vbadefaultcenterpage=1&amp;parentnodeid=a1112b6f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3134"/>
                <a:ext cx="11183112" cy="710819"/>
              </a:xfrm>
              <a:prstGeom prst="rect">
                <a:avLst/>
              </a:prstGeom>
              <a:blipFill>
                <a:blip r:embed="rId5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a28f24fb4?vbadefaultcenterpage=1&amp;parentnodeid=a1112b6fa&amp;color=0,0,0&amp;vbahtmlprocessed=1&amp;bbb=1"/>
              <p:cNvSpPr/>
              <p:nvPr/>
            </p:nvSpPr>
            <p:spPr>
              <a:xfrm>
                <a:off x="502920" y="2934176"/>
                <a:ext cx="11183112" cy="1266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的焦点到其准线的距离为2.故选C.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a28f24fb4?vbadefaultcenterpage=1&amp;parentnodeid=a1112b6f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4176"/>
                <a:ext cx="11183112" cy="1266000"/>
              </a:xfrm>
              <a:prstGeom prst="rect">
                <a:avLst/>
              </a:prstGeom>
              <a:blipFill>
                <a:blip r:embed="rId6"/>
                <a:stretch>
                  <a:fillRect l="-1690" b="-144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7c17aba93?vbadefaultcenterpage=1&amp;parentnodeid=a1112b6fa&amp;color=0,0,0&amp;vbahtmlprocessed=1&amp;bbb=1&amp;hasbroken=1"/>
              <p:cNvSpPr/>
              <p:nvPr/>
            </p:nvSpPr>
            <p:spPr>
              <a:xfrm>
                <a:off x="502920" y="216863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若抛物线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到其准线的距离为3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，则抛物线的标准方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程为(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7c17aba93?vbadefaultcenterpage=1&amp;parentnodeid=a1112b6f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6863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7c17aba93.bracket?vbadefaultcenterpage=1&amp;parentnodeid=a1112b6fa&amp;color=0,0,0&amp;vbapositionanswer=2&amp;vbahtmlprocessed=1"/>
          <p:cNvSpPr/>
          <p:nvPr/>
        </p:nvSpPr>
        <p:spPr>
          <a:xfrm>
            <a:off x="1379220" y="271600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7c17aba93.choices?vbadefaultcenterpage=1&amp;parentnodeid=a1112b6fa&amp;color=0,0,0&amp;vbahtmlprocessed=1&amp;bbb=1"/>
              <p:cNvSpPr/>
              <p:nvPr/>
            </p:nvSpPr>
            <p:spPr>
              <a:xfrm>
                <a:off x="502920" y="3265214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18003" algn="l"/>
                    <a:tab pos="5610606" algn="l"/>
                    <a:tab pos="8403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7c17aba93.choices?vbadefaultcenterpage=1&amp;parentnodeid=a1112b6f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65214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7c17aba93?vbadefaultcenterpage=1&amp;parentnodeid=a1112b6fa&amp;color=0,0,0&amp;vbahtmlprocessed=1&amp;bbb=1&amp;hasbroken=1"/>
              <p:cNvSpPr/>
              <p:nvPr/>
            </p:nvSpPr>
            <p:spPr>
              <a:xfrm>
                <a:off x="502920" y="3743942"/>
                <a:ext cx="11183112" cy="12146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到其准线的距离为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，故抛物线的标准方程为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7c17aba93?vbadefaultcenterpage=1&amp;parentnodeid=a1112b6f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43942"/>
                <a:ext cx="11183112" cy="1214628"/>
              </a:xfrm>
              <a:prstGeom prst="rect">
                <a:avLst/>
              </a:prstGeom>
              <a:blipFill>
                <a:blip r:embed="rId5"/>
                <a:stretch>
                  <a:fillRect l="-1690" b="-150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c091dcbd9?vbadefaultcenterpage=1&amp;parentnodeid=a1112b6fa&amp;color=0,0,0&amp;vbahtmlprocessed=1&amp;bbb=1&amp;hasbroken=1"/>
              <p:cNvSpPr/>
              <p:nvPr/>
            </p:nvSpPr>
            <p:spPr>
              <a:xfrm>
                <a:off x="502920" y="1954100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0,−9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𝑄𝐹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c091dcbd9?vbadefaultcenterpage=1&amp;parentnodeid=a1112b6f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4100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c091dcbd9.bracket?vbadefaultcenterpage=1&amp;parentnodeid=a1112b6fa&amp;color=0,0,0&amp;vbapositionanswer=3&amp;vbahtmlprocessed=1"/>
          <p:cNvSpPr/>
          <p:nvPr/>
        </p:nvSpPr>
        <p:spPr>
          <a:xfrm>
            <a:off x="1678432" y="25014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c091dcbd9.choices?vbadefaultcenterpage=1&amp;parentnodeid=a1112b6fa&amp;color=0,0,0&amp;vbahtmlprocessed=1&amp;bbb=1"/>
              <p:cNvSpPr/>
              <p:nvPr/>
            </p:nvSpPr>
            <p:spPr>
              <a:xfrm>
                <a:off x="502920" y="2994737"/>
                <a:ext cx="11183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c091dcbd9.choices?vbadefaultcenterpage=1&amp;parentnodeid=a1112b6f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94737"/>
                <a:ext cx="11183112" cy="518478"/>
              </a:xfrm>
              <a:prstGeom prst="rect">
                <a:avLst/>
              </a:prstGeom>
              <a:blipFill>
                <a:blip r:embed="rId4"/>
                <a:stretch>
                  <a:fillRect l="-1690" b="-364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c091dcbd9?vbadefaultcenterpage=1&amp;parentnodeid=a1112b6fa&amp;color=0,0,0&amp;vbahtmlprocessed=1&amp;bbb=1"/>
              <p:cNvSpPr/>
              <p:nvPr/>
            </p:nvSpPr>
            <p:spPr>
              <a:xfrm>
                <a:off x="502920" y="3524200"/>
                <a:ext cx="11183112" cy="16433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的通径长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c091dcbd9?vbadefaultcenterpage=1&amp;parentnodeid=a1112b6f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24200"/>
                <a:ext cx="11183112" cy="1643317"/>
              </a:xfrm>
              <a:prstGeom prst="rect">
                <a:avLst/>
              </a:prstGeom>
              <a:blipFill>
                <a:blip r:embed="rId5"/>
                <a:stretch>
                  <a:fillRect l="-1690" b="-111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8f3bf4299?vbadefaultcenterpage=1&amp;parentnodeid=a1112b6fa&amp;color=0,0,0&amp;vbahtmlprocessed=1&amp;bbb=1&amp;hasbroken=1"/>
              <p:cNvSpPr/>
              <p:nvPr/>
            </p:nvSpPr>
            <p:spPr>
              <a:xfrm>
                <a:off x="502920" y="1801445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若抛物线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上任意一点到焦点的距离恒大于1，则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8f3bf4299?vbadefaultcenterpage=1&amp;parentnodeid=a1112b6f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1445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8f3bf4299.bracket?vbadefaultcenterpage=1&amp;parentnodeid=a1112b6fa&amp;color=0,0,0&amp;vbapositionanswer=4&amp;vbahtmlprocessed=1"/>
          <p:cNvSpPr/>
          <p:nvPr/>
        </p:nvSpPr>
        <p:spPr>
          <a:xfrm>
            <a:off x="769620" y="234881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8f3bf4299.choices?vbadefaultcenterpage=1&amp;parentnodeid=a1112b6fa&amp;color=0,0,0&amp;vbahtmlprocessed=1&amp;bbb=1"/>
              <p:cNvSpPr/>
              <p:nvPr/>
            </p:nvSpPr>
            <p:spPr>
              <a:xfrm>
                <a:off x="502920" y="2900566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8f3bf4299.choices?vbadefaultcenterpage=1&amp;parentnodeid=a1112b6f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00566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8f3bf4299?vbadefaultcenterpage=1&amp;parentnodeid=a1112b6fa&amp;color=0,0,0&amp;vbahtmlprocessed=1&amp;bbb=1&amp;hasbroken=1"/>
              <p:cNvSpPr/>
              <p:nvPr/>
            </p:nvSpPr>
            <p:spPr>
              <a:xfrm>
                <a:off x="502920" y="3379293"/>
                <a:ext cx="11183112" cy="1951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为抛物线上的任意一点，则点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到焦点的距离等于其到准线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的距离，</a:t>
                </a:r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显然当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为抛物线的顶点时，点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到准线的距离取得最小值，最小值为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8f3bf4299?vbadefaultcenterpage=1&amp;parentnodeid=a1112b6f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79293"/>
                <a:ext cx="11183112" cy="1951800"/>
              </a:xfrm>
              <a:prstGeom prst="rect">
                <a:avLst/>
              </a:prstGeom>
              <a:blipFill>
                <a:blip r:embed="rId5"/>
                <a:stretch>
                  <a:fillRect l="-1690" r="-2672" b="-903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3fbd93ef5?vbadefaultcenterpage=1&amp;parentnodeid=a1112b6fa&amp;color=0,0,0&amp;vbahtmlprocessed=1&amp;bbb=1&amp;hasbroken=1"/>
              <p:cNvSpPr/>
              <p:nvPr/>
            </p:nvSpPr>
            <p:spPr>
              <a:xfrm>
                <a:off x="502920" y="156659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的焦点,点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𝐵𝐹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积为(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3fbd93ef5?vbadefaultcenterpage=1&amp;parentnodeid=a1112b6f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6659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3fbd93ef5.bracket?vbadefaultcenterpage=1&amp;parentnodeid=a1112b6fa&amp;color=0,0,0&amp;vbapositionanswer=5&amp;vbahtmlprocessed=1"/>
          <p:cNvSpPr/>
          <p:nvPr/>
        </p:nvSpPr>
        <p:spPr>
          <a:xfrm>
            <a:off x="1391920" y="2113961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3fbd93ef5.choices?vbadefaultcenterpage=1&amp;parentnodeid=a1112b6fa&amp;color=0,0,0&amp;vbahtmlprocessed=1&amp;bbb=1"/>
              <p:cNvSpPr/>
              <p:nvPr/>
            </p:nvSpPr>
            <p:spPr>
              <a:xfrm>
                <a:off x="502920" y="2607228"/>
                <a:ext cx="11183112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600"/>
                  </a:lnSpc>
                  <a:tabLst>
                    <a:tab pos="3052953" algn="l"/>
                    <a:tab pos="6080506" algn="l"/>
                    <a:tab pos="87270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C.4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.8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3fbd93ef5.choices?vbadefaultcenterpage=1&amp;parentnodeid=a1112b6f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07228"/>
                <a:ext cx="11183112" cy="516128"/>
              </a:xfrm>
              <a:prstGeom prst="rect">
                <a:avLst/>
              </a:prstGeom>
              <a:blipFill>
                <a:blip r:embed="rId4"/>
                <a:stretch>
                  <a:fillRect l="-1690" b="-357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3fbd93ef5?vbadefaultcenterpage=1&amp;parentnodeid=a1112b6fa&amp;color=0,0,0&amp;vbahtmlprocessed=1&amp;bbb=1&amp;hasbroken=1"/>
              <p:cNvSpPr/>
              <p:nvPr/>
            </p:nvSpPr>
            <p:spPr>
              <a:xfrm>
                <a:off x="502920" y="3184379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,准线为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,由抛物线的定义可知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×4×2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3fbd93ef5?vbadefaultcenterpage=1&amp;parentnodeid=a1112b6f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84379"/>
                <a:ext cx="11183112" cy="2235200"/>
              </a:xfrm>
              <a:prstGeom prst="rect">
                <a:avLst/>
              </a:prstGeom>
              <a:blipFill>
                <a:blip r:embed="rId5"/>
                <a:stretch>
                  <a:fillRect l="-1690" b="-49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389</Words>
  <Application>Microsoft Office PowerPoint</Application>
  <PresentationFormat>宽屏</PresentationFormat>
  <Paragraphs>233</Paragraphs>
  <Slides>33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只只战斗机</cp:lastModifiedBy>
  <cp:revision>3</cp:revision>
  <dcterms:created xsi:type="dcterms:W3CDTF">2024-01-23T11:18:48Z</dcterms:created>
  <dcterms:modified xsi:type="dcterms:W3CDTF">2024-01-24T12:09:35Z</dcterms:modified>
  <cp:category/>
  <cp:contentStatus/>
</cp:coreProperties>
</file>