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6" r:id="rId15"/>
    <p:sldId id="269" r:id="rId16"/>
    <p:sldId id="270" r:id="rId17"/>
    <p:sldId id="287" r:id="rId18"/>
    <p:sldId id="271" r:id="rId19"/>
    <p:sldId id="272" r:id="rId20"/>
    <p:sldId id="273" r:id="rId21"/>
    <p:sldId id="274" r:id="rId22"/>
    <p:sldId id="288" r:id="rId23"/>
    <p:sldId id="275" r:id="rId24"/>
    <p:sldId id="276" r:id="rId25"/>
    <p:sldId id="277" r:id="rId26"/>
    <p:sldId id="278" r:id="rId27"/>
    <p:sldId id="289" r:id="rId28"/>
    <p:sldId id="279" r:id="rId29"/>
    <p:sldId id="280" r:id="rId30"/>
    <p:sldId id="281" r:id="rId31"/>
    <p:sldId id="290" r:id="rId32"/>
    <p:sldId id="291" r:id="rId33"/>
    <p:sldId id="292" r:id="rId34"/>
    <p:sldId id="293" r:id="rId35"/>
    <p:sldId id="294" r:id="rId36"/>
    <p:sldId id="295" r:id="rId37"/>
    <p:sldId id="296" r:id="rId38"/>
    <p:sldId id="297" r:id="rId39"/>
    <p:sldId id="285" r:id="rId40"/>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10"/>
  </p:normalViewPr>
  <p:slideViewPr>
    <p:cSldViewPr snapToGrid="0" snapToObjects="1">
      <p:cViewPr varScale="1">
        <p:scale>
          <a:sx n="87" d="100"/>
          <a:sy n="87" d="100"/>
        </p:scale>
        <p:origin x="53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70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31871619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2671943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3992441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304542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473807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278913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4231640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2802691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1965a417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基础课49 直线与圆锥曲线的位置关系</a:t>
            </a:r>
            <a:endParaRPr lang="en-US" sz="2800" dirty="0"/>
          </a:p>
        </p:txBody>
      </p:sp>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49603A20-AFAF-489F-8310-94325DA95D0A}"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adc1cd2c910eb6b8f5f421#tid=65af9bd9f16ac4000a054c4d#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a:ln/>
        </p:spPr>
        <p:txBody>
          <a:bodyPr wrap="square" lIns="0" tIns="0" rIns="0" bIns="0" rtlCol="0" anchor="ctr"/>
          <a:lstStyle/>
          <a:p>
            <a:pPr algn="ctr"/>
            <a:r>
              <a:rPr lang="en-US" sz="5200" b="1" i="0" dirty="0">
                <a:solidFill>
                  <a:srgbClr val="42ADE2"/>
                </a:solidFill>
                <a:latin typeface="Times New Roman" pitchFamily="34" charset="0"/>
                <a:ea typeface="微软雅黑" pitchFamily="34" charset="-122"/>
                <a:cs typeface="Times New Roman"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a:ln/>
        </p:spPr>
        <p:txBody>
          <a:bodyPr/>
          <a:lstStyle/>
          <a:p>
            <a:endParaRPr lang="zh-CN" altLang="en-US"/>
          </a:p>
        </p:txBody>
      </p:sp>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F98BCB1A-A4E9-4C75-A7FE-F2FBE28B7743}"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1965a417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基础课49 直线与圆锥曲线的位置关系</a:t>
            </a:r>
            <a:endParaRPr lang="en-US" sz="2800" dirty="0"/>
          </a:p>
        </p:txBody>
      </p:sp>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1397D4B6-E296-4FE6-89E7-91EC760F8A68}"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30.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25.xml"/><Relationship Id="rId5" Type="http://schemas.openxmlformats.org/officeDocument/2006/relationships/slide" Target="slide15.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65.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66.e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vmlDrawing" Target="../drawings/vmlDrawing3.vml"/><Relationship Id="rId5" Type="http://schemas.openxmlformats.org/officeDocument/2006/relationships/image" Target="../media/image67.e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vmlDrawing" Target="../drawings/vmlDrawing4.vml"/><Relationship Id="rId5" Type="http://schemas.openxmlformats.org/officeDocument/2006/relationships/image" Target="../media/image68.e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vmlDrawing" Target="../drawings/vmlDrawing5.vml"/><Relationship Id="rId5" Type="http://schemas.openxmlformats.org/officeDocument/2006/relationships/image" Target="../media/image69.e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vmlDrawing" Target="../drawings/vmlDrawing6.vml"/><Relationship Id="rId6" Type="http://schemas.openxmlformats.org/officeDocument/2006/relationships/image" Target="../media/image71.jpeg"/><Relationship Id="rId5" Type="http://schemas.openxmlformats.org/officeDocument/2006/relationships/image" Target="../media/image70.emf"/><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vmlDrawing" Target="../drawings/vmlDrawing7.vml"/><Relationship Id="rId5" Type="http://schemas.openxmlformats.org/officeDocument/2006/relationships/image" Target="../media/image72.emf"/><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vmlDrawing" Target="../drawings/vmlDrawing8.vml"/><Relationship Id="rId5" Type="http://schemas.openxmlformats.org/officeDocument/2006/relationships/image" Target="../media/image73.emf"/><Relationship Id="rId4"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checked= 1 &amp; amp; version = 1.0.5checked=1&amp;version=1.0.5">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name="Slide 10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21_1#675bf53fa?vbadefaultcenterpage=1&amp;parentnodeid=fe18b2fa8&amp;color=0,0,0&amp;vbahtmlprocessed=1&amp;bbb=1&amp;hasbroken=1"/>
              <p:cNvSpPr/>
              <p:nvPr/>
            </p:nvSpPr>
            <p:spPr>
              <a:xfrm>
                <a:off x="502920" y="1235724"/>
                <a:ext cx="11183112" cy="1109599"/>
              </a:xfrm>
              <a:prstGeom prst="rect">
                <a:avLst/>
              </a:prstGeom>
              <a:noFill/>
              <a:ln/>
            </p:spPr>
            <p:txBody>
              <a:bodyPr wrap="none" lIns="0" tIns="0" rIns="0" bIns="0" rtlCol="0" anchor="t"/>
              <a:lstStyle/>
              <a:p>
                <a:pPr algn="l" latinLnBrk="1">
                  <a:lnSpc>
                    <a:spcPts val="5000"/>
                  </a:lnSpc>
                </a:pPr>
                <a:r>
                  <a:rPr lang="en-US" altLang="zh-CN" sz="2400" b="1" i="0" dirty="0">
                    <a:solidFill>
                      <a:srgbClr val="000000"/>
                    </a:solidFill>
                    <a:latin typeface="Times New Roman" pitchFamily="34" charset="0"/>
                    <a:ea typeface="微软雅黑" pitchFamily="34" charset="-122"/>
                    <a:cs typeface="Times New Roman" pitchFamily="34" charset="-120"/>
                  </a:rPr>
                  <a:t>6.</a:t>
                </a:r>
                <a:r>
                  <a:rPr lang="en-US" altLang="zh-CN" sz="2400" b="0" i="0" dirty="0">
                    <a:solidFill>
                      <a:srgbClr val="000000"/>
                    </a:solidFill>
                    <a:latin typeface="Times New Roman" pitchFamily="34" charset="0"/>
                    <a:ea typeface="微软雅黑" pitchFamily="34" charset="-122"/>
                    <a:cs typeface="Times New Roman" pitchFamily="34" charset="-120"/>
                  </a:rPr>
                  <a:t>已知椭圆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r>
                      <m:rPr>
                        <m:nor/>
                      </m:rPr>
                      <a:rPr lang="en-US" altLang="zh-CN" sz="2400" b="0" i="0" dirty="0">
                        <a:solidFill>
                          <a:srgbClr val="000000"/>
                        </a:solidFill>
                        <a:latin typeface="Times New Roman" pitchFamily="34"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000000"/>
                    </a:solidFill>
                    <a:latin typeface="Times New Roman" pitchFamily="34" charset="0"/>
                    <a:ea typeface="微软雅黑" pitchFamily="34" charset="-122"/>
                    <a:cs typeface="Times New Roman" pitchFamily="34" charset="-120"/>
                  </a:rPr>
                  <a:t>的左、右焦点分别为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，过</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且斜率为1的直线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交椭</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000000"/>
                    </a:solidFill>
                    <a:latin typeface="Times New Roman" pitchFamily="34" charset="0"/>
                    <a:ea typeface="微软雅黑" pitchFamily="34" charset="-122"/>
                    <a:cs typeface="Times New Roman" pitchFamily="34" charset="-120"/>
                  </a:rPr>
                  <a:t>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000000"/>
                    </a:solidFill>
                    <a:latin typeface="Times New Roman" pitchFamily="34" charset="0"/>
                    <a:ea typeface="微软雅黑" pitchFamily="34" charset="-122"/>
                    <a:cs typeface="Times New Roman" pitchFamily="34" charset="-120"/>
                  </a:rPr>
                  <a:t>两点，则</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𝐴𝐵</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21_1#675bf53fa?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1235724"/>
                <a:ext cx="11183112" cy="1109599"/>
              </a:xfrm>
              <a:prstGeom prst="rect">
                <a:avLst/>
              </a:prstGeom>
              <a:blipFill>
                <a:blip r:embed="rId3"/>
                <a:stretch>
                  <a:fillRect l="-1690" b="-16484"/>
                </a:stretch>
              </a:blipFill>
              <a:ln/>
            </p:spPr>
            <p:txBody>
              <a:bodyPr/>
              <a:lstStyle/>
              <a:p>
                <a:r>
                  <a:rPr lang="zh-CN" altLang="en-US">
                    <a:noFill/>
                  </a:rPr>
                  <a:t> </a:t>
                </a:r>
              </a:p>
            </p:txBody>
          </p:sp>
        </mc:Fallback>
      </mc:AlternateContent>
      <p:sp>
        <p:nvSpPr>
          <p:cNvPr id="3" name="QC_5_AN.22_1#675bf53fa.bracket?vbadefaultcenterpage=1&amp;parentnodeid=fe18b2fa8&amp;color=0,0,0&amp;vbapositionanswer=6&amp;vbahtmlprocessed=1"/>
          <p:cNvSpPr/>
          <p:nvPr/>
        </p:nvSpPr>
        <p:spPr>
          <a:xfrm>
            <a:off x="4410520" y="1859294"/>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A</a:t>
            </a:r>
            <a:endParaRPr lang="en-US" altLang="zh-CN" sz="2400" dirty="0"/>
          </a:p>
        </p:txBody>
      </p:sp>
      <mc:AlternateContent xmlns:mc="http://schemas.openxmlformats.org/markup-compatibility/2006" xmlns:a14="http://schemas.microsoft.com/office/drawing/2010/main">
        <mc:Choice Requires="a14">
          <p:sp>
            <p:nvSpPr>
              <p:cNvPr id="4" name="QC_5_BD.23_1#675bf53fa.choices?vbadefaultcenterpage=1&amp;parentnodeid=fe18b2fa8&amp;color=0,0,0&amp;vbahtmlprocessed=1&amp;bbb=1"/>
              <p:cNvSpPr/>
              <p:nvPr/>
            </p:nvSpPr>
            <p:spPr>
              <a:xfrm>
                <a:off x="502920" y="2353005"/>
                <a:ext cx="11183112" cy="622110"/>
              </a:xfrm>
              <a:prstGeom prst="rect">
                <a:avLst/>
              </a:prstGeom>
              <a:noFill/>
              <a:ln/>
            </p:spPr>
            <p:txBody>
              <a:bodyPr wrap="none" lIns="0" tIns="0" rIns="0" bIns="0" rtlCol="0" anchor="t"/>
              <a:lstStyle/>
              <a:p>
                <a:pPr latinLnBrk="1">
                  <a:lnSpc>
                    <a:spcPts val="5000"/>
                  </a:lnSpc>
                  <a:tabLst>
                    <a:tab pos="2757678" algn="l"/>
                    <a:tab pos="5489956" algn="l"/>
                    <a:tab pos="8488934"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24</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7</m:t>
                        </m:r>
                      </m:den>
                    </m:f>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7</m:t>
                        </m:r>
                      </m:den>
                    </m:f>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m:t>
                        </m:r>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e>
                        </m:rad>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7</m:t>
                        </m:r>
                      </m:den>
                    </m:f>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m:t>
                        </m:r>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7</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4" name="QC_5_BD.23_1#675bf53fa.choices?vbadefaultcenterpage=1&amp;parentnodeid=fe18b2fa8&amp;color=0,0,0&amp;vbahtmlprocessed=1&amp;bbb=1"/>
              <p:cNvSpPr>
                <a:spLocks noRot="1" noChangeAspect="1" noMove="1" noResize="1" noEditPoints="1" noAdjustHandles="1" noChangeArrowheads="1" noChangeShapeType="1" noTextEdit="1"/>
              </p:cNvSpPr>
              <p:nvPr/>
            </p:nvSpPr>
            <p:spPr>
              <a:xfrm>
                <a:off x="502920" y="2353005"/>
                <a:ext cx="11183112" cy="622110"/>
              </a:xfrm>
              <a:prstGeom prst="rect">
                <a:avLst/>
              </a:prstGeom>
              <a:blipFill>
                <a:blip r:embed="rId4"/>
                <a:stretch>
                  <a:fillRect l="-1690" b="-16667"/>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5_AS.24_1#675bf53fa?vbadefaultcenterpage=1&amp;parentnodeid=fe18b2fa8&amp;color=0,0,0&amp;vbahtmlprocessed=1&amp;bbb=1&amp;hasbroken=1"/>
              <p:cNvSpPr/>
              <p:nvPr/>
            </p:nvSpPr>
            <p:spPr>
              <a:xfrm>
                <a:off x="502920" y="2982925"/>
                <a:ext cx="11183112" cy="2311400"/>
              </a:xfrm>
              <a:prstGeom prst="rect">
                <a:avLst/>
              </a:prstGeom>
              <a:noFill/>
              <a:ln/>
            </p:spPr>
            <p:txBody>
              <a:bodyPr wrap="none" lIns="0" tIns="0" rIns="0" bIns="0" rtlCol="0" anchor="t"/>
              <a:lstStyle/>
              <a:p>
                <a:pPr algn="l" latinLnBrk="1">
                  <a:lnSpc>
                    <a:spcPts val="5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oMath>
                </a14:m>
                <a:r>
                  <a:rPr lang="en-US" altLang="zh-CN" sz="2400" b="0" i="0" dirty="0">
                    <a:solidFill>
                      <a:srgbClr val="FF0000"/>
                    </a:solidFill>
                    <a:latin typeface="Times New Roman" pitchFamily="34" charset="0"/>
                    <a:ea typeface="微软雅黑" pitchFamily="34" charset="-122"/>
                    <a:cs typeface="Times New Roman" pitchFamily="34" charset="-120"/>
                  </a:rPr>
                  <a:t>的方程为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，代入椭圆</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FF0000"/>
                    </a:solidFill>
                    <a:latin typeface="Times New Roman" pitchFamily="34" charset="0"/>
                    <a:ea typeface="微软雅黑" pitchFamily="34" charset="-122"/>
                    <a:cs typeface="Times New Roman" pitchFamily="34" charset="-120"/>
                  </a:rPr>
                  <a:t>的方程</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整理可得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−8=0</m:t>
                    </m:r>
                  </m:oMath>
                </a14:m>
                <a:r>
                  <a:rPr lang="en-US" altLang="zh-CN" sz="2400" b="0" i="0" dirty="0">
                    <a:solidFill>
                      <a:srgbClr val="FF0000"/>
                    </a:solidFill>
                    <a:latin typeface="Times New Roman" pitchFamily="34" charset="0"/>
                    <a:ea typeface="微软雅黑" pitchFamily="34" charset="-122"/>
                    <a:cs typeface="Times New Roman"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，根据弦长公式有</a:t>
                </a:r>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.故选A.</a:t>
                </a:r>
                <a:endParaRPr lang="en-US" altLang="zh-CN" sz="2400" dirty="0"/>
              </a:p>
            </p:txBody>
          </p:sp>
        </mc:Choice>
        <mc:Fallback xmlns="">
          <p:sp>
            <p:nvSpPr>
              <p:cNvPr id="5" name="QC_5_AS.24_1#675bf53fa?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2982925"/>
                <a:ext cx="11183112" cy="2311400"/>
              </a:xfrm>
              <a:prstGeom prst="rect">
                <a:avLst/>
              </a:prstGeom>
              <a:blipFill>
                <a:blip r:embed="rId5"/>
                <a:stretch>
                  <a:fillRect l="-1690" b="-4749"/>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Slide 11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25_1#b7b93f9f3?vbadefaultcenterpage=1&amp;parentnodeid=fe18b2fa8&amp;color=0,0,0&amp;vbahtmlprocessed=1&amp;bbb=1&amp;hasbroken=1"/>
              <p:cNvSpPr/>
              <p:nvPr/>
            </p:nvSpPr>
            <p:spPr>
              <a:xfrm>
                <a:off x="502920" y="1798461"/>
                <a:ext cx="11183112" cy="10333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7.</a:t>
                </a:r>
                <a:r>
                  <a:rPr lang="en-US" altLang="zh-CN" sz="2400" b="0" i="0" dirty="0">
                    <a:solidFill>
                      <a:srgbClr val="000000"/>
                    </a:solidFill>
                    <a:latin typeface="Times New Roman" pitchFamily="34" charset="0"/>
                    <a:ea typeface="微软雅黑" pitchFamily="34" charset="-122"/>
                    <a:cs typeface="Times New Roman" pitchFamily="34" charset="-120"/>
                  </a:rPr>
                  <a:t>已知抛物线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r>
                      <m:rPr>
                        <m:nor/>
                      </m:rPr>
                      <a:rPr lang="en-US" altLang="zh-CN" sz="2400" b="0" i="0" dirty="0">
                        <a:solidFill>
                          <a:srgbClr val="000000"/>
                        </a:solidFill>
                        <a:latin typeface="Times New Roman" pitchFamily="34" charset="0"/>
                        <a:ea typeface="微软雅黑" pitchFamily="34" charset="-122"/>
                        <a:cs typeface="Times New Roman" pitchFamily="34" charset="-120"/>
                      </a:rPr>
                      <m:t>：</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𝑝𝑥</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𝑝</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的焦点为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oMath>
                </a14:m>
                <a:r>
                  <a:rPr lang="en-US" altLang="zh-CN" sz="2400" b="0" i="0" dirty="0">
                    <a:solidFill>
                      <a:srgbClr val="000000"/>
                    </a:solidFill>
                    <a:latin typeface="Times New Roman" pitchFamily="34" charset="0"/>
                    <a:ea typeface="微软雅黑" pitchFamily="34" charset="-122"/>
                    <a:cs typeface="Times New Roman" pitchFamily="34" charset="-120"/>
                  </a:rPr>
                  <a:t>，若直线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000000"/>
                    </a:solidFill>
                    <a:latin typeface="Times New Roman" pitchFamily="34" charset="0"/>
                    <a:ea typeface="微软雅黑" pitchFamily="34" charset="-122"/>
                    <a:cs typeface="Times New Roman" pitchFamily="34" charset="-120"/>
                  </a:rPr>
                  <a:t>交于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两点</a:t>
                </a:r>
                <a:r>
                  <a:rPr lang="en-US" altLang="zh-CN" sz="2400" b="0" i="0">
                    <a:solidFill>
                      <a:srgbClr val="000000"/>
                    </a:solidFill>
                    <a:latin typeface="Times New Roman" pitchFamily="34" charset="0"/>
                    <a:ea typeface="微软雅黑" pitchFamily="34" charset="-122"/>
                    <a:cs typeface="Times New Roman" pitchFamily="34" charset="-120"/>
                  </a:rPr>
                  <a:t>，且</a:t>
                </a:r>
              </a:p>
              <a:p>
                <a:pPr latinLnBrk="1">
                  <a:lnSpc>
                    <a:spcPts val="4200"/>
                  </a:lnSpc>
                </a:pP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𝐴𝐵</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m:t>
                    </m:r>
                  </m:oMath>
                </a14:m>
                <a:r>
                  <a:rPr lang="en-US" altLang="zh-CN" sz="2400" b="0" i="0" dirty="0">
                    <a:solidFill>
                      <a:srgbClr val="000000"/>
                    </a:solidFill>
                    <a:latin typeface="Times New Roman" pitchFamily="34" charset="0"/>
                    <a:ea typeface="微软雅黑" pitchFamily="34" charset="-122"/>
                    <a:cs typeface="Times New Roman" pitchFamily="34" charset="-120"/>
                  </a:rPr>
                  <a:t>，则</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𝐴𝐹</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25_1#b7b93f9f3?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1798461"/>
                <a:ext cx="11183112" cy="1033399"/>
              </a:xfrm>
              <a:prstGeom prst="rect">
                <a:avLst/>
              </a:prstGeom>
              <a:blipFill>
                <a:blip r:embed="rId3"/>
                <a:stretch>
                  <a:fillRect l="-1690" b="-17647"/>
                </a:stretch>
              </a:blipFill>
              <a:ln/>
            </p:spPr>
            <p:txBody>
              <a:bodyPr/>
              <a:lstStyle/>
              <a:p>
                <a:r>
                  <a:rPr lang="zh-CN" altLang="en-US">
                    <a:noFill/>
                  </a:rPr>
                  <a:t> </a:t>
                </a:r>
              </a:p>
            </p:txBody>
          </p:sp>
        </mc:Fallback>
      </mc:AlternateContent>
      <p:sp>
        <p:nvSpPr>
          <p:cNvPr id="3" name="QC_5_AN.26_1#b7b93f9f3.bracket?vbadefaultcenterpage=1&amp;parentnodeid=fe18b2fa8&amp;color=0,0,0&amp;vbapositionanswer=7&amp;vbahtmlprocessed=1"/>
          <p:cNvSpPr/>
          <p:nvPr/>
        </p:nvSpPr>
        <p:spPr>
          <a:xfrm>
            <a:off x="3434525" y="2345831"/>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C</a:t>
            </a:r>
            <a:endParaRPr lang="en-US" altLang="zh-CN" sz="2400" dirty="0"/>
          </a:p>
        </p:txBody>
      </p:sp>
      <p:sp>
        <p:nvSpPr>
          <p:cNvPr id="4" name="QC_5_BD.27_1#b7b93f9f3.choices?vbadefaultcenterpage=1&amp;parentnodeid=fe18b2fa8&amp;color=0,0,0&amp;vbahtmlprocessed=1&amp;bbb=1"/>
          <p:cNvSpPr/>
          <p:nvPr/>
        </p:nvSpPr>
        <p:spPr>
          <a:xfrm>
            <a:off x="502920" y="2839098"/>
            <a:ext cx="11183112" cy="474599"/>
          </a:xfrm>
          <a:prstGeom prst="rect">
            <a:avLst/>
          </a:prstGeom>
          <a:noFill/>
          <a:ln/>
        </p:spPr>
        <p:txBody>
          <a:bodyPr wrap="none" lIns="0" tIns="0" rIns="0" bIns="0" rtlCol="0" anchor="t"/>
          <a:lstStyle/>
          <a:p>
            <a:pPr latinLnBrk="1">
              <a:lnSpc>
                <a:spcPts val="4200"/>
              </a:lnSpc>
              <a:tabLst>
                <a:tab pos="2862453" algn="l"/>
                <a:tab pos="5699506" algn="l"/>
                <a:tab pos="85365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r>
              <a:rPr lang="en-US" altLang="zh-CN" sz="2400" b="0" i="0">
                <a:solidFill>
                  <a:srgbClr val="000000"/>
                </a:solidFill>
                <a:latin typeface="Times New Roman" pitchFamily="34" charset="0"/>
                <a:ea typeface="微软雅黑" pitchFamily="34" charset="-122"/>
                <a:cs typeface="Times New Roman" pitchFamily="34" charset="-120"/>
              </a:rPr>
              <a:t>.3</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B.4</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C.5</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.6</a:t>
            </a:r>
            <a:endParaRPr lang="en-US" altLang="zh-CN" sz="2400" dirty="0"/>
          </a:p>
        </p:txBody>
      </p:sp>
      <mc:AlternateContent xmlns:mc="http://schemas.openxmlformats.org/markup-compatibility/2006" xmlns:a14="http://schemas.microsoft.com/office/drawing/2010/main">
        <mc:Choice Requires="a14">
          <p:sp>
            <p:nvSpPr>
              <p:cNvPr id="5" name="QC_5_AS.28_1#b7b93f9f3?vbadefaultcenterpage=1&amp;parentnodeid=fe18b2fa8&amp;color=0,0,0&amp;vbahtmlprocessed=1&amp;bbb=1&amp;hasbroken=1"/>
              <p:cNvSpPr/>
              <p:nvPr/>
            </p:nvSpPr>
            <p:spPr>
              <a:xfrm>
                <a:off x="502920" y="3322968"/>
                <a:ext cx="11183112" cy="2001520"/>
              </a:xfrm>
              <a:prstGeom prst="rect">
                <a:avLst/>
              </a:prstGeom>
              <a:noFill/>
              <a:ln/>
            </p:spPr>
            <p:txBody>
              <a:bodyPr wrap="none" lIns="0" tIns="0" rIns="0" bIns="0" rtlCol="0" anchor="t"/>
              <a:lstStyle/>
              <a:p>
                <a:pPr algn="l" latinLnBrk="1">
                  <a:lnSpc>
                    <a:spcPts val="53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将</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代入抛物线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FF0000"/>
                    </a:solidFill>
                    <a:latin typeface="Times New Roman" pitchFamily="34" charset="0"/>
                    <a:ea typeface="微软雅黑" pitchFamily="34" charset="-122"/>
                    <a:cs typeface="Times New Roman" pitchFamily="34" charset="-120"/>
                  </a:rPr>
                  <a:t>的方程</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𝑝𝑥</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a:t>
                </a:r>
              </a:p>
              <a:p>
                <a:pPr latinLnBrk="1">
                  <a:lnSpc>
                    <a:spcPts val="53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600"/>
                  </a:lnSpc>
                </a:pPr>
                <a:r>
                  <a:rPr lang="en-US" altLang="zh-CN" sz="2400" b="0" i="0">
                    <a:solidFill>
                      <a:srgbClr val="FF0000"/>
                    </a:solidFill>
                    <a:latin typeface="Times New Roman" pitchFamily="34" charset="0"/>
                    <a:ea typeface="微软雅黑" pitchFamily="34" charset="-122"/>
                    <a:cs typeface="Times New Roman" pitchFamily="34" charset="-120"/>
                  </a:rPr>
                  <a:t>由抛物线的定义可得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𝐴𝐹</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.故选C.</a:t>
                </a:r>
                <a:endParaRPr lang="en-US" altLang="zh-CN" sz="2400" dirty="0"/>
              </a:p>
            </p:txBody>
          </p:sp>
        </mc:Choice>
        <mc:Fallback xmlns="">
          <p:sp>
            <p:nvSpPr>
              <p:cNvPr id="5" name="QC_5_AS.28_1#b7b93f9f3?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3322968"/>
                <a:ext cx="11183112" cy="2001520"/>
              </a:xfrm>
              <a:prstGeom prst="rect">
                <a:avLst/>
              </a:prstGeom>
              <a:blipFill>
                <a:blip r:embed="rId4"/>
                <a:stretch>
                  <a:fillRect l="-1690" b="-5488"/>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Slide 12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29_1#0b9212967?vbadefaultcenterpage=1&amp;parentnodeid=fe18b2fa8&amp;color=0,0,0&amp;vbahtmlprocessed=1&amp;bbb=1&amp;hasbroken=1"/>
              <p:cNvSpPr/>
              <p:nvPr/>
            </p:nvSpPr>
            <p:spPr>
              <a:xfrm>
                <a:off x="502920" y="2247946"/>
                <a:ext cx="11183112" cy="1783017"/>
              </a:xfrm>
              <a:prstGeom prst="rect">
                <a:avLst/>
              </a:prstGeom>
              <a:noFill/>
              <a:ln/>
            </p:spPr>
            <p:txBody>
              <a:bodyPr wrap="none" lIns="0" tIns="0" rIns="0" bIns="0" rtlCol="0" anchor="t"/>
              <a:lstStyle/>
              <a:p>
                <a:pPr algn="l" latinLnBrk="1">
                  <a:lnSpc>
                    <a:spcPts val="5000"/>
                  </a:lnSpc>
                </a:pPr>
                <a:r>
                  <a:rPr lang="en-US" altLang="zh-CN" sz="2400" b="1" i="0" dirty="0">
                    <a:solidFill>
                      <a:srgbClr val="000000"/>
                    </a:solidFill>
                    <a:latin typeface="Times New Roman" pitchFamily="34" charset="0"/>
                    <a:ea typeface="微软雅黑" pitchFamily="34" charset="-122"/>
                    <a:cs typeface="Times New Roman" pitchFamily="34" charset="-120"/>
                  </a:rPr>
                  <a:t>8.</a:t>
                </a:r>
                <a:r>
                  <a:rPr lang="en-US" altLang="zh-CN" sz="2400" b="0" i="0" dirty="0">
                    <a:solidFill>
                      <a:srgbClr val="000000"/>
                    </a:solidFill>
                    <a:latin typeface="Times New Roman" pitchFamily="34" charset="0"/>
                    <a:ea typeface="微软雅黑" pitchFamily="34" charset="-122"/>
                    <a:cs typeface="Times New Roman" pitchFamily="34" charset="-120"/>
                  </a:rPr>
                  <a:t>（改编）已知四边形</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𝐴𝐵𝐶𝐷</m:t>
                    </m:r>
                  </m:oMath>
                </a14:m>
                <a:r>
                  <a:rPr lang="en-US" altLang="zh-CN" sz="2400" b="0" i="0" dirty="0">
                    <a:solidFill>
                      <a:srgbClr val="000000"/>
                    </a:solidFill>
                    <a:latin typeface="Times New Roman" pitchFamily="34" charset="0"/>
                    <a:ea typeface="微软雅黑" pitchFamily="34" charset="-122"/>
                    <a:cs typeface="Times New Roman" pitchFamily="34" charset="-120"/>
                  </a:rPr>
                  <a:t>为椭圆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𝐸</m:t>
                    </m:r>
                    <m:r>
                      <m:rPr>
                        <m:nor/>
                      </m:rPr>
                      <a:rPr lang="en-US" altLang="zh-CN" sz="2400" b="0" i="0" dirty="0">
                        <a:solidFill>
                          <a:srgbClr val="000000"/>
                        </a:solidFill>
                        <a:latin typeface="Times New Roman" pitchFamily="34"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的内接矩形</a:t>
                </a:r>
                <a:r>
                  <a:rPr lang="en-US" altLang="zh-CN" sz="2400" b="0" i="0">
                    <a:solidFill>
                      <a:srgbClr val="000000"/>
                    </a:solidFill>
                    <a:latin typeface="Times New Roman" pitchFamily="34" charset="0"/>
                    <a:ea typeface="微软雅黑" pitchFamily="34" charset="-122"/>
                    <a:cs typeface="Times New Roman" pitchFamily="34" charset="-120"/>
                  </a:rPr>
                  <a:t>，其中点</a:t>
                </a:r>
              </a:p>
              <a:p>
                <a:pPr latinLnBrk="1">
                  <a:lnSpc>
                    <a:spcPts val="49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000000"/>
                    </a:solidFill>
                    <a:latin typeface="Times New Roman" pitchFamily="34" charset="0"/>
                    <a:ea typeface="微软雅黑" pitchFamily="34" charset="-122"/>
                    <a:cs typeface="Times New Roman" pitchFamily="34" charset="-120"/>
                  </a:rPr>
                  <a:t>关于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轴对称，点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m:t>
                    </m:r>
                  </m:oMath>
                </a14:m>
                <a:r>
                  <a:rPr lang="en-US" altLang="zh-CN" sz="2400" b="0" i="0" dirty="0">
                    <a:solidFill>
                      <a:srgbClr val="000000"/>
                    </a:solidFill>
                    <a:latin typeface="Times New Roman" pitchFamily="34" charset="0"/>
                    <a:ea typeface="微软雅黑" pitchFamily="34" charset="-122"/>
                    <a:cs typeface="Times New Roman" pitchFamily="34" charset="-120"/>
                  </a:rPr>
                  <a:t>满足</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𝐴𝐵</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𝐴𝑃</m:t>
                        </m:r>
                      </m:e>
                    </m:acc>
                  </m:oMath>
                </a14:m>
                <a:r>
                  <a:rPr lang="en-US" altLang="zh-CN" sz="2400" b="0" i="0" dirty="0">
                    <a:solidFill>
                      <a:srgbClr val="000000"/>
                    </a:solidFill>
                    <a:latin typeface="Times New Roman" pitchFamily="34" charset="0"/>
                    <a:ea typeface="微软雅黑" pitchFamily="34" charset="-122"/>
                    <a:cs typeface="Times New Roman" pitchFamily="34" charset="-120"/>
                  </a:rPr>
                  <a:t>，直线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𝐶𝑃</m:t>
                    </m:r>
                  </m:oMath>
                </a14:m>
                <a:r>
                  <a:rPr lang="en-US" altLang="zh-CN" sz="2400" b="0" i="0" dirty="0">
                    <a:solidFill>
                      <a:srgbClr val="000000"/>
                    </a:solidFill>
                    <a:latin typeface="Times New Roman" pitchFamily="34" charset="0"/>
                    <a:ea typeface="微软雅黑" pitchFamily="34" charset="-122"/>
                    <a:cs typeface="Times New Roman" pitchFamily="34" charset="-120"/>
                  </a:rPr>
                  <a:t>交椭圆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𝐸</m:t>
                    </m:r>
                  </m:oMath>
                </a14:m>
                <a:r>
                  <a:rPr lang="en-US" altLang="zh-CN" sz="2400" b="0" i="0" dirty="0">
                    <a:solidFill>
                      <a:srgbClr val="000000"/>
                    </a:solidFill>
                    <a:latin typeface="Times New Roman" pitchFamily="34" charset="0"/>
                    <a:ea typeface="微软雅黑" pitchFamily="34" charset="-122"/>
                    <a:cs typeface="Times New Roman" pitchFamily="34" charset="-120"/>
                  </a:rPr>
                  <a:t>于点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𝑄</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异于点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，且</a:t>
                </a:r>
              </a:p>
              <a:p>
                <a:pPr latinLnBrk="1">
                  <a:lnSpc>
                    <a:spcPts val="47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𝐴𝐶</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𝐴𝑄</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000000"/>
                    </a:solidFill>
                    <a:latin typeface="Times New Roman" pitchFamily="34" charset="0"/>
                    <a:ea typeface="微软雅黑" pitchFamily="34" charset="-122"/>
                    <a:cs typeface="Times New Roman" pitchFamily="34" charset="-120"/>
                  </a:rPr>
                  <a:t>，则椭圆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𝐸</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的离心率为(</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29_1#0b9212967?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2247946"/>
                <a:ext cx="11183112" cy="1783017"/>
              </a:xfrm>
              <a:prstGeom prst="rect">
                <a:avLst/>
              </a:prstGeom>
              <a:blipFill>
                <a:blip r:embed="rId3"/>
                <a:stretch>
                  <a:fillRect l="-1690" r="-55" b="-10274"/>
                </a:stretch>
              </a:blipFill>
              <a:ln/>
            </p:spPr>
            <p:txBody>
              <a:bodyPr/>
              <a:lstStyle/>
              <a:p>
                <a:r>
                  <a:rPr lang="zh-CN" altLang="en-US">
                    <a:noFill/>
                  </a:rPr>
                  <a:t> </a:t>
                </a:r>
              </a:p>
            </p:txBody>
          </p:sp>
        </mc:Fallback>
      </mc:AlternateContent>
      <p:sp>
        <p:nvSpPr>
          <p:cNvPr id="3" name="QC_5_AN.30_1#0b9212967.bracket?vbadefaultcenterpage=1&amp;parentnodeid=fe18b2fa8&amp;color=0,0,0&amp;vbapositionanswer=8&amp;vbahtmlprocessed=1"/>
          <p:cNvSpPr/>
          <p:nvPr/>
        </p:nvSpPr>
        <p:spPr>
          <a:xfrm>
            <a:off x="5299710" y="3488863"/>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A</a:t>
            </a:r>
            <a:endParaRPr lang="en-US" altLang="zh-CN" sz="2400" dirty="0"/>
          </a:p>
        </p:txBody>
      </p:sp>
      <mc:AlternateContent xmlns:mc="http://schemas.openxmlformats.org/markup-compatibility/2006" xmlns:a14="http://schemas.microsoft.com/office/drawing/2010/main">
        <mc:Choice Requires="a14">
          <p:sp>
            <p:nvSpPr>
              <p:cNvPr id="4" name="QC_5_BD.31_1#0b9212967.choices?vbadefaultcenterpage=1&amp;parentnodeid=fe18b2fa8&amp;color=0,0,0&amp;vbahtmlprocessed=1&amp;bbb=1"/>
              <p:cNvSpPr/>
              <p:nvPr/>
            </p:nvSpPr>
            <p:spPr>
              <a:xfrm>
                <a:off x="502920" y="4036741"/>
                <a:ext cx="11183112" cy="622237"/>
              </a:xfrm>
              <a:prstGeom prst="rect">
                <a:avLst/>
              </a:prstGeom>
              <a:noFill/>
              <a:ln/>
            </p:spPr>
            <p:txBody>
              <a:bodyPr wrap="none" lIns="0" tIns="0" rIns="0" bIns="0" rtlCol="0" anchor="t"/>
              <a:lstStyle/>
              <a:p>
                <a:pPr latinLnBrk="1">
                  <a:lnSpc>
                    <a:spcPts val="5000"/>
                  </a:lnSpc>
                  <a:tabLst>
                    <a:tab pos="2754503" algn="l"/>
                    <a:tab pos="5623306" algn="l"/>
                    <a:tab pos="849210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e>
                        </m:rad>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e>
                        </m:rad>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4" name="QC_5_BD.31_1#0b9212967.choices?vbadefaultcenterpage=1&amp;parentnodeid=fe18b2fa8&amp;color=0,0,0&amp;vbahtmlprocessed=1&amp;bbb=1"/>
              <p:cNvSpPr>
                <a:spLocks noRot="1" noChangeAspect="1" noMove="1" noResize="1" noEditPoints="1" noAdjustHandles="1" noChangeArrowheads="1" noChangeShapeType="1" noTextEdit="1"/>
              </p:cNvSpPr>
              <p:nvPr/>
            </p:nvSpPr>
            <p:spPr>
              <a:xfrm>
                <a:off x="502920" y="4036741"/>
                <a:ext cx="11183112" cy="622237"/>
              </a:xfrm>
              <a:prstGeom prst="rect">
                <a:avLst/>
              </a:prstGeom>
              <a:blipFill>
                <a:blip r:embed="rId4"/>
                <a:stretch>
                  <a:fillRect l="-1690" b="-1764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Slide 13checked= 1 &amp; amp; version = 1.0.5checked=1&amp;version=1.0.5">
    <p:spTree>
      <p:nvGrpSpPr>
        <p:cNvPr id="1" name=""/>
        <p:cNvGrpSpPr/>
        <p:nvPr/>
      </p:nvGrpSpPr>
      <p:grpSpPr>
        <a:xfrm>
          <a:off x="0" y="0"/>
          <a:ext cx="0" cy="0"/>
          <a:chOff x="0" y="0"/>
          <a:chExt cx="0" cy="0"/>
        </a:xfrm>
      </p:grpSpPr>
      <p:pic>
        <p:nvPicPr>
          <p:cNvPr id="2" name="QC_5_AS.32_1#0b9212967?hastextimagelayout=1&amp;vbadefaultcenterpage=1&amp;parentnodeid=fe18b2fa8&amp;color=0,0,0&amp;vbahtmlprocessed=1&amp;hassurround=1&amp;hassurroun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8364476" y="922574"/>
            <a:ext cx="3282696" cy="3182112"/>
          </a:xfrm>
          <a:prstGeom prst="rect">
            <a:avLst/>
          </a:prstGeom>
          <a:noFill/>
          <a:extLst>
            <a:ext uri="{909E8E84-426E-40DD-AFC4-6F175D3DCCD1}">
              <a14:hiddenFill xmlns:a14="http://schemas.microsoft.com/office/drawing/2010/main">
                <a:solidFill>
                  <a:schemeClr val="accent1">
                    <a:alpha val="0"/>
                  </a:schemeClr>
                </a:solidFill>
              </a14:hiddenFill>
            </a:ext>
          </a:extLst>
        </p:spPr>
      </p:pic>
      <mc:AlternateContent xmlns:mc="http://schemas.openxmlformats.org/markup-compatibility/2006" xmlns:a14="http://schemas.microsoft.com/office/drawing/2010/main">
        <mc:Choice Requires="a14">
          <p:sp>
            <p:nvSpPr>
              <p:cNvPr id="3" name="QC_5_AS.32_2#0b9212967?hastextimagelayout=1&amp;vbadefaultcenterpage=1&amp;parentnodeid=fe18b2fa8&amp;color=0,0,0&amp;vbahtmlprocessed=1&amp;bbb=1&amp;hasbroken=1"/>
              <p:cNvSpPr/>
              <p:nvPr/>
            </p:nvSpPr>
            <p:spPr>
              <a:xfrm>
                <a:off x="502920" y="876854"/>
                <a:ext cx="7772400" cy="1643317"/>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如图所示，设</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d>
                  </m:oMath>
                </a14:m>
                <a:r>
                  <a:rPr lang="en-US" altLang="zh-CN" sz="2400" b="0" i="0" dirty="0">
                    <a:solidFill>
                      <a:srgbClr val="FF0000"/>
                    </a:solidFill>
                    <a:latin typeface="Times New Roman" pitchFamily="34" charset="0"/>
                    <a:ea typeface="微软雅黑" pitchFamily="34" charset="-122"/>
                    <a:cs typeface="Times New Roman" pitchFamily="34" charset="-120"/>
                  </a:rPr>
                  <a:t>，因为四边形</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𝐴𝐵𝐶𝐷</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为矩形</a:t>
                </a:r>
                <a:r>
                  <a:rPr lang="en-US" altLang="zh-CN" sz="2400" b="0" i="0">
                    <a:solidFill>
                      <a:srgbClr val="FF0000"/>
                    </a:solidFill>
                    <a:latin typeface="Times New Roman" pitchFamily="34" charset="0"/>
                    <a:ea typeface="微软雅黑" pitchFamily="34" charset="-122"/>
                    <a:cs typeface="Times New Roman" pitchFamily="34" charset="-120"/>
                  </a:rPr>
                  <a:t>，点</a:t>
                </a:r>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FF0000"/>
                    </a:solidFill>
                    <a:latin typeface="Times New Roman" pitchFamily="34" charset="0"/>
                    <a:ea typeface="微软雅黑" pitchFamily="34" charset="-122"/>
                    <a:cs typeface="Times New Roman" pitchFamily="34" charset="-120"/>
                  </a:rPr>
                  <a:t>关于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轴对称，所以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，则</a:t>
                </a:r>
              </a:p>
              <a:p>
                <a:pPr latinLnBrk="1">
                  <a:lnSpc>
                    <a:spcPts val="47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C_5_AS.32_2#0b9212967?hastextimagelayout=1&amp;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876854"/>
                <a:ext cx="7772400" cy="1643317"/>
              </a:xfrm>
              <a:prstGeom prst="rect">
                <a:avLst/>
              </a:prstGeom>
              <a:blipFill>
                <a:blip r:embed="rId4"/>
                <a:stretch>
                  <a:fillRect l="-2431" r="-2039" b="-11152"/>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C_5_AS.32_3#0b9212967?hastextimagelayout=1&amp;vbadefaultcenterpage=1&amp;parentnodeid=fe18b2fa8&amp;color=0,0,0&amp;vbahtmlprocessed=1&amp;bbb=1&amp;hasbroken=1&amp;hassurround=1"/>
              <p:cNvSpPr/>
              <p:nvPr/>
            </p:nvSpPr>
            <p:spPr>
              <a:xfrm>
                <a:off x="502920" y="2528362"/>
                <a:ext cx="7772400" cy="2235200"/>
              </a:xfrm>
              <a:prstGeom prst="rect">
                <a:avLst/>
              </a:prstGeom>
              <a:noFill/>
              <a:ln/>
            </p:spPr>
            <p:txBody>
              <a:bodyPr wrap="none" lIns="0" tIns="0" rIns="0" bIns="0" rtlCol="0" anchor="t"/>
              <a:lstStyle/>
              <a:p>
                <a:pPr algn="l" latinLnBrk="1">
                  <a:lnSpc>
                    <a:spcPts val="5800"/>
                  </a:lnSpc>
                </a:pPr>
                <a:r>
                  <a:rPr lang="en-US" altLang="zh-CN" sz="2400" b="0" i="0" dirty="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𝐴𝑃</m:t>
                        </m:r>
                      </m:e>
                    </m:acc>
                  </m:oMath>
                </a14:m>
                <a:r>
                  <a:rPr lang="en-US" altLang="zh-CN" sz="2400" b="0" i="0" dirty="0">
                    <a:solidFill>
                      <a:srgbClr val="FF0000"/>
                    </a:solidFill>
                    <a:latin typeface="Times New Roman" pitchFamily="34" charset="0"/>
                    <a:ea typeface="微软雅黑" pitchFamily="34" charset="-122"/>
                    <a:cs typeface="Times New Roman" pitchFamily="34" charset="-120"/>
                  </a:rPr>
                  <a:t>，可得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11800"/>
                  </a:lnSpc>
                </a:pPr>
                <a:r>
                  <a:rPr lang="en-US" altLang="zh-CN" sz="2400" b="0" i="0">
                    <a:solidFill>
                      <a:srgbClr val="FF0000"/>
                    </a:solidFill>
                    <a:latin typeface="Times New Roman" pitchFamily="34" charset="0"/>
                    <a:ea typeface="微软雅黑" pitchFamily="34" charset="-122"/>
                    <a:cs typeface="Times New Roman"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e>
                    </m:d>
                  </m:oMath>
                </a14:m>
                <a:r>
                  <a:rPr lang="en-US" altLang="zh-CN" sz="2400" b="0" i="0" dirty="0">
                    <a:solidFill>
                      <a:srgbClr val="FF0000"/>
                    </a:solidFill>
                    <a:latin typeface="Times New Roman" pitchFamily="34" charset="0"/>
                    <a:ea typeface="微软雅黑" pitchFamily="34" charset="-122"/>
                    <a:cs typeface="Times New Roman" pitchFamily="34" charset="-120"/>
                  </a:rPr>
                  <a:t>，因为点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oMath>
                </a14:m>
                <a:r>
                  <a:rPr lang="en-US" altLang="zh-CN" sz="2400" b="0" i="0" dirty="0">
                    <a:solidFill>
                      <a:srgbClr val="FF0000"/>
                    </a:solidFill>
                    <a:latin typeface="Times New Roman" pitchFamily="34" charset="0"/>
                    <a:ea typeface="微软雅黑" pitchFamily="34" charset="-122"/>
                    <a:cs typeface="Times New Roman" pitchFamily="34" charset="-120"/>
                  </a:rPr>
                  <a:t>在椭圆上，所以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eqAr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两</a:t>
                </a:r>
                <a:endParaRPr lang="en-US" altLang="zh-CN" sz="2400" dirty="0"/>
              </a:p>
            </p:txBody>
          </p:sp>
        </mc:Choice>
        <mc:Fallback xmlns="">
          <p:sp>
            <p:nvSpPr>
              <p:cNvPr id="4" name="QC_5_AS.32_3#0b9212967?hastextimagelayout=1&amp;vbadefaultcenterpage=1&amp;parentnodeid=fe18b2fa8&amp;color=0,0,0&amp;vbahtmlprocessed=1&amp;bbb=1&amp;hasbroken=1&amp;hassurround=1"/>
              <p:cNvSpPr>
                <a:spLocks noRot="1" noChangeAspect="1" noMove="1" noResize="1" noEditPoints="1" noAdjustHandles="1" noChangeArrowheads="1" noChangeShapeType="1" noTextEdit="1"/>
              </p:cNvSpPr>
              <p:nvPr/>
            </p:nvSpPr>
            <p:spPr>
              <a:xfrm>
                <a:off x="502920" y="2528362"/>
                <a:ext cx="7772400" cy="2235200"/>
              </a:xfrm>
              <a:prstGeom prst="rect">
                <a:avLst/>
              </a:prstGeom>
              <a:blipFill>
                <a:blip r:embed="rId5"/>
                <a:stretch>
                  <a:fillRect l="-2431" b="-273"/>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5_AS.32_3#0b9212967?hastextimagelayout=1&amp;vbadefaultcenterpage=1&amp;parentnodeid=fe18b2fa8&amp;color=0,0,0&amp;vbahtmlprocessed=1&amp;bbb=1&amp;hasbroken=1&amp;hassurround=1">
                <a:extLst>
                  <a:ext uri="{FF2B5EF4-FFF2-40B4-BE49-F238E27FC236}">
                    <a16:creationId xmlns:a16="http://schemas.microsoft.com/office/drawing/2014/main" id="{EB2CE0C1-720B-38D4-EBDD-9BE451EC4C9C}"/>
                  </a:ext>
                </a:extLst>
              </p:cNvPr>
              <p:cNvSpPr/>
              <p:nvPr/>
            </p:nvSpPr>
            <p:spPr>
              <a:xfrm>
                <a:off x="503995" y="4763562"/>
                <a:ext cx="11184010" cy="1498600"/>
              </a:xfrm>
              <a:prstGeom prst="rect">
                <a:avLst/>
              </a:prstGeom>
              <a:noFill/>
              <a:ln/>
            </p:spPr>
            <p:txBody>
              <a:bodyPr wrap="none" lIns="0" tIns="0" rIns="0" bIns="0" rtlCol="0" anchor="t"/>
              <a:lstStyle/>
              <a:p>
                <a:pPr latinLnBrk="1">
                  <a:lnSpc>
                    <a:spcPts val="5600"/>
                  </a:lnSpc>
                </a:pPr>
                <a:r>
                  <a:rPr lang="en-US" altLang="zh-CN" sz="2400" b="0" i="0">
                    <a:solidFill>
                      <a:srgbClr val="FF0000"/>
                    </a:solidFill>
                    <a:latin typeface="Times New Roman" pitchFamily="34" charset="0"/>
                    <a:ea typeface="微软雅黑" pitchFamily="34" charset="-122"/>
                    <a:cs typeface="Times New Roman" pitchFamily="34" charset="-120"/>
                  </a:rPr>
                  <a:t>式相减</a:t>
                </a:r>
                <a:r>
                  <a:rPr lang="en-US" altLang="zh-CN" sz="2400" b="0" i="0" dirty="0">
                    <a:solidFill>
                      <a:srgbClr val="FF0000"/>
                    </a:solidFill>
                    <a:latin typeface="Times New Roman" pitchFamily="34" charset="0"/>
                    <a:ea typeface="微软雅黑" pitchFamily="34" charset="-122"/>
                    <a:cs typeface="Times New Roman" pitchFamily="34" charset="-120"/>
                  </a:rPr>
                  <a:t>，整理可得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oMath>
                </a14:m>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𝐴𝑄</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𝐶𝑄</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num>
                      <m:den>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num>
                      <m:den>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200"/>
                  </a:lnSpc>
                </a:pPr>
                <a:r>
                  <a:rPr lang="en-US" altLang="zh-CN" sz="2400" b="0" i="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𝐶𝑄</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𝐶𝑃</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𝐴𝑄</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ct val="150000"/>
                  </a:lnSpc>
                </a:pPr>
                <a:endParaRPr lang="en-US" altLang="zh-CN" sz="2400" dirty="0"/>
              </a:p>
            </p:txBody>
          </p:sp>
        </mc:Choice>
        <mc:Fallback xmlns="">
          <p:sp>
            <p:nvSpPr>
              <p:cNvPr id="5" name="QC_5_AS.32_3#0b9212967?hastextimagelayout=1&amp;vbadefaultcenterpage=1&amp;parentnodeid=fe18b2fa8&amp;color=0,0,0&amp;vbahtmlprocessed=1&amp;bbb=1&amp;hasbroken=1&amp;hassurround=1">
                <a:extLst>
                  <a:ext uri="{FF2B5EF4-FFF2-40B4-BE49-F238E27FC236}">
                    <a16:creationId xmlns:a16="http://schemas.microsoft.com/office/drawing/2014/main" id="{EB2CE0C1-720B-38D4-EBDD-9BE451EC4C9C}"/>
                  </a:ext>
                </a:extLst>
              </p:cNvPr>
              <p:cNvSpPr>
                <a:spLocks noRot="1" noChangeAspect="1" noMove="1" noResize="1" noEditPoints="1" noAdjustHandles="1" noChangeArrowheads="1" noChangeShapeType="1" noTextEdit="1"/>
              </p:cNvSpPr>
              <p:nvPr/>
            </p:nvSpPr>
            <p:spPr>
              <a:xfrm>
                <a:off x="503995" y="4763562"/>
                <a:ext cx="11184010" cy="1498600"/>
              </a:xfrm>
              <a:prstGeom prst="rect">
                <a:avLst/>
              </a:prstGeom>
              <a:blipFill>
                <a:blip r:embed="rId6"/>
                <a:stretch>
                  <a:fillRect l="-1690" b="-3252"/>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bg/>
                                          </p:spTgt>
                                        </p:tgtEl>
                                        <p:attrNameLst>
                                          <p:attrName>style.visibility</p:attrName>
                                        </p:attrNameLst>
                                      </p:cBhvr>
                                      <p:to>
                                        <p:strVal val="visible"/>
                                      </p:to>
                                    </p:set>
                                    <p:animEffect transition="in" filter="wipe(left)">
                                      <p:cBhvr>
                                        <p:cTn id="22" dur="500"/>
                                        <p:tgtEl>
                                          <p:spTgt spid="4">
                                            <p:bg/>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left)">
                                      <p:cBhvr>
                                        <p:cTn id="25" dur="500"/>
                                        <p:tgtEl>
                                          <p:spTgt spid="4">
                                            <p:txEl>
                                              <p:pRg st="0" end="0"/>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wipe(left)">
                                      <p:cBhvr>
                                        <p:cTn id="28" dur="500"/>
                                        <p:tgtEl>
                                          <p:spTgt spid="4">
                                            <p:txEl>
                                              <p:pRg st="1" end="1"/>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bg/>
                                          </p:spTgt>
                                        </p:tgtEl>
                                        <p:attrNameLst>
                                          <p:attrName>style.visibility</p:attrName>
                                        </p:attrNameLst>
                                      </p:cBhvr>
                                      <p:to>
                                        <p:strVal val="visible"/>
                                      </p:to>
                                    </p:set>
                                    <p:animEffect transition="in" filter="wipe(left)">
                                      <p:cBhvr>
                                        <p:cTn id="31" dur="500"/>
                                        <p:tgtEl>
                                          <p:spTgt spid="5">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wipe(left)">
                                      <p:cBhvr>
                                        <p:cTn id="34" dur="500"/>
                                        <p:tgtEl>
                                          <p:spTgt spid="5">
                                            <p:txEl>
                                              <p:pRg st="0" end="0"/>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wipe(left)">
                                      <p:cBhvr>
                                        <p:cTn id="3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Slide31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32_3#0b9212967?hastextimagelayout=1&amp;vbadefaultcenterpage=1&amp;parentnodeid=fe18b2fa8&amp;color=0,0,0&amp;vbahtmlprocessed=1&amp;bbb=1&amp;hasbroken=1&amp;hassurround=1">
                <a:extLst>
                  <a:ext uri="{FF2B5EF4-FFF2-40B4-BE49-F238E27FC236}">
                    <a16:creationId xmlns:a16="http://schemas.microsoft.com/office/drawing/2014/main" id="{916E25EB-CD95-E128-51EA-E65470E9624C}"/>
                  </a:ext>
                </a:extLst>
              </p:cNvPr>
              <p:cNvSpPr/>
              <p:nvPr/>
            </p:nvSpPr>
            <p:spPr>
              <a:xfrm>
                <a:off x="503995" y="2418792"/>
                <a:ext cx="11184010" cy="2082800"/>
              </a:xfrm>
              <a:prstGeom prst="rect">
                <a:avLst/>
              </a:prstGeom>
              <a:noFill/>
              <a:ln/>
            </p:spPr>
            <p:txBody>
              <a:bodyPr wrap="none" lIns="0" tIns="0" rIns="0" bIns="0" rtlCol="0" anchor="t"/>
              <a:lstStyle/>
              <a:p>
                <a:pPr latinLnBrk="1">
                  <a:lnSpc>
                    <a:spcPts val="4900"/>
                  </a:lnSpc>
                </a:pPr>
                <a:r>
                  <a:rPr lang="en-US" altLang="zh-CN" sz="2400" b="0" i="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𝐴𝐶</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𝐴𝑄</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𝐴𝐶</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𝐴𝑄</m:t>
                    </m:r>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𝐴𝐶</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𝐴𝑄</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000"/>
                  </a:lnSpc>
                </a:pPr>
                <a:r>
                  <a:rPr lang="en-US" altLang="zh-CN" sz="2400" b="0" i="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𝐴𝐶</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，所以椭圆</a:t>
                </a:r>
              </a:p>
              <a:p>
                <a:pPr latinLnBrk="1">
                  <a:lnSpc>
                    <a:spcPts val="65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𝐸</m:t>
                    </m:r>
                  </m:oMath>
                </a14:m>
                <a:r>
                  <a:rPr lang="en-US" altLang="zh-CN" sz="2400" b="0" i="0" dirty="0">
                    <a:solidFill>
                      <a:srgbClr val="FF0000"/>
                    </a:solidFill>
                    <a:latin typeface="Times New Roman" pitchFamily="34" charset="0"/>
                    <a:ea typeface="微软雅黑" pitchFamily="34" charset="-122"/>
                    <a:cs typeface="Times New Roman" pitchFamily="34" charset="-120"/>
                  </a:rPr>
                  <a:t>的离心率</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𝑒</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a:t>
                </a:r>
                <a:r>
                  <a:rPr lang="en-US" altLang="zh-CN" sz="2400" b="0" i="0">
                    <a:solidFill>
                      <a:srgbClr val="FF0000"/>
                    </a:solidFill>
                    <a:latin typeface="Times New Roman" pitchFamily="34" charset="0"/>
                    <a:ea typeface="微软雅黑" pitchFamily="34" charset="-122"/>
                    <a:cs typeface="Times New Roman" pitchFamily="34" charset="-120"/>
                  </a:rPr>
                  <a:t>A.</a:t>
                </a:r>
              </a:p>
              <a:p>
                <a:pPr algn="l" latinLnBrk="1">
                  <a:lnSpc>
                    <a:spcPct val="150000"/>
                  </a:lnSpc>
                </a:pPr>
                <a:endParaRPr lang="en-US" altLang="zh-CN" sz="2400" dirty="0"/>
              </a:p>
            </p:txBody>
          </p:sp>
        </mc:Choice>
        <mc:Fallback xmlns="">
          <p:sp>
            <p:nvSpPr>
              <p:cNvPr id="2" name="QC_5_AS.32_3#0b9212967?hastextimagelayout=1&amp;vbadefaultcenterpage=1&amp;parentnodeid=fe18b2fa8&amp;color=0,0,0&amp;vbahtmlprocessed=1&amp;bbb=1&amp;hasbroken=1&amp;hassurround=1">
                <a:extLst>
                  <a:ext uri="{FF2B5EF4-FFF2-40B4-BE49-F238E27FC236}">
                    <a16:creationId xmlns:a16="http://schemas.microsoft.com/office/drawing/2014/main" id="{916E25EB-CD95-E128-51EA-E65470E9624C}"/>
                  </a:ext>
                </a:extLst>
              </p:cNvPr>
              <p:cNvSpPr>
                <a:spLocks noRot="1" noChangeAspect="1" noMove="1" noResize="1" noEditPoints="1" noAdjustHandles="1" noChangeArrowheads="1" noChangeShapeType="1" noTextEdit="1"/>
              </p:cNvSpPr>
              <p:nvPr/>
            </p:nvSpPr>
            <p:spPr>
              <a:xfrm>
                <a:off x="503995" y="2418792"/>
                <a:ext cx="11184010" cy="2082800"/>
              </a:xfrm>
              <a:prstGeom prst="rect">
                <a:avLst/>
              </a:prstGeom>
              <a:blipFill>
                <a:blip r:embed="rId2"/>
                <a:stretch>
                  <a:fillRect l="-1690" b="-2053"/>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3637909031"/>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name="Slide 14checked= 1 &amp; amp; version = 1.0.5checked=1&amp;version=1.0.5">
    <p:spTree>
      <p:nvGrpSpPr>
        <p:cNvPr id="1" name=""/>
        <p:cNvGrpSpPr/>
        <p:nvPr/>
      </p:nvGrpSpPr>
      <p:grpSpPr>
        <a:xfrm>
          <a:off x="0" y="0"/>
          <a:ext cx="0" cy="0"/>
          <a:chOff x="0" y="0"/>
          <a:chExt cx="0" cy="0"/>
        </a:xfrm>
      </p:grpSpPr>
      <p:pic>
        <p:nvPicPr>
          <p:cNvPr id="2" name="C_4_BD#6de3f3cf7?vbadefaultcenterpage=1&amp;parentnodeid=d9db7fd42&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mc:AlternateContent xmlns:mc="http://schemas.openxmlformats.org/markup-compatibility/2006" xmlns:a14="http://schemas.microsoft.com/office/drawing/2010/main">
        <mc:Choice Requires="a14">
          <p:sp>
            <p:nvSpPr>
              <p:cNvPr id="3" name="QC_5_BD.33_1#5b1574883?vbadefaultcenterpage=1&amp;parentnodeid=6de3f3cf7&amp;color=0,0,0&amp;vbahtmlprocessed=1&amp;bbb=1&amp;hasbroken=1"/>
              <p:cNvSpPr/>
              <p:nvPr/>
            </p:nvSpPr>
            <p:spPr>
              <a:xfrm>
                <a:off x="502920" y="1521048"/>
                <a:ext cx="11183112" cy="1122299"/>
              </a:xfrm>
              <a:prstGeom prst="rect">
                <a:avLst/>
              </a:prstGeom>
              <a:noFill/>
              <a:ln/>
            </p:spPr>
            <p:txBody>
              <a:bodyPr wrap="none" lIns="0" tIns="0" rIns="0" bIns="0" rtlCol="0" anchor="t"/>
              <a:lstStyle/>
              <a:p>
                <a:pPr algn="l" latinLnBrk="1">
                  <a:lnSpc>
                    <a:spcPts val="5100"/>
                  </a:lnSpc>
                </a:pPr>
                <a:r>
                  <a:rPr lang="en-US" altLang="zh-CN" sz="2400" b="1" i="0" dirty="0">
                    <a:solidFill>
                      <a:srgbClr val="000000"/>
                    </a:solidFill>
                    <a:latin typeface="Times New Roman" pitchFamily="34" charset="0"/>
                    <a:ea typeface="微软雅黑" pitchFamily="34" charset="-122"/>
                    <a:cs typeface="Times New Roman" pitchFamily="34" charset="-120"/>
                  </a:rPr>
                  <a:t>9.</a:t>
                </a:r>
                <a:r>
                  <a:rPr lang="en-US" altLang="zh-CN" sz="2400" b="0" i="0" dirty="0">
                    <a:solidFill>
                      <a:srgbClr val="000000"/>
                    </a:solidFill>
                    <a:latin typeface="Times New Roman" pitchFamily="34" charset="0"/>
                    <a:ea typeface="微软雅黑" pitchFamily="34" charset="-122"/>
                    <a:cs typeface="Times New Roman" pitchFamily="34" charset="-120"/>
                  </a:rPr>
                  <a:t>（多选题）已知点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e>
                        </m:ra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𝑁</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e>
                        </m:ra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，若某直线上存在点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，使得</a:t>
                </a:r>
              </a:p>
              <a:p>
                <a:pPr latinLnBrk="1">
                  <a:lnSpc>
                    <a:spcPts val="4200"/>
                  </a:lnSpc>
                </a:pP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𝑃𝑀</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𝑃𝑁</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，则称该直线为“好直线”.下列直线为“好直线”</a:t>
                </a:r>
                <a:r>
                  <a:rPr lang="en-US" altLang="zh-CN" sz="2400" b="0" i="0">
                    <a:solidFill>
                      <a:srgbClr val="000000"/>
                    </a:solidFill>
                    <a:latin typeface="Times New Roman" pitchFamily="34" charset="0"/>
                    <a:ea typeface="微软雅黑" pitchFamily="34" charset="-122"/>
                    <a:cs typeface="Times New Roman" pitchFamily="34" charset="-120"/>
                  </a:rPr>
                  <a:t>的是(</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C_5_BD.33_1#5b1574883?vbadefaultcenterpage=1&amp;parentnodeid=6de3f3cf7&amp;color=0,0,0&amp;vbahtmlprocessed=1&amp;bbb=1&amp;hasbroken=1"/>
              <p:cNvSpPr>
                <a:spLocks noRot="1" noChangeAspect="1" noMove="1" noResize="1" noEditPoints="1" noAdjustHandles="1" noChangeArrowheads="1" noChangeShapeType="1" noTextEdit="1"/>
              </p:cNvSpPr>
              <p:nvPr/>
            </p:nvSpPr>
            <p:spPr>
              <a:xfrm>
                <a:off x="502920" y="1521048"/>
                <a:ext cx="11183112" cy="1122299"/>
              </a:xfrm>
              <a:prstGeom prst="rect">
                <a:avLst/>
              </a:prstGeom>
              <a:blipFill>
                <a:blip r:embed="rId4"/>
                <a:stretch>
                  <a:fillRect l="-1690" b="-16304"/>
                </a:stretch>
              </a:blipFill>
              <a:ln/>
            </p:spPr>
            <p:txBody>
              <a:bodyPr/>
              <a:lstStyle/>
              <a:p>
                <a:r>
                  <a:rPr lang="zh-CN" altLang="en-US">
                    <a:noFill/>
                  </a:rPr>
                  <a:t> </a:t>
                </a:r>
              </a:p>
            </p:txBody>
          </p:sp>
        </mc:Fallback>
      </mc:AlternateContent>
      <p:sp>
        <p:nvSpPr>
          <p:cNvPr id="4" name="QC_5_AN.34_1#5b1574883.bracket?vbadefaultcenterpage=1&amp;parentnodeid=6de3f3cf7&amp;color=0,0,0&amp;vbapositionanswer=9&amp;vbahtmlprocessed=1&amp;bbb=1"/>
          <p:cNvSpPr/>
          <p:nvPr/>
        </p:nvSpPr>
        <p:spPr>
          <a:xfrm>
            <a:off x="9733280" y="2157318"/>
            <a:ext cx="6445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BD</a:t>
            </a:r>
            <a:endParaRPr lang="en-US" altLang="zh-CN" sz="2400" dirty="0"/>
          </a:p>
        </p:txBody>
      </p:sp>
      <mc:AlternateContent xmlns:mc="http://schemas.openxmlformats.org/markup-compatibility/2006" xmlns:a14="http://schemas.microsoft.com/office/drawing/2010/main">
        <mc:Choice Requires="a14">
          <p:sp>
            <p:nvSpPr>
              <p:cNvPr id="5" name="QC_5_BD.35_1#5b1574883.choices?vbadefaultcenterpage=1&amp;parentnodeid=6de3f3cf7&amp;color=0,0,0&amp;vbahtmlprocessed=1&amp;bbb=1"/>
              <p:cNvSpPr/>
              <p:nvPr/>
            </p:nvSpPr>
            <p:spPr>
              <a:xfrm>
                <a:off x="502920" y="2710148"/>
                <a:ext cx="11183112" cy="467805"/>
              </a:xfrm>
              <a:prstGeom prst="rect">
                <a:avLst/>
              </a:prstGeom>
              <a:noFill/>
              <a:ln/>
            </p:spPr>
            <p:txBody>
              <a:bodyPr wrap="none" lIns="0" tIns="0" rIns="0" bIns="0" rtlCol="0" anchor="t"/>
              <a:lstStyle/>
              <a:p>
                <a:pPr latinLnBrk="1">
                  <a:lnSpc>
                    <a:spcPts val="4200"/>
                  </a:lnSpc>
                  <a:tabLst>
                    <a:tab pos="2379853" algn="l"/>
                    <a:tab pos="5267706" algn="l"/>
                    <a:tab pos="83206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−3=0</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+3=0</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5" name="QC_5_BD.35_1#5b1574883.choices?vbadefaultcenterpage=1&amp;parentnodeid=6de3f3cf7&amp;color=0,0,0&amp;vbahtmlprocessed=1&amp;bbb=1"/>
              <p:cNvSpPr>
                <a:spLocks noRot="1" noChangeAspect="1" noMove="1" noResize="1" noEditPoints="1" noAdjustHandles="1" noChangeArrowheads="1" noChangeShapeType="1" noTextEdit="1"/>
              </p:cNvSpPr>
              <p:nvPr/>
            </p:nvSpPr>
            <p:spPr>
              <a:xfrm>
                <a:off x="502920" y="2710148"/>
                <a:ext cx="11183112" cy="467805"/>
              </a:xfrm>
              <a:prstGeom prst="rect">
                <a:avLst/>
              </a:prstGeom>
              <a:blipFill>
                <a:blip r:embed="rId5"/>
                <a:stretch>
                  <a:fillRect l="-1690" b="-42105"/>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Slide 1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36_1#5b1574883?vbadefaultcenterpage=1&amp;parentnodeid=6de3f3cf7&amp;color=0,0,0&amp;vbahtmlprocessed=1&amp;bbb=1&amp;hasbroken=1"/>
              <p:cNvSpPr/>
              <p:nvPr/>
            </p:nvSpPr>
            <p:spPr>
              <a:xfrm>
                <a:off x="502920" y="807004"/>
                <a:ext cx="11183112" cy="5549900"/>
              </a:xfrm>
              <a:prstGeom prst="rect">
                <a:avLst/>
              </a:prstGeom>
              <a:noFill/>
              <a:ln/>
            </p:spPr>
            <p:txBody>
              <a:bodyPr wrap="none" lIns="0" tIns="0" rIns="0" bIns="0" rtlCol="0" anchor="t"/>
              <a:lstStyle/>
              <a:p>
                <a:pPr algn="l" latinLnBrk="1">
                  <a:lnSpc>
                    <a:spcPts val="51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𝑁</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𝑃𝑀</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𝑃𝑁</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=2&lt;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𝑀𝑁</m:t>
                        </m:r>
                      </m:e>
                    </m:d>
                  </m:oMath>
                </a14:m>
                <a:r>
                  <a:rPr lang="en-US" altLang="zh-CN" sz="2400" b="0" i="0" dirty="0">
                    <a:solidFill>
                      <a:srgbClr val="FF0000"/>
                    </a:solidFill>
                    <a:latin typeface="Times New Roman" pitchFamily="34" charset="0"/>
                    <a:ea typeface="微软雅黑" pitchFamily="34" charset="-122"/>
                    <a:cs typeface="Times New Roman" pitchFamily="34" charset="-120"/>
                  </a:rPr>
                  <a:t>，所以点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oMath>
                </a14:m>
                <a:r>
                  <a:rPr lang="en-US" altLang="zh-CN" sz="2400" b="0" i="0" dirty="0">
                    <a:solidFill>
                      <a:srgbClr val="FF0000"/>
                    </a:solidFill>
                    <a:latin typeface="Times New Roman" pitchFamily="34" charset="0"/>
                    <a:ea typeface="微软雅黑" pitchFamily="34" charset="-122"/>
                    <a:cs typeface="Times New Roman" pitchFamily="34" charset="-120"/>
                  </a:rPr>
                  <a:t>在以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𝑁</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为</a:t>
                </a:r>
              </a:p>
              <a:p>
                <a:pPr latinLnBrk="1">
                  <a:lnSpc>
                    <a:spcPts val="4800"/>
                  </a:lnSpc>
                </a:pPr>
                <a:r>
                  <a:rPr lang="en-US" altLang="zh-CN" sz="2400" b="0" i="0">
                    <a:solidFill>
                      <a:srgbClr val="FF0000"/>
                    </a:solidFill>
                    <a:latin typeface="Times New Roman" pitchFamily="34" charset="0"/>
                    <a:ea typeface="微软雅黑" pitchFamily="34" charset="-122"/>
                    <a:cs typeface="Times New Roman" pitchFamily="34" charset="-120"/>
                  </a:rPr>
                  <a:t>焦点的双曲线的右支上</a:t>
                </a:r>
                <a:r>
                  <a:rPr lang="en-US" altLang="zh-CN" sz="2400" b="0" i="0" dirty="0">
                    <a:solidFill>
                      <a:srgbClr val="FF0000"/>
                    </a:solidFill>
                    <a:latin typeface="Times New Roman" pitchFamily="34" charset="0"/>
                    <a:ea typeface="微软雅黑" pitchFamily="34" charset="-122"/>
                    <a:cs typeface="Times New Roman"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a:t>
                </a:r>
              </a:p>
              <a:p>
                <a:pPr latinLnBrk="1">
                  <a:lnSpc>
                    <a:spcPts val="44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所以双曲线的标准方程为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d>
                  </m:oMath>
                </a14:m>
                <a:r>
                  <a:rPr lang="en-US" altLang="zh-CN" sz="2400" b="0" i="0" dirty="0">
                    <a:solidFill>
                      <a:srgbClr val="FF0000"/>
                    </a:solidFill>
                    <a:latin typeface="Times New Roman" pitchFamily="34" charset="0"/>
                    <a:ea typeface="微软雅黑" pitchFamily="34" charset="-122"/>
                    <a:cs typeface="Times New Roman" pitchFamily="34" charset="-120"/>
                  </a:rPr>
                  <a:t>，渐近线方程为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A，</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为双曲线的一条渐近线，故与双曲线没有交点，故</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不是</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a:t>
                </a:r>
                <a:r>
                  <a:rPr lang="en-US" altLang="zh-CN" sz="2400" b="0" i="0" dirty="0">
                    <a:solidFill>
                      <a:srgbClr val="FF0000"/>
                    </a:solidFill>
                    <a:latin typeface="Times New Roman" pitchFamily="34" charset="0"/>
                    <a:ea typeface="微软雅黑" pitchFamily="34" charset="-122"/>
                    <a:cs typeface="Times New Roman" pitchFamily="34" charset="-120"/>
                  </a:rPr>
                  <a:t>好直线”；</a:t>
                </a:r>
                <a:endParaRPr lang="en-US" altLang="zh-CN" sz="2400" dirty="0"/>
              </a:p>
              <a:p>
                <a:pPr latinLnBrk="1">
                  <a:lnSpc>
                    <a:spcPts val="118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B，联立</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eqArr>
                      </m:e>
                    </m:d>
                  </m:oMath>
                </a14:m>
                <a:r>
                  <a:rPr lang="en-US" altLang="zh-CN" sz="2400" b="0" i="0" dirty="0">
                    <a:solidFill>
                      <a:srgbClr val="FF0000"/>
                    </a:solidFill>
                    <a:latin typeface="Times New Roman" pitchFamily="34" charset="0"/>
                    <a:ea typeface="微软雅黑" pitchFamily="34" charset="-122"/>
                    <a:cs typeface="Times New Roman" pitchFamily="34" charset="-120"/>
                  </a:rPr>
                  <a:t>消去</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qArr>
                      </m:e>
                    </m:d>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algn="l"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所以直线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是“好直线”；</a:t>
                </a:r>
                <a:endParaRPr lang="en-US" altLang="zh-CN" sz="2400" dirty="0"/>
              </a:p>
              <a:p>
                <a:pPr latinLnBrk="1">
                  <a:lnSpc>
                    <a:spcPct val="110000"/>
                  </a:lnSpc>
                </a:pPr>
                <a:endParaRPr lang="en-US" altLang="zh-CN" sz="2400" dirty="0"/>
              </a:p>
            </p:txBody>
          </p:sp>
        </mc:Choice>
        <mc:Fallback xmlns="">
          <p:sp>
            <p:nvSpPr>
              <p:cNvPr id="2" name="QC_5_AS.36_1#5b1574883?vbadefaultcenterpage=1&amp;parentnodeid=6de3f3cf7&amp;color=0,0,0&amp;vbahtmlprocessed=1&amp;bbb=1&amp;hasbroken=1"/>
              <p:cNvSpPr>
                <a:spLocks noRot="1" noChangeAspect="1" noMove="1" noResize="1" noEditPoints="1" noAdjustHandles="1" noChangeArrowheads="1" noChangeShapeType="1" noTextEdit="1"/>
              </p:cNvSpPr>
              <p:nvPr/>
            </p:nvSpPr>
            <p:spPr>
              <a:xfrm>
                <a:off x="502920" y="807004"/>
                <a:ext cx="11183112" cy="5549900"/>
              </a:xfrm>
              <a:prstGeom prst="rect">
                <a:avLst/>
              </a:prstGeom>
              <a:blipFill>
                <a:blip r:embed="rId3"/>
                <a:stretch>
                  <a:fillRect l="-1690" r="-1854" b="-2195"/>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Slide32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36_1#5b1574883?vbadefaultcenterpage=1&amp;parentnodeid=6de3f3cf7&amp;color=0,0,0&amp;vbahtmlprocessed=1&amp;bbb=1&amp;hasbroken=1">
                <a:extLst>
                  <a:ext uri="{FF2B5EF4-FFF2-40B4-BE49-F238E27FC236}">
                    <a16:creationId xmlns:a16="http://schemas.microsoft.com/office/drawing/2014/main" id="{1613D3B7-E17B-42D0-DB56-F8D3D2224A04}"/>
                  </a:ext>
                </a:extLst>
              </p:cNvPr>
              <p:cNvSpPr/>
              <p:nvPr/>
            </p:nvSpPr>
            <p:spPr>
              <a:xfrm>
                <a:off x="502920" y="756000"/>
                <a:ext cx="11183112" cy="5866575"/>
              </a:xfrm>
              <a:prstGeom prst="rect">
                <a:avLst/>
              </a:prstGeom>
              <a:noFill/>
              <a:ln/>
            </p:spPr>
            <p:txBody>
              <a:bodyPr wrap="none" lIns="0" tIns="0" rIns="0" bIns="0" rtlCol="0" anchor="t"/>
              <a:lstStyle/>
              <a:p>
                <a:pPr latinLnBrk="1">
                  <a:lnSpc>
                    <a:spcPts val="65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C，联立</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eqArr>
                      </m:e>
                    </m:d>
                  </m:oMath>
                </a14:m>
                <a:r>
                  <a:rPr lang="en-US" altLang="zh-CN" sz="2400" b="0" i="0" dirty="0">
                    <a:solidFill>
                      <a:srgbClr val="FF0000"/>
                    </a:solidFill>
                    <a:latin typeface="Times New Roman" pitchFamily="34" charset="0"/>
                    <a:ea typeface="微软雅黑" pitchFamily="34" charset="-122"/>
                    <a:cs typeface="Times New Roman" pitchFamily="34" charset="-120"/>
                  </a:rPr>
                  <a:t>消去</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FF0000"/>
                    </a:solidFill>
                    <a:latin typeface="Times New Roman" pitchFamily="34" charset="0"/>
                    <a:ea typeface="微软雅黑" pitchFamily="34" charset="-122"/>
                    <a:cs typeface="Times New Roman" pitchFamily="34" charset="-120"/>
                  </a:rPr>
                  <a:t>并整理得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9200"/>
                  </a:lnSpc>
                </a:pP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Δ</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−4×3×10&gt;0</m:t>
                    </m:r>
                  </m:oMath>
                </a14:m>
                <a:r>
                  <a:rPr lang="en-US" altLang="zh-CN" sz="2400" b="0" i="0" dirty="0">
                    <a:solidFill>
                      <a:srgbClr val="FF0000"/>
                    </a:solidFill>
                    <a:latin typeface="Times New Roman" pitchFamily="34" charset="0"/>
                    <a:ea typeface="微软雅黑" pitchFamily="34" charset="-122"/>
                    <a:cs typeface="Times New Roman" pitchFamily="34" charset="-120"/>
                  </a:rPr>
                  <a:t>，且</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qAr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latinLnBrk="1">
                  <a:lnSpc>
                    <a:spcPts val="3800"/>
                  </a:lnSpc>
                </a:pPr>
                <a:r>
                  <a:rPr lang="en-US" altLang="zh-CN" sz="2400" b="0" i="0">
                    <a:solidFill>
                      <a:srgbClr val="FF0000"/>
                    </a:solidFill>
                    <a:latin typeface="Times New Roman" pitchFamily="34" charset="0"/>
                    <a:ea typeface="微软雅黑" pitchFamily="34" charset="-122"/>
                    <a:cs typeface="Times New Roman" pitchFamily="34" charset="-120"/>
                  </a:rPr>
                  <a:t>故直线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oMath>
                </a14:m>
                <a:r>
                  <a:rPr lang="en-US" altLang="zh-CN" sz="2400" b="0" i="0" dirty="0">
                    <a:solidFill>
                      <a:srgbClr val="FF0000"/>
                    </a:solidFill>
                    <a:latin typeface="Times New Roman" pitchFamily="34" charset="0"/>
                    <a:ea typeface="微软雅黑" pitchFamily="34" charset="-122"/>
                    <a:cs typeface="Times New Roman" pitchFamily="34" charset="-120"/>
                  </a:rPr>
                  <a:t>与双曲线</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的左支有两个交点，与右支没有交点</a:t>
                </a:r>
                <a:r>
                  <a:rPr lang="en-US" altLang="zh-CN" sz="2400" b="0" i="0">
                    <a:solidFill>
                      <a:srgbClr val="FF0000"/>
                    </a:solidFill>
                    <a:latin typeface="Times New Roman" pitchFamily="34" charset="0"/>
                    <a:ea typeface="微软雅黑" pitchFamily="34" charset="-122"/>
                    <a:cs typeface="Times New Roman" pitchFamily="34" charset="-120"/>
                  </a:rPr>
                  <a:t>，故</a:t>
                </a:r>
              </a:p>
              <a:p>
                <a:pPr latinLnBrk="1">
                  <a:lnSpc>
                    <a:spcPts val="38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不是“好直线”；</a:t>
                </a:r>
                <a:endParaRPr lang="en-US" altLang="zh-CN" sz="2400" dirty="0"/>
              </a:p>
              <a:p>
                <a:pPr latinLnBrk="1">
                  <a:lnSpc>
                    <a:spcPts val="65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D，联立</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eqArr>
                      </m:e>
                    </m:d>
                  </m:oMath>
                </a14:m>
                <a:r>
                  <a:rPr lang="en-US" altLang="zh-CN" sz="2400" b="0" i="0" dirty="0">
                    <a:solidFill>
                      <a:srgbClr val="FF0000"/>
                    </a:solidFill>
                    <a:latin typeface="Times New Roman" pitchFamily="34" charset="0"/>
                    <a:ea typeface="微软雅黑" pitchFamily="34" charset="-122"/>
                    <a:cs typeface="Times New Roman" pitchFamily="34" charset="-120"/>
                  </a:rPr>
                  <a:t>消去</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FF0000"/>
                    </a:solidFill>
                    <a:latin typeface="Times New Roman" pitchFamily="34" charset="0"/>
                    <a:ea typeface="微软雅黑" pitchFamily="34" charset="-122"/>
                    <a:cs typeface="Times New Roman" pitchFamily="34" charset="-120"/>
                  </a:rPr>
                  <a:t>并整理得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9200"/>
                  </a:lnSpc>
                </a:pP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Δ</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−4×3×10&gt;0</m:t>
                    </m:r>
                  </m:oMath>
                </a14:m>
                <a:r>
                  <a:rPr lang="en-US" altLang="zh-CN" sz="2400" b="0" i="0" dirty="0">
                    <a:solidFill>
                      <a:srgbClr val="FF0000"/>
                    </a:solidFill>
                    <a:latin typeface="Times New Roman" pitchFamily="34" charset="0"/>
                    <a:ea typeface="微软雅黑" pitchFamily="34" charset="-122"/>
                    <a:cs typeface="Times New Roman" pitchFamily="34" charset="-120"/>
                  </a:rPr>
                  <a:t>，且</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qAr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latinLnBrk="1">
                  <a:lnSpc>
                    <a:spcPts val="3800"/>
                  </a:lnSpc>
                </a:pPr>
                <a:r>
                  <a:rPr lang="en-US" altLang="zh-CN" sz="2400" b="0" i="0">
                    <a:solidFill>
                      <a:srgbClr val="FF0000"/>
                    </a:solidFill>
                    <a:latin typeface="Times New Roman" pitchFamily="34" charset="0"/>
                    <a:ea typeface="微软雅黑" pitchFamily="34" charset="-122"/>
                    <a:cs typeface="Times New Roman" pitchFamily="34" charset="-120"/>
                  </a:rPr>
                  <a:t>故直线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oMath>
                </a14:m>
                <a:r>
                  <a:rPr lang="en-US" altLang="zh-CN" sz="2400" b="0" i="0" dirty="0">
                    <a:solidFill>
                      <a:srgbClr val="FF0000"/>
                    </a:solidFill>
                    <a:latin typeface="Times New Roman" pitchFamily="34" charset="0"/>
                    <a:ea typeface="微软雅黑" pitchFamily="34" charset="-122"/>
                    <a:cs typeface="Times New Roman" pitchFamily="34" charset="-120"/>
                  </a:rPr>
                  <a:t>与双曲线</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的右支有两个交点，故</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是</a:t>
                </a:r>
              </a:p>
              <a:p>
                <a:pPr latinLnBrk="1">
                  <a:lnSpc>
                    <a:spcPts val="3700"/>
                  </a:lnSpc>
                </a:pPr>
                <a:r>
                  <a:rPr lang="en-US" altLang="zh-CN" sz="2400" b="0" i="0">
                    <a:solidFill>
                      <a:srgbClr val="FF0000"/>
                    </a:solidFill>
                    <a:latin typeface="Times New Roman" pitchFamily="34" charset="0"/>
                    <a:ea typeface="微软雅黑" pitchFamily="34" charset="-122"/>
                    <a:cs typeface="Times New Roman" pitchFamily="34" charset="-120"/>
                  </a:rPr>
                  <a:t>“</a:t>
                </a:r>
                <a:r>
                  <a:rPr lang="en-US" altLang="zh-CN" sz="2400" b="0" i="0" dirty="0">
                    <a:solidFill>
                      <a:srgbClr val="FF0000"/>
                    </a:solidFill>
                    <a:latin typeface="Times New Roman" pitchFamily="34" charset="0"/>
                    <a:ea typeface="微软雅黑" pitchFamily="34" charset="-122"/>
                    <a:cs typeface="Times New Roman" pitchFamily="34" charset="-120"/>
                  </a:rPr>
                  <a:t>好直线”.故选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BD</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AS.36_1#5b1574883?vbadefaultcenterpage=1&amp;parentnodeid=6de3f3cf7&amp;color=0,0,0&amp;vbahtmlprocessed=1&amp;bbb=1&amp;hasbroken=1">
                <a:extLst>
                  <a:ext uri="{FF2B5EF4-FFF2-40B4-BE49-F238E27FC236}">
                    <a16:creationId xmlns:a16="http://schemas.microsoft.com/office/drawing/2014/main" id="{1613D3B7-E17B-42D0-DB56-F8D3D2224A04}"/>
                  </a:ext>
                </a:extLst>
              </p:cNvPr>
              <p:cNvSpPr>
                <a:spLocks noRot="1" noChangeAspect="1" noMove="1" noResize="1" noEditPoints="1" noAdjustHandles="1" noChangeArrowheads="1" noChangeShapeType="1" noTextEdit="1"/>
              </p:cNvSpPr>
              <p:nvPr/>
            </p:nvSpPr>
            <p:spPr>
              <a:xfrm>
                <a:off x="502920" y="756000"/>
                <a:ext cx="11183112" cy="5866575"/>
              </a:xfrm>
              <a:prstGeom prst="rect">
                <a:avLst/>
              </a:prstGeom>
              <a:blipFill>
                <a:blip r:embed="rId2"/>
                <a:stretch>
                  <a:fillRect l="-1690" r="-1527" b="-3119"/>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3427761510"/>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 16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37_1#aaeef9ef9?vbadefaultcenterpage=1&amp;parentnodeid=6de3f3cf7&amp;color=0,0,0&amp;vbahtmlprocessed=1&amp;bbb=1&amp;hasbroken=1"/>
              <p:cNvSpPr/>
              <p:nvPr/>
            </p:nvSpPr>
            <p:spPr>
              <a:xfrm>
                <a:off x="502920" y="1967149"/>
                <a:ext cx="11183112" cy="10333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10.</a:t>
                </a:r>
                <a:r>
                  <a:rPr lang="en-US" altLang="zh-CN" sz="2400" b="0" i="0" dirty="0">
                    <a:solidFill>
                      <a:srgbClr val="000000"/>
                    </a:solidFill>
                    <a:latin typeface="Times New Roman" pitchFamily="34" charset="0"/>
                    <a:ea typeface="微软雅黑" pitchFamily="34" charset="-122"/>
                    <a:cs typeface="Times New Roman" pitchFamily="34" charset="-120"/>
                  </a:rPr>
                  <a:t>（多选题）已知抛物线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r>
                      <m:rPr>
                        <m:nor/>
                      </m:rPr>
                      <a:rPr lang="en-US" altLang="zh-CN" sz="2400" b="0" i="0" dirty="0">
                        <a:solidFill>
                          <a:srgbClr val="000000"/>
                        </a:solidFill>
                        <a:latin typeface="Times New Roman" pitchFamily="34" charset="0"/>
                        <a:ea typeface="微软雅黑" pitchFamily="34" charset="-122"/>
                        <a:cs typeface="Times New Roman" pitchFamily="34" charset="-120"/>
                      </a:rPr>
                      <m:t>：</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𝑝𝑥</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𝑝</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的焦点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oMath>
                </a14:m>
                <a:r>
                  <a:rPr lang="en-US" altLang="zh-CN" sz="2400" b="0" i="0" dirty="0">
                    <a:solidFill>
                      <a:srgbClr val="000000"/>
                    </a:solidFill>
                    <a:latin typeface="Times New Roman" pitchFamily="34" charset="0"/>
                    <a:ea typeface="微软雅黑" pitchFamily="34" charset="-122"/>
                    <a:cs typeface="Times New Roman" pitchFamily="34" charset="-120"/>
                  </a:rPr>
                  <a:t>到准线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的距离为2</a:t>
                </a:r>
                <a:r>
                  <a:rPr lang="en-US" altLang="zh-CN" sz="2400" b="0" i="0">
                    <a:solidFill>
                      <a:srgbClr val="000000"/>
                    </a:solidFill>
                    <a:latin typeface="Times New Roman" pitchFamily="34" charset="0"/>
                    <a:ea typeface="微软雅黑" pitchFamily="34" charset="-122"/>
                    <a:cs typeface="Times New Roman" pitchFamily="34" charset="-120"/>
                  </a:rPr>
                  <a:t>，则</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37_1#aaeef9ef9?vbadefaultcenterpage=1&amp;parentnodeid=6de3f3cf7&amp;color=0,0,0&amp;vbahtmlprocessed=1&amp;bbb=1&amp;hasbroken=1"/>
              <p:cNvSpPr>
                <a:spLocks noRot="1" noChangeAspect="1" noMove="1" noResize="1" noEditPoints="1" noAdjustHandles="1" noChangeArrowheads="1" noChangeShapeType="1" noTextEdit="1"/>
              </p:cNvSpPr>
              <p:nvPr/>
            </p:nvSpPr>
            <p:spPr>
              <a:xfrm>
                <a:off x="502920" y="1967149"/>
                <a:ext cx="11183112" cy="1033399"/>
              </a:xfrm>
              <a:prstGeom prst="rect">
                <a:avLst/>
              </a:prstGeom>
              <a:blipFill>
                <a:blip r:embed="rId3"/>
                <a:stretch>
                  <a:fillRect l="-1690" b="-17751"/>
                </a:stretch>
              </a:blipFill>
              <a:ln/>
            </p:spPr>
            <p:txBody>
              <a:bodyPr/>
              <a:lstStyle/>
              <a:p>
                <a:r>
                  <a:rPr lang="zh-CN" altLang="en-US">
                    <a:noFill/>
                  </a:rPr>
                  <a:t> </a:t>
                </a:r>
              </a:p>
            </p:txBody>
          </p:sp>
        </mc:Fallback>
      </mc:AlternateContent>
      <p:sp>
        <p:nvSpPr>
          <p:cNvPr id="3" name="QC_5_AN.38_1#aaeef9ef9.bracket?vbadefaultcenterpage=1&amp;parentnodeid=6de3f3cf7&amp;color=0,0,0&amp;vbapositionanswer=10&amp;vbahtmlprocessed=1&amp;bbb=1"/>
          <p:cNvSpPr/>
          <p:nvPr/>
        </p:nvSpPr>
        <p:spPr>
          <a:xfrm>
            <a:off x="782320" y="2514519"/>
            <a:ext cx="882650"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ACD</a:t>
            </a:r>
            <a:endParaRPr lang="en-US" altLang="zh-CN" sz="2400" dirty="0"/>
          </a:p>
        </p:txBody>
      </p:sp>
      <mc:AlternateContent xmlns:mc="http://schemas.openxmlformats.org/markup-compatibility/2006" xmlns:a14="http://schemas.microsoft.com/office/drawing/2010/main">
        <mc:Choice Requires="a14">
          <p:sp>
            <p:nvSpPr>
              <p:cNvPr id="4" name="QC_5_BD.39_1#aaeef9ef9.choices?vbadefaultcenterpage=1&amp;parentnodeid=6de3f3cf7&amp;color=0,0,0&amp;vbahtmlprocessed=1&amp;bbb=1"/>
              <p:cNvSpPr/>
              <p:nvPr/>
            </p:nvSpPr>
            <p:spPr>
              <a:xfrm>
                <a:off x="502920" y="3010326"/>
                <a:ext cx="11183112" cy="2157730"/>
              </a:xfrm>
              <a:prstGeom prst="rect">
                <a:avLst/>
              </a:prstGeom>
              <a:noFill/>
              <a:ln/>
            </p:spPr>
            <p:txBody>
              <a:bodyPr wrap="none" lIns="0" tIns="0" rIns="0" bIns="0" rtlCol="0" anchor="t"/>
              <a:lstStyle/>
              <a:p>
                <a:pPr marL="0"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A.焦点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oMath>
                </a14:m>
                <a:r>
                  <a:rPr lang="en-US" altLang="zh-CN" sz="2400" b="0" i="0" dirty="0">
                    <a:solidFill>
                      <a:srgbClr val="000000"/>
                    </a:solidFill>
                    <a:latin typeface="Times New Roman" pitchFamily="34" charset="0"/>
                    <a:ea typeface="微软雅黑" pitchFamily="34" charset="-122"/>
                    <a:cs typeface="Times New Roman" pitchFamily="34" charset="-120"/>
                  </a:rPr>
                  <a:t>的坐标为</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marL="0"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.过点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m:t>
                        </m:r>
                      </m:e>
                    </m:d>
                  </m:oMath>
                </a14:m>
                <a:r>
                  <a:rPr lang="en-US" altLang="zh-CN" sz="2400" b="0" i="0" dirty="0">
                    <a:solidFill>
                      <a:srgbClr val="000000"/>
                    </a:solidFill>
                    <a:latin typeface="Times New Roman" pitchFamily="34" charset="0"/>
                    <a:ea typeface="微软雅黑" pitchFamily="34" charset="-122"/>
                    <a:cs typeface="Times New Roman" pitchFamily="34" charset="-120"/>
                  </a:rPr>
                  <a:t>恰有2条直线与抛物线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有且只有一个公共点</a:t>
                </a:r>
                <a:endParaRPr lang="en-US" altLang="zh-CN" sz="2400" dirty="0"/>
              </a:p>
              <a:p>
                <a:pPr marL="0"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m:t>
                    </m:r>
                  </m:oMath>
                </a14:m>
                <a:r>
                  <a:rPr lang="en-US" altLang="zh-CN" sz="2400" b="0" i="0" dirty="0">
                    <a:solidFill>
                      <a:srgbClr val="000000"/>
                    </a:solidFill>
                    <a:latin typeface="Times New Roman" pitchFamily="34" charset="0"/>
                    <a:ea typeface="微软雅黑" pitchFamily="34" charset="-122"/>
                    <a:cs typeface="Times New Roman" pitchFamily="34" charset="-120"/>
                  </a:rPr>
                  <a:t>与抛物线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相交所得的弦长为8</a:t>
                </a:r>
                <a:endParaRPr lang="en-US" altLang="zh-CN" sz="2400" dirty="0"/>
              </a:p>
              <a:p>
                <a:pPr marL="0" latinLnBrk="1">
                  <a:lnSpc>
                    <a:spcPts val="4300"/>
                  </a:lnSpc>
                </a:pP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.抛物线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000000"/>
                    </a:solidFill>
                    <a:latin typeface="Times New Roman" pitchFamily="34" charset="0"/>
                    <a:ea typeface="微软雅黑" pitchFamily="34" charset="-122"/>
                    <a:cs typeface="Times New Roman" pitchFamily="34" charset="-120"/>
                  </a:rPr>
                  <a:t>与圆</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oMath>
                </a14:m>
                <a:r>
                  <a:rPr lang="en-US" altLang="zh-CN" sz="2400" b="0" i="0" dirty="0">
                    <a:solidFill>
                      <a:srgbClr val="000000"/>
                    </a:solidFill>
                    <a:latin typeface="Times New Roman" pitchFamily="34" charset="0"/>
                    <a:ea typeface="微软雅黑" pitchFamily="34" charset="-122"/>
                    <a:cs typeface="Times New Roman" pitchFamily="34" charset="-120"/>
                  </a:rPr>
                  <a:t>交于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𝑁</m:t>
                    </m:r>
                  </m:oMath>
                </a14:m>
                <a:r>
                  <a:rPr lang="en-US" altLang="zh-CN" sz="2400" b="0" i="0" dirty="0">
                    <a:solidFill>
                      <a:srgbClr val="000000"/>
                    </a:solidFill>
                    <a:latin typeface="Times New Roman" pitchFamily="34" charset="0"/>
                    <a:ea typeface="微软雅黑" pitchFamily="34" charset="-122"/>
                    <a:cs typeface="Times New Roman" pitchFamily="34" charset="-120"/>
                  </a:rPr>
                  <a:t>两点，则</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𝑀𝑁</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4" name="QC_5_BD.39_1#aaeef9ef9.choices?vbadefaultcenterpage=1&amp;parentnodeid=6de3f3cf7&amp;color=0,0,0&amp;vbahtmlprocessed=1&amp;bbb=1"/>
              <p:cNvSpPr>
                <a:spLocks noRot="1" noChangeAspect="1" noMove="1" noResize="1" noEditPoints="1" noAdjustHandles="1" noChangeArrowheads="1" noChangeShapeType="1" noTextEdit="1"/>
              </p:cNvSpPr>
              <p:nvPr/>
            </p:nvSpPr>
            <p:spPr>
              <a:xfrm>
                <a:off x="502920" y="3010326"/>
                <a:ext cx="11183112" cy="2157730"/>
              </a:xfrm>
              <a:prstGeom prst="rect">
                <a:avLst/>
              </a:prstGeom>
              <a:blipFill>
                <a:blip r:embed="rId4"/>
                <a:stretch>
                  <a:fillRect l="-1690" b="-8475"/>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Slide 17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40_1#aaeef9ef9?vbadefaultcenterpage=1&amp;parentnodeid=6de3f3cf7&amp;color=0,0,0&amp;vbahtmlprocessed=1&amp;bbb=1&amp;hasbroken=1"/>
              <p:cNvSpPr/>
              <p:nvPr/>
            </p:nvSpPr>
            <p:spPr>
              <a:xfrm>
                <a:off x="502920" y="950418"/>
                <a:ext cx="11183112" cy="52284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由题意知抛物线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FF0000"/>
                    </a:solidFill>
                    <a:latin typeface="Times New Roman" pitchFamily="34" charset="0"/>
                    <a:ea typeface="微软雅黑" pitchFamily="34" charset="-122"/>
                    <a:cs typeface="Times New Roman" pitchFamily="34" charset="-120"/>
                  </a:rPr>
                  <a:t>的方程为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A，焦点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oMath>
                </a14:m>
                <a:r>
                  <a:rPr lang="en-US" altLang="zh-CN" sz="2400" b="0" i="0" dirty="0">
                    <a:solidFill>
                      <a:srgbClr val="FF0000"/>
                    </a:solidFill>
                    <a:latin typeface="Times New Roman" pitchFamily="34" charset="0"/>
                    <a:ea typeface="微软雅黑" pitchFamily="34" charset="-122"/>
                    <a:cs typeface="Times New Roman" pitchFamily="34" charset="-120"/>
                  </a:rPr>
                  <a:t>的坐标为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，故A正确；</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B，过点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e>
                    </m:d>
                  </m:oMath>
                </a14:m>
                <a:r>
                  <a:rPr lang="en-US" altLang="zh-CN" sz="2400" b="0" i="0" dirty="0">
                    <a:solidFill>
                      <a:srgbClr val="FF0000"/>
                    </a:solidFill>
                    <a:latin typeface="Times New Roman" pitchFamily="34" charset="0"/>
                    <a:ea typeface="微软雅黑" pitchFamily="34" charset="-122"/>
                    <a:cs typeface="Times New Roman" pitchFamily="34" charset="-120"/>
                  </a:rPr>
                  <a:t>有2条直线与抛物线相切，还有直线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，共</a:t>
                </a:r>
                <a:r>
                  <a:rPr lang="en-US" altLang="zh-CN" sz="2400" b="0" i="0">
                    <a:solidFill>
                      <a:srgbClr val="FF0000"/>
                    </a:solidFill>
                    <a:latin typeface="Times New Roman" pitchFamily="34" charset="0"/>
                    <a:ea typeface="微软雅黑" pitchFamily="34" charset="-122"/>
                    <a:cs typeface="Times New Roman" pitchFamily="34" charset="-120"/>
                  </a:rPr>
                  <a:t>3条直线与抛物线</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有且只有一个交点</a:t>
                </a:r>
                <a:r>
                  <a:rPr lang="en-US" altLang="zh-CN" sz="2400" b="0" i="0" dirty="0">
                    <a:solidFill>
                      <a:srgbClr val="FF0000"/>
                    </a:solidFill>
                    <a:latin typeface="Times New Roman" pitchFamily="34" charset="0"/>
                    <a:ea typeface="微软雅黑" pitchFamily="34" charset="-122"/>
                    <a:cs typeface="Times New Roman" pitchFamily="34" charset="-120"/>
                  </a:rPr>
                  <a:t>，故B错误；</a:t>
                </a:r>
                <a:endParaRPr lang="en-US" altLang="zh-CN" sz="2400" dirty="0"/>
              </a:p>
              <a:p>
                <a:pPr latinLnBrk="1">
                  <a:lnSpc>
                    <a:spcPts val="71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C，由</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qArr>
                      </m:e>
                    </m:d>
                  </m:oMath>
                </a14:m>
                <a:r>
                  <a:rPr lang="en-US" altLang="zh-CN" sz="2400" b="0" i="0" dirty="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300"/>
                  </a:lnSpc>
                </a:pPr>
                <a:r>
                  <a:rPr lang="en-US" altLang="zh-CN" sz="2400" b="0" i="0">
                    <a:solidFill>
                      <a:srgbClr val="FF0000"/>
                    </a:solidFill>
                    <a:latin typeface="Times New Roman" pitchFamily="34" charset="0"/>
                    <a:ea typeface="微软雅黑" pitchFamily="34" charset="-122"/>
                    <a:cs typeface="Times New Roman" pitchFamily="34" charset="-120"/>
                  </a:rPr>
                  <a:t>弦长为</a:t>
                </a:r>
                <a14:m>
                  <m:oMath xmlns:m="http://schemas.openxmlformats.org/officeDocument/2006/math">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16+16</m:t>
                        </m:r>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，故C正确;</a:t>
                </a:r>
                <a:endParaRPr lang="en-US" altLang="zh-CN" sz="2400" dirty="0"/>
              </a:p>
              <a:p>
                <a:pPr latinLnBrk="1">
                  <a:lnSpc>
                    <a:spcPts val="83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D，由</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qArr>
                      </m:e>
                    </m:d>
                  </m:oMath>
                </a14:m>
                <a:r>
                  <a:rPr lang="en-US" altLang="zh-CN" sz="2400" b="0" i="0" dirty="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−5=0</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（舍去</a:t>
                </a:r>
                <a:r>
                  <a:rPr lang="en-US" altLang="zh-CN" sz="2400" b="0" i="0">
                    <a:solidFill>
                      <a:srgbClr val="FF0000"/>
                    </a:solidFill>
                    <a:latin typeface="Times New Roman" pitchFamily="34" charset="0"/>
                    <a:ea typeface="微软雅黑" pitchFamily="34" charset="-122"/>
                    <a:cs typeface="Times New Roman" pitchFamily="34" charset="-120"/>
                  </a:rPr>
                  <a:t>），交点为</a:t>
                </a:r>
              </a:p>
              <a:p>
                <a:pP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e>
                    </m:d>
                  </m:oMath>
                </a14:m>
                <a:r>
                  <a:rPr lang="en-US" altLang="zh-CN" sz="2400" b="0" i="0" dirty="0">
                    <a:solidFill>
                      <a:srgbClr val="FF0000"/>
                    </a:solidFill>
                    <a:latin typeface="Times New Roman" pitchFamily="34" charset="0"/>
                    <a:ea typeface="微软雅黑" pitchFamily="34" charset="-122"/>
                    <a:cs typeface="Times New Roman" pitchFamily="34" charset="-120"/>
                  </a:rPr>
                  <a:t>或</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e>
                    </m:d>
                  </m:oMath>
                </a14:m>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𝑀𝑁</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，故D正确.故选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ACD</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AS.40_1#aaeef9ef9?vbadefaultcenterpage=1&amp;parentnodeid=6de3f3cf7&amp;color=0,0,0&amp;vbahtmlprocessed=1&amp;bbb=1&amp;hasbroken=1"/>
              <p:cNvSpPr>
                <a:spLocks noRot="1" noChangeAspect="1" noMove="1" noResize="1" noEditPoints="1" noAdjustHandles="1" noChangeArrowheads="1" noChangeShapeType="1" noTextEdit="1"/>
              </p:cNvSpPr>
              <p:nvPr/>
            </p:nvSpPr>
            <p:spPr>
              <a:xfrm>
                <a:off x="502920" y="950418"/>
                <a:ext cx="11183112" cy="5228400"/>
              </a:xfrm>
              <a:prstGeom prst="rect">
                <a:avLst/>
              </a:prstGeom>
              <a:blipFill>
                <a:blip r:embed="rId3"/>
                <a:stretch>
                  <a:fillRect l="-1690" r="-1418" b="-338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checked= 1 &amp; amp; version = 1.0.5checked=1&amp;version=1.0.5">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name="Slide 18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41_1#85eb1edc0?vbadefaultcenterpage=1&amp;parentnodeid=6de3f3cf7&amp;color=0,0,0&amp;vbahtmlprocessed=1&amp;bbb=1&amp;hasbroken=1"/>
              <p:cNvSpPr/>
              <p:nvPr/>
            </p:nvSpPr>
            <p:spPr>
              <a:xfrm>
                <a:off x="502920" y="2764296"/>
                <a:ext cx="11183112" cy="1376871"/>
              </a:xfrm>
              <a:prstGeom prst="rect">
                <a:avLst/>
              </a:prstGeom>
              <a:noFill/>
              <a:ln/>
            </p:spPr>
            <p:txBody>
              <a:bodyPr wrap="none" lIns="0" tIns="0" rIns="0" bIns="0" rtlCol="0" anchor="t"/>
              <a:lstStyle/>
              <a:p>
                <a:pPr algn="l" latinLnBrk="1">
                  <a:lnSpc>
                    <a:spcPts val="5000"/>
                  </a:lnSpc>
                </a:pPr>
                <a:r>
                  <a:rPr lang="en-US" altLang="zh-CN" sz="2400" b="1" i="0" dirty="0">
                    <a:solidFill>
                      <a:srgbClr val="000000"/>
                    </a:solidFill>
                    <a:latin typeface="Times New Roman" pitchFamily="34" charset="0"/>
                    <a:ea typeface="微软雅黑" pitchFamily="34" charset="-122"/>
                    <a:cs typeface="Times New Roman" pitchFamily="34" charset="-120"/>
                  </a:rPr>
                  <a:t>11.</a:t>
                </a:r>
                <a:r>
                  <a:rPr lang="en-US" altLang="zh-CN" sz="2400" b="0" i="0" dirty="0">
                    <a:solidFill>
                      <a:srgbClr val="000000"/>
                    </a:solidFill>
                    <a:latin typeface="Times New Roman" pitchFamily="34" charset="0"/>
                    <a:ea typeface="微软雅黑" pitchFamily="34" charset="-122"/>
                    <a:cs typeface="Times New Roman" pitchFamily="34" charset="-120"/>
                  </a:rPr>
                  <a:t>若双曲线</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000000"/>
                    </a:solidFill>
                    <a:latin typeface="Times New Roman" pitchFamily="34" charset="0"/>
                    <a:ea typeface="微软雅黑" pitchFamily="34" charset="-122"/>
                    <a:cs typeface="Times New Roman" pitchFamily="34" charset="-120"/>
                  </a:rPr>
                  <a:t>上存在两个点关于直线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𝑙</m:t>
                    </m:r>
                    <m:r>
                      <m:rPr>
                        <m:nor/>
                      </m:rPr>
                      <a:rPr lang="en-US" altLang="zh-CN" sz="2400" b="0" i="0" dirty="0">
                        <a:solidFill>
                          <a:srgbClr val="000000"/>
                        </a:solidFill>
                        <a:latin typeface="Times New Roman" pitchFamily="34"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对称，则实数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b="0" i="0" kern="0" spc="-99900">
                  <a:solidFill>
                    <a:srgbClr val="FFFFFF"/>
                  </a:solidFill>
                  <a:latin typeface="Times New Roman" pitchFamily="34" charset="0"/>
                  <a:ea typeface="微软雅黑" pitchFamily="34" charset="-122"/>
                  <a:cs typeface="Times New Roman" pitchFamily="34" charset="-120"/>
                </a:endParaRPr>
              </a:p>
              <a:p>
                <a:pPr latinLnBrk="1">
                  <a:lnSpc>
                    <a:spcPts val="6900"/>
                  </a:lnSpc>
                </a:pPr>
                <a:r>
                  <a:rPr lang="en-US" altLang="zh-CN" sz="2400" b="0" i="0">
                    <a:solidFill>
                      <a:srgbClr val="000000"/>
                    </a:solidFill>
                    <a:latin typeface="Times New Roman" pitchFamily="34" charset="0"/>
                    <a:ea typeface="微软雅黑" pitchFamily="34" charset="-122"/>
                    <a:cs typeface="Times New Roman" pitchFamily="34" charset="-120"/>
                  </a:rPr>
                  <a:t>的取值范围为</a:t>
                </a:r>
                <a:r>
                  <a:rPr lang="en-US" altLang="zh-CN" sz="2400" i="0">
                    <a:solidFill>
                      <a:srgbClr val="000000"/>
                    </a:solidFill>
                    <a:latin typeface="SimSun" pitchFamily="34" charset="0"/>
                    <a:ea typeface="SimSun" pitchFamily="34" charset="-122"/>
                    <a:cs typeface="SimSun" pitchFamily="34" charset="-120"/>
                  </a:rPr>
                  <a:t>_</a:t>
                </a:r>
                <a:r>
                  <a:rPr lang="en-US" altLang="zh-CN" sz="3950" b="0" i="0" u="sng" kern="0" spc="-99900">
                    <a:solidFill>
                      <a:srgbClr val="FFFFFF"/>
                    </a:solidFill>
                    <a:latin typeface="SimSun" panose="02010600030101010101" pitchFamily="2" charset="-122"/>
                    <a:ea typeface="微软雅黑" pitchFamily="34" charset="-122"/>
                    <a:cs typeface="Times New Roman" pitchFamily="34" charset="-120"/>
                  </a:rPr>
                  <a:t> </a:t>
                </a:r>
                <a:r>
                  <a:rPr lang="en-US" altLang="zh-CN" sz="2400" i="0">
                    <a:solidFill>
                      <a:srgbClr val="000000"/>
                    </a:solidFill>
                    <a:latin typeface="SimSun" pitchFamily="34" charset="0"/>
                    <a:ea typeface="SimSun" pitchFamily="34" charset="-122"/>
                    <a:cs typeface="SimSun" pitchFamily="34" charset="-120"/>
                  </a:rPr>
                  <a:t>______________</a:t>
                </a:r>
                <a:r>
                  <a:rPr lang="en-US" altLang="zh-CN" sz="2400" b="0" i="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5_BD.41_1#85eb1edc0?vbadefaultcenterpage=1&amp;parentnodeid=6de3f3cf7&amp;color=0,0,0&amp;vbahtmlprocessed=1&amp;bbb=1&amp;hasbroken=1"/>
              <p:cNvSpPr>
                <a:spLocks noRot="1" noChangeAspect="1" noMove="1" noResize="1" noEditPoints="1" noAdjustHandles="1" noChangeArrowheads="1" noChangeShapeType="1" noTextEdit="1"/>
              </p:cNvSpPr>
              <p:nvPr/>
            </p:nvSpPr>
            <p:spPr>
              <a:xfrm>
                <a:off x="502920" y="2764296"/>
                <a:ext cx="11183112" cy="1376871"/>
              </a:xfrm>
              <a:prstGeom prst="rect">
                <a:avLst/>
              </a:prstGeom>
              <a:blipFill>
                <a:blip r:embed="rId3"/>
                <a:stretch>
                  <a:fillRect l="-1690" b="-12832"/>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5_AN.42_1#85eb1edc0.blank?vbadefaultcenterpage=1&amp;parentnodeid=6de3f3cf7&amp;color=0,0,0&amp;vbapositionanswer=11&amp;vbahtmlprocessed=1&amp;bbb=1&amp;rh=48.6"/>
              <p:cNvSpPr/>
              <p:nvPr/>
            </p:nvSpPr>
            <p:spPr>
              <a:xfrm>
                <a:off x="2369820" y="3493275"/>
                <a:ext cx="2216785" cy="574548"/>
              </a:xfrm>
              <a:prstGeom prst="rect">
                <a:avLst/>
              </a:prstGeom>
              <a:noFill/>
              <a:ln/>
            </p:spPr>
            <p:txBody>
              <a:bodyPr wrap="none" lIns="0" tIns="0" rIns="0" bIns="0" rtlCol="0" anchor="t"/>
              <a:lstStyle/>
              <a:p>
                <a:pPr marL="0" algn="ctr" latinLnBrk="1">
                  <a:lnSpc>
                    <a:spcPts val="45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3" name="QB_5_AN.42_1#85eb1edc0.blank?vbadefaultcenterpage=1&amp;parentnodeid=6de3f3cf7&amp;color=0,0,0&amp;vbapositionanswer=11&amp;vbahtmlprocessed=1&amp;bbb=1&amp;rh=48.6"/>
              <p:cNvSpPr>
                <a:spLocks noRot="1" noChangeAspect="1" noMove="1" noResize="1" noEditPoints="1" noAdjustHandles="1" noChangeArrowheads="1" noChangeShapeType="1" noTextEdit="1"/>
              </p:cNvSpPr>
              <p:nvPr/>
            </p:nvSpPr>
            <p:spPr>
              <a:xfrm>
                <a:off x="2369820" y="3493275"/>
                <a:ext cx="2216785" cy="574548"/>
              </a:xfrm>
              <a:prstGeom prst="rect">
                <a:avLst/>
              </a:prstGeom>
              <a:blipFill>
                <a:blip r:embed="rId4"/>
                <a:stretch>
                  <a:fillRect b="-19149"/>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name="Slide 19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43_1#85eb1edc0?vbadefaultcenterpage=1&amp;parentnodeid=6de3f3cf7&amp;color=0,0,0&amp;vbahtmlprocessed=1&amp;bbb=1&amp;hasbroken=1"/>
              <p:cNvSpPr/>
              <p:nvPr/>
            </p:nvSpPr>
            <p:spPr>
              <a:xfrm>
                <a:off x="502920" y="945338"/>
                <a:ext cx="11183112" cy="45974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依题意，设双曲线上两点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若点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FF0000"/>
                    </a:solidFill>
                    <a:latin typeface="Times New Roman" pitchFamily="34" charset="0"/>
                    <a:ea typeface="微软雅黑" pitchFamily="34" charset="-122"/>
                    <a:cs typeface="Times New Roman" pitchFamily="34" charset="-120"/>
                  </a:rPr>
                  <a:t>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𝑙</m:t>
                    </m:r>
                    <m:r>
                      <m:rPr>
                        <m:nor/>
                      </m:rPr>
                      <a:rPr lang="en-US" altLang="zh-CN" sz="2400" b="0" i="0" dirty="0">
                        <a:solidFill>
                          <a:srgbClr val="FF0000"/>
                        </a:solidFill>
                        <a:latin typeface="Times New Roman" pitchFamily="34"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对称，</a:t>
                </a:r>
                <a:endParaRPr lang="en-US" altLang="zh-CN" sz="2400" dirty="0"/>
              </a:p>
              <a:p>
                <a:pPr latinLnBrk="1">
                  <a:lnSpc>
                    <a:spcPts val="5000"/>
                  </a:lnSpc>
                </a:pPr>
                <a:r>
                  <a:rPr lang="en-US" altLang="zh-CN" sz="2400" b="0" i="0">
                    <a:solidFill>
                      <a:srgbClr val="FF0000"/>
                    </a:solidFill>
                    <a:latin typeface="Times New Roman" pitchFamily="34" charset="0"/>
                    <a:ea typeface="微软雅黑" pitchFamily="34" charset="-122"/>
                    <a:cs typeface="Times New Roman" pitchFamily="34" charset="-120"/>
                  </a:rPr>
                  <a:t>则设直线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oMath>
                </a14:m>
                <a:r>
                  <a:rPr lang="en-US" altLang="zh-CN" sz="2400" b="0" i="0" dirty="0">
                    <a:solidFill>
                      <a:srgbClr val="FF0000"/>
                    </a:solidFill>
                    <a:latin typeface="Times New Roman" pitchFamily="34" charset="0"/>
                    <a:ea typeface="微软雅黑" pitchFamily="34" charset="-122"/>
                    <a:cs typeface="Times New Roman" pitchFamily="34" charset="-120"/>
                  </a:rPr>
                  <a:t>的方程为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oMath>
                </a14:m>
                <a:r>
                  <a:rPr lang="en-US" altLang="zh-CN" sz="2400" b="0" i="0" dirty="0">
                    <a:solidFill>
                      <a:srgbClr val="FF0000"/>
                    </a:solidFill>
                    <a:latin typeface="Times New Roman" pitchFamily="34" charset="0"/>
                    <a:ea typeface="微软雅黑" pitchFamily="34" charset="-122"/>
                    <a:cs typeface="Times New Roman" pitchFamily="34" charset="-120"/>
                  </a:rPr>
                  <a:t>，代入双曲线的方程</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，化简得</a:t>
                </a:r>
              </a:p>
              <a:p>
                <a:pPr latinLnBrk="1">
                  <a:lnSpc>
                    <a:spcPts val="44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d>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𝑘𝑛𝑦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Δ</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=36</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oMath>
                </a14:m>
                <a:r>
                  <a:rPr lang="en-US" altLang="zh-CN" sz="2400" b="0" i="0" dirty="0">
                    <a:solidFill>
                      <a:srgbClr val="FF0000"/>
                    </a:solidFill>
                    <a:latin typeface="Times New Roman" pitchFamily="34" charset="0"/>
                    <a:ea typeface="微软雅黑" pitchFamily="34" charset="-122"/>
                    <a:cs typeface="Times New Roman"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600"/>
                  </a:lnSpc>
                </a:pPr>
                <a:r>
                  <a:rPr lang="en-US" altLang="zh-CN" sz="2400" b="0" i="0">
                    <a:solidFill>
                      <a:srgbClr val="FF0000"/>
                    </a:solidFill>
                    <a:latin typeface="Times New Roman" pitchFamily="34" charset="0"/>
                    <a:ea typeface="微软雅黑" pitchFamily="34" charset="-122"/>
                    <a:cs typeface="Times New Roman" pitchFamily="34" charset="-120"/>
                  </a:rPr>
                  <a:t>又</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𝑘𝑛</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，设线段</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oMath>
                </a14:m>
                <a:r>
                  <a:rPr lang="en-US" altLang="zh-CN" sz="2400" b="0" i="0" dirty="0">
                    <a:solidFill>
                      <a:srgbClr val="FF0000"/>
                    </a:solidFill>
                    <a:latin typeface="Times New Roman" pitchFamily="34" charset="0"/>
                    <a:ea typeface="微软雅黑" pitchFamily="34" charset="-122"/>
                    <a:cs typeface="Times New Roman" pitchFamily="34" charset="-120"/>
                  </a:rPr>
                  <a:t>的中点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𝐷</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6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𝑘𝑛</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endParaRPr lang="en-US" altLang="zh-CN" sz="2400" dirty="0"/>
              </a:p>
            </p:txBody>
          </p:sp>
        </mc:Choice>
        <mc:Fallback xmlns="">
          <p:sp>
            <p:nvSpPr>
              <p:cNvPr id="2" name="QB_5_AS.43_1#85eb1edc0?vbadefaultcenterpage=1&amp;parentnodeid=6de3f3cf7&amp;color=0,0,0&amp;vbahtmlprocessed=1&amp;bbb=1&amp;hasbroken=1"/>
              <p:cNvSpPr>
                <a:spLocks noRot="1" noChangeAspect="1" noMove="1" noResize="1" noEditPoints="1" noAdjustHandles="1" noChangeArrowheads="1" noChangeShapeType="1" noTextEdit="1"/>
              </p:cNvSpPr>
              <p:nvPr/>
            </p:nvSpPr>
            <p:spPr>
              <a:xfrm>
                <a:off x="502920" y="945338"/>
                <a:ext cx="11183112" cy="4597400"/>
              </a:xfrm>
              <a:prstGeom prst="rect">
                <a:avLst/>
              </a:prstGeom>
              <a:blipFill>
                <a:blip r:embed="rId3"/>
                <a:stretch>
                  <a:fillRect l="-1690" r="-1854" b="-238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name="Slide33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43_1#85eb1edc0?vbadefaultcenterpage=1&amp;parentnodeid=6de3f3cf7&amp;color=0,0,0&amp;vbahtmlprocessed=1&amp;bbb=1&amp;hasbroken=1">
                <a:extLst>
                  <a:ext uri="{FF2B5EF4-FFF2-40B4-BE49-F238E27FC236}">
                    <a16:creationId xmlns:a16="http://schemas.microsoft.com/office/drawing/2014/main" id="{071191BD-12B9-48F7-C203-D53D9C4384CB}"/>
                  </a:ext>
                </a:extLst>
              </p:cNvPr>
              <p:cNvSpPr/>
              <p:nvPr/>
            </p:nvSpPr>
            <p:spPr>
              <a:xfrm>
                <a:off x="502920" y="1558430"/>
                <a:ext cx="11183112" cy="3781298"/>
              </a:xfrm>
              <a:prstGeom prst="rect">
                <a:avLst/>
              </a:prstGeom>
              <a:noFill/>
              <a:ln/>
            </p:spPr>
            <p:txBody>
              <a:bodyPr wrap="none" lIns="0" tIns="0" rIns="0" bIns="0" rtlCol="0" anchor="t"/>
              <a:lstStyle/>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因为线段</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oMath>
                </a14:m>
                <a:r>
                  <a:rPr lang="en-US" altLang="zh-CN" sz="2400" b="0" i="0" dirty="0">
                    <a:solidFill>
                      <a:srgbClr val="FF0000"/>
                    </a:solidFill>
                    <a:latin typeface="Times New Roman" pitchFamily="34" charset="0"/>
                    <a:ea typeface="微软雅黑" pitchFamily="34" charset="-122"/>
                    <a:cs typeface="Times New Roman" pitchFamily="34" charset="-120"/>
                  </a:rPr>
                  <a:t>的中点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𝐷</m:t>
                    </m:r>
                  </m:oMath>
                </a14:m>
                <a:r>
                  <a:rPr lang="en-US" altLang="zh-CN" sz="2400" b="0" i="0" dirty="0">
                    <a:solidFill>
                      <a:srgbClr val="FF0000"/>
                    </a:solidFill>
                    <a:latin typeface="Times New Roman" pitchFamily="34" charset="0"/>
                    <a:ea typeface="微软雅黑" pitchFamily="34" charset="-122"/>
                    <a:cs typeface="Times New Roman" pitchFamily="34" charset="-120"/>
                  </a:rPr>
                  <a:t>在直线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𝑙</m:t>
                    </m:r>
                    <m:r>
                      <m:rPr>
                        <m:nor/>
                      </m:rPr>
                      <a:rPr lang="en-US" altLang="zh-CN" sz="2400" b="0" i="0" dirty="0">
                        <a:solidFill>
                          <a:srgbClr val="FF0000"/>
                        </a:solidFill>
                        <a:latin typeface="Times New Roman" pitchFamily="34"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上，</a:t>
                </a:r>
                <a:endParaRPr lang="en-US" altLang="zh-CN" sz="2400" dirty="0"/>
              </a:p>
              <a:p>
                <a:pPr latinLnBrk="1">
                  <a:lnSpc>
                    <a:spcPts val="46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𝑘𝑛</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0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7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den>
                            </m:f>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oMath>
                </a14:m>
                <a:r>
                  <a:rPr lang="en-US" altLang="zh-CN" sz="2400" b="0" i="0" dirty="0">
                    <a:solidFill>
                      <a:srgbClr val="FF0000"/>
                    </a:solidFill>
                    <a:latin typeface="Times New Roman" pitchFamily="34" charset="0"/>
                    <a:ea typeface="微软雅黑" pitchFamily="34" charset="-122"/>
                    <a:cs typeface="Times New Roman" pitchFamily="34" charset="-120"/>
                  </a:rPr>
                  <a:t>，整理得</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100"/>
                  </a:lnSpc>
                </a:pPr>
                <a:r>
                  <a:rPr lang="en-US" altLang="zh-CN" sz="2400" b="0" i="0">
                    <a:solidFill>
                      <a:srgbClr val="FF0000"/>
                    </a:solidFill>
                    <a:latin typeface="Times New Roman" pitchFamily="34" charset="0"/>
                    <a:ea typeface="微软雅黑" pitchFamily="34" charset="-122"/>
                    <a:cs typeface="Times New Roman"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0&lt;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100"/>
                  </a:lnSpc>
                </a:pPr>
                <a:r>
                  <a:rPr lang="en-US" altLang="zh-CN" sz="2400" b="0" i="0">
                    <a:solidFill>
                      <a:srgbClr val="FF0000"/>
                    </a:solidFill>
                    <a:latin typeface="Times New Roman" pitchFamily="34" charset="0"/>
                    <a:ea typeface="微软雅黑" pitchFamily="34" charset="-122"/>
                    <a:cs typeface="Times New Roman" pitchFamily="34" charset="-120"/>
                  </a:rPr>
                  <a:t>故实数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oMath>
                </a14:m>
                <a:r>
                  <a:rPr lang="en-US" altLang="zh-CN" sz="2400" b="0" i="0" dirty="0">
                    <a:solidFill>
                      <a:srgbClr val="FF0000"/>
                    </a:solidFill>
                    <a:latin typeface="Times New Roman" pitchFamily="34" charset="0"/>
                    <a:ea typeface="微软雅黑" pitchFamily="34" charset="-122"/>
                    <a:cs typeface="Times New Roman" pitchFamily="34" charset="-120"/>
                  </a:rPr>
                  <a:t>的取值范围为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5_AS.43_1#85eb1edc0?vbadefaultcenterpage=1&amp;parentnodeid=6de3f3cf7&amp;color=0,0,0&amp;vbahtmlprocessed=1&amp;bbb=1&amp;hasbroken=1">
                <a:extLst>
                  <a:ext uri="{FF2B5EF4-FFF2-40B4-BE49-F238E27FC236}">
                    <a16:creationId xmlns:a16="http://schemas.microsoft.com/office/drawing/2014/main" id="{071191BD-12B9-48F7-C203-D53D9C4384CB}"/>
                  </a:ext>
                </a:extLst>
              </p:cNvPr>
              <p:cNvSpPr>
                <a:spLocks noRot="1" noChangeAspect="1" noMove="1" noResize="1" noEditPoints="1" noAdjustHandles="1" noChangeArrowheads="1" noChangeShapeType="1" noTextEdit="1"/>
              </p:cNvSpPr>
              <p:nvPr/>
            </p:nvSpPr>
            <p:spPr>
              <a:xfrm>
                <a:off x="502920" y="1558430"/>
                <a:ext cx="11183112" cy="3781298"/>
              </a:xfrm>
              <a:prstGeom prst="rect">
                <a:avLst/>
              </a:prstGeom>
              <a:blipFill>
                <a:blip r:embed="rId2"/>
                <a:stretch>
                  <a:fillRect l="-1690" b="-2742"/>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2566348539"/>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name="Slide 20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44_1#73d11b448?vbadefaultcenterpage=1&amp;parentnodeid=6de3f3cf7&amp;color=0,0,0&amp;vbahtmlprocessed=1&amp;bbb=1&amp;hasbroken=1"/>
              <p:cNvSpPr/>
              <p:nvPr/>
            </p:nvSpPr>
            <p:spPr>
              <a:xfrm>
                <a:off x="502920" y="2627898"/>
                <a:ext cx="11183112" cy="1668399"/>
              </a:xfrm>
              <a:prstGeom prst="rect">
                <a:avLst/>
              </a:prstGeom>
              <a:noFill/>
              <a:ln/>
            </p:spPr>
            <p:txBody>
              <a:bodyPr wrap="none" lIns="0" tIns="0" rIns="0" bIns="0" rtlCol="0" anchor="t"/>
              <a:lstStyle/>
              <a:p>
                <a:pPr algn="l" latinLnBrk="1">
                  <a:lnSpc>
                    <a:spcPts val="5000"/>
                  </a:lnSpc>
                </a:pPr>
                <a:r>
                  <a:rPr lang="en-US" altLang="zh-CN" sz="2400" b="1" i="0" dirty="0">
                    <a:solidFill>
                      <a:srgbClr val="000000"/>
                    </a:solidFill>
                    <a:latin typeface="Times New Roman" pitchFamily="34" charset="0"/>
                    <a:ea typeface="微软雅黑" pitchFamily="34" charset="-122"/>
                    <a:cs typeface="Times New Roman" pitchFamily="34" charset="-120"/>
                  </a:rPr>
                  <a:t>12.</a:t>
                </a:r>
                <a:r>
                  <a:rPr lang="en-US" altLang="zh-CN" sz="2400" b="0" i="0" dirty="0">
                    <a:solidFill>
                      <a:srgbClr val="000000"/>
                    </a:solidFill>
                    <a:latin typeface="Times New Roman" pitchFamily="34" charset="0"/>
                    <a:ea typeface="微软雅黑" pitchFamily="34" charset="-122"/>
                    <a:cs typeface="Times New Roman"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oMath>
                </a14:m>
                <a:r>
                  <a:rPr lang="en-US" altLang="zh-CN" sz="2400" b="0" i="0" dirty="0">
                    <a:solidFill>
                      <a:srgbClr val="000000"/>
                    </a:solidFill>
                    <a:latin typeface="Times New Roman" pitchFamily="34" charset="0"/>
                    <a:ea typeface="微软雅黑" pitchFamily="34" charset="-122"/>
                    <a:cs typeface="Times New Roman" pitchFamily="34" charset="-120"/>
                  </a:rPr>
                  <a:t>是椭圆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r>
                      <m:rPr>
                        <m:nor/>
                      </m:rPr>
                      <a:rPr lang="en-US" altLang="zh-CN" sz="2400" b="0" i="0" dirty="0">
                        <a:solidFill>
                          <a:srgbClr val="000000"/>
                        </a:solidFill>
                        <a:latin typeface="Times New Roman" pitchFamily="34"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000000"/>
                    </a:solidFill>
                    <a:latin typeface="Times New Roman" pitchFamily="34" charset="0"/>
                    <a:ea typeface="微软雅黑" pitchFamily="34" charset="-122"/>
                    <a:cs typeface="Times New Roman" pitchFamily="34" charset="-120"/>
                  </a:rPr>
                  <a:t>上异于顶点的动点，</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分别为椭圆的左</a:t>
                </a:r>
                <a:r>
                  <a:rPr lang="en-US" altLang="zh-CN" sz="2400" b="0" i="0">
                    <a:solidFill>
                      <a:srgbClr val="000000"/>
                    </a:solidFill>
                    <a:latin typeface="Times New Roman" pitchFamily="34" charset="0"/>
                    <a:ea typeface="微软雅黑" pitchFamily="34" charset="-122"/>
                    <a:cs typeface="Times New Roman" pitchFamily="34" charset="-120"/>
                  </a:rPr>
                  <a:t>、右焦</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点</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𝑂</m:t>
                    </m:r>
                  </m:oMath>
                </a14:m>
                <a:r>
                  <a:rPr lang="en-US" altLang="zh-CN" sz="2400" b="0" i="0" dirty="0">
                    <a:solidFill>
                      <a:srgbClr val="000000"/>
                    </a:solidFill>
                    <a:latin typeface="Times New Roman" pitchFamily="34" charset="0"/>
                    <a:ea typeface="微软雅黑" pitchFamily="34" charset="-122"/>
                    <a:cs typeface="Times New Roman" pitchFamily="34" charset="-120"/>
                  </a:rPr>
                  <a:t>为坐标原点，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𝐸</m:t>
                    </m:r>
                  </m:oMath>
                </a14:m>
                <a:r>
                  <a:rPr lang="en-US" altLang="zh-CN" sz="2400" b="0" i="0" dirty="0">
                    <a:solidFill>
                      <a:srgbClr val="000000"/>
                    </a:solidFill>
                    <a:latin typeface="Times New Roman" pitchFamily="34" charset="0"/>
                    <a:ea typeface="微软雅黑" pitchFamily="34" charset="-122"/>
                    <a:cs typeface="Times New Roman"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的中点，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的平分线与直线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𝐸𝑂</m:t>
                    </m:r>
                  </m:oMath>
                </a14:m>
                <a:r>
                  <a:rPr lang="en-US" altLang="zh-CN" sz="2400" b="0" i="0" dirty="0">
                    <a:solidFill>
                      <a:srgbClr val="000000"/>
                    </a:solidFill>
                    <a:latin typeface="Times New Roman" pitchFamily="34" charset="0"/>
                    <a:ea typeface="微软雅黑" pitchFamily="34" charset="-122"/>
                    <a:cs typeface="Times New Roman" pitchFamily="34" charset="-120"/>
                  </a:rPr>
                  <a:t>交于点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，则四边形</a:t>
                </a:r>
              </a:p>
              <a:p>
                <a:pPr latinLnBrk="1">
                  <a:lnSpc>
                    <a:spcPts val="42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的面积的最大值为</a:t>
                </a:r>
                <a:r>
                  <a:rPr lang="en-US" altLang="zh-CN" sz="2400" i="0">
                    <a:solidFill>
                      <a:srgbClr val="000000"/>
                    </a:solidFill>
                    <a:latin typeface="SimSun" pitchFamily="34" charset="0"/>
                    <a:ea typeface="SimSun" pitchFamily="34" charset="-122"/>
                    <a:cs typeface="SimSun" pitchFamily="34" charset="-120"/>
                  </a:rPr>
                  <a:t>___</a:t>
                </a:r>
                <a:r>
                  <a:rPr lang="en-US" altLang="zh-CN" sz="2400" b="0" i="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5_BD.44_1#73d11b448?vbadefaultcenterpage=1&amp;parentnodeid=6de3f3cf7&amp;color=0,0,0&amp;vbahtmlprocessed=1&amp;bbb=1&amp;hasbroken=1"/>
              <p:cNvSpPr>
                <a:spLocks noRot="1" noChangeAspect="1" noMove="1" noResize="1" noEditPoints="1" noAdjustHandles="1" noChangeArrowheads="1" noChangeShapeType="1" noTextEdit="1"/>
              </p:cNvSpPr>
              <p:nvPr/>
            </p:nvSpPr>
            <p:spPr>
              <a:xfrm>
                <a:off x="502920" y="2627898"/>
                <a:ext cx="11183112" cy="1668399"/>
              </a:xfrm>
              <a:prstGeom prst="rect">
                <a:avLst/>
              </a:prstGeom>
              <a:blipFill>
                <a:blip r:embed="rId3"/>
                <a:stretch>
                  <a:fillRect l="-1690" r="-1363" b="-10949"/>
                </a:stretch>
              </a:blipFill>
              <a:ln/>
            </p:spPr>
            <p:txBody>
              <a:bodyPr/>
              <a:lstStyle/>
              <a:p>
                <a:r>
                  <a:rPr lang="zh-CN" altLang="en-US">
                    <a:noFill/>
                  </a:rPr>
                  <a:t> </a:t>
                </a:r>
              </a:p>
            </p:txBody>
          </p:sp>
        </mc:Fallback>
      </mc:AlternateContent>
      <p:sp>
        <p:nvSpPr>
          <p:cNvPr id="3" name="QB_5_AN.45_1#73d11b448.blank?vbadefaultcenterpage=1&amp;parentnodeid=6de3f3cf7&amp;color=0,0,0&amp;vbapositionanswer=12&amp;vbahtmlprocessed=1"/>
          <p:cNvSpPr/>
          <p:nvPr/>
        </p:nvSpPr>
        <p:spPr>
          <a:xfrm>
            <a:off x="4034854" y="3772168"/>
            <a:ext cx="373063" cy="478600"/>
          </a:xfrm>
          <a:prstGeom prst="rect">
            <a:avLst/>
          </a:prstGeom>
          <a:noFill/>
          <a:ln/>
        </p:spPr>
        <p:txBody>
          <a:bodyPr wrap="none" lIns="0" tIns="0" rIns="0" bIns="0" rtlCol="0" anchor="t"/>
          <a:lstStyle/>
          <a:p>
            <a:pPr marL="0" algn="ct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2</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name="Slide 21checked= 1 &amp; amp; version = 1.0.5checked=1&amp;version=1.0.5">
    <p:spTree>
      <p:nvGrpSpPr>
        <p:cNvPr id="1" name=""/>
        <p:cNvGrpSpPr/>
        <p:nvPr/>
      </p:nvGrpSpPr>
      <p:grpSpPr>
        <a:xfrm>
          <a:off x="0" y="0"/>
          <a:ext cx="0" cy="0"/>
          <a:chOff x="0" y="0"/>
          <a:chExt cx="0" cy="0"/>
        </a:xfrm>
      </p:grpSpPr>
      <p:pic>
        <p:nvPicPr>
          <p:cNvPr id="2" name="QB_5_AS.46_1#73d11b448?hastextimagelayout=1&amp;vbadefaultcenterpage=1&amp;parentnodeid=6de3f3cf7&amp;color=0,0,0&amp;vbahtmlprocessed=1&amp;hassurround=1&amp;hassurroun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7439726" y="820007"/>
            <a:ext cx="4160520" cy="2724912"/>
          </a:xfrm>
          <a:prstGeom prst="rect">
            <a:avLst/>
          </a:prstGeom>
          <a:noFill/>
          <a:extLst>
            <a:ext uri="{909E8E84-426E-40DD-AFC4-6F175D3DCCD1}">
              <a14:hiddenFill xmlns:a14="http://schemas.microsoft.com/office/drawing/2010/main">
                <a:solidFill>
                  <a:schemeClr val="accent1">
                    <a:alpha val="0"/>
                  </a:schemeClr>
                </a:solidFill>
              </a14:hiddenFill>
            </a:ext>
          </a:extLst>
        </p:spPr>
      </p:pic>
      <mc:AlternateContent xmlns:mc="http://schemas.openxmlformats.org/markup-compatibility/2006" xmlns:a14="http://schemas.microsoft.com/office/drawing/2010/main">
        <mc:Choice Requires="a14">
          <p:sp>
            <p:nvSpPr>
              <p:cNvPr id="3" name="QB_5_AS.46_2#73d11b448?hastextimagelayout=2&amp;vbadefaultcenterpage=1&amp;parentnodeid=6de3f3cf7&amp;color=0,0,0&amp;vbahtmlprocessed=1&amp;bbb=1&amp;hasbroken=1"/>
              <p:cNvSpPr/>
              <p:nvPr/>
            </p:nvSpPr>
            <p:spPr>
              <a:xfrm>
                <a:off x="502920" y="756000"/>
                <a:ext cx="6894576" cy="951865"/>
              </a:xfrm>
              <a:prstGeom prst="rect">
                <a:avLst/>
              </a:prstGeom>
              <a:noFill/>
              <a:ln/>
            </p:spPr>
            <p:txBody>
              <a:bodyPr wrap="none" lIns="0" tIns="0" rIns="0" bIns="0" rtlCol="0" anchor="t"/>
              <a:lstStyle/>
              <a:p>
                <a:pPr algn="l" latinLnBrk="1">
                  <a:lnSpc>
                    <a:spcPts val="41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如图，由椭圆</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FF0000"/>
                    </a:solidFill>
                    <a:latin typeface="Times New Roman" pitchFamily="34" charset="0"/>
                    <a:ea typeface="微软雅黑" pitchFamily="34" charset="-122"/>
                    <a:cs typeface="Times New Roman" pitchFamily="34" charset="-120"/>
                  </a:rPr>
                  <a:t>的方程可得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37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B_5_AS.46_2#73d11b448?hastextimagelayout=2&amp;vbadefaultcenterpage=1&amp;parentnodeid=6de3f3cf7&amp;color=0,0,0&amp;vbahtmlprocessed=1&amp;bbb=1&amp;hasbroken=1"/>
              <p:cNvSpPr>
                <a:spLocks noRot="1" noChangeAspect="1" noMove="1" noResize="1" noEditPoints="1" noAdjustHandles="1" noChangeArrowheads="1" noChangeShapeType="1" noTextEdit="1"/>
              </p:cNvSpPr>
              <p:nvPr/>
            </p:nvSpPr>
            <p:spPr>
              <a:xfrm>
                <a:off x="502920" y="756000"/>
                <a:ext cx="6894576" cy="951865"/>
              </a:xfrm>
              <a:prstGeom prst="rect">
                <a:avLst/>
              </a:prstGeom>
              <a:blipFill>
                <a:blip r:embed="rId4"/>
                <a:stretch>
                  <a:fillRect l="-2741" b="-19231"/>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S.46_3#73d11b448?hastextimagelayout=2&amp;vbadefaultcenterpage=1&amp;parentnodeid=6de3f3cf7&amp;color=0,0,0&amp;vbahtmlprocessed=1&amp;bbb=1&amp;hasbroken=1&amp;hassurround=1"/>
              <p:cNvSpPr/>
              <p:nvPr/>
            </p:nvSpPr>
            <p:spPr>
              <a:xfrm>
                <a:off x="502920" y="1710785"/>
                <a:ext cx="6894576" cy="1929321"/>
              </a:xfrm>
              <a:prstGeom prst="rect">
                <a:avLst/>
              </a:prstGeom>
              <a:noFill/>
              <a:ln/>
            </p:spPr>
            <p:txBody>
              <a:bodyPr wrap="none" lIns="0" tIns="0" rIns="0" bIns="0" rtlCol="0" anchor="t"/>
              <a:lstStyle/>
              <a:p>
                <a:pPr algn="l" latinLnBrk="1">
                  <a:lnSpc>
                    <a:spcPts val="3800"/>
                  </a:lnSpc>
                </a:pPr>
                <a:r>
                  <a:rPr lang="en-US" altLang="zh-CN" sz="2400" b="0" i="0" dirty="0">
                    <a:solidFill>
                      <a:srgbClr val="FF0000"/>
                    </a:solidFill>
                    <a:latin typeface="Times New Roman" pitchFamily="34" charset="0"/>
                    <a:ea typeface="微软雅黑" pitchFamily="34" charset="-122"/>
                    <a:cs typeface="Times New Roman" pitchFamily="34" charset="-120"/>
                  </a:rPr>
                  <a:t>故</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800"/>
                  </a:lnSpc>
                </a:pPr>
                <a:r>
                  <a:rPr lang="en-US" altLang="zh-CN" sz="2400" b="0" i="0">
                    <a:solidFill>
                      <a:srgbClr val="FF0000"/>
                    </a:solidFill>
                    <a:latin typeface="Times New Roman" pitchFamily="34" charset="0"/>
                    <a:ea typeface="微软雅黑" pitchFamily="34" charset="-122"/>
                    <a:cs typeface="Times New Roman"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𝑀𝑃</m:t>
                    </m:r>
                  </m:oMath>
                </a14:m>
                <a:r>
                  <a:rPr lang="en-US" altLang="zh-CN" sz="2400" b="0" i="0" dirty="0">
                    <a:solidFill>
                      <a:srgbClr val="FF0000"/>
                    </a:solidFill>
                    <a:latin typeface="Times New Roman" pitchFamily="34" charset="0"/>
                    <a:ea typeface="微软雅黑" pitchFamily="34" charset="-122"/>
                    <a:cs typeface="Times New Roman" pitchFamily="34" charset="-120"/>
                  </a:rPr>
                  <a:t>平分</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，所以点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oMath>
                </a14:m>
                <a:r>
                  <a:rPr lang="en-US" altLang="zh-CN" sz="2400" b="0" i="0" dirty="0">
                    <a:solidFill>
                      <a:srgbClr val="FF0000"/>
                    </a:solidFill>
                    <a:latin typeface="Times New Roman" pitchFamily="34" charset="0"/>
                    <a:ea typeface="微软雅黑" pitchFamily="34" charset="-122"/>
                    <a:cs typeface="Times New Roman" pitchFamily="34" charset="-120"/>
                  </a:rPr>
                  <a:t>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的距离相</a:t>
                </a:r>
              </a:p>
              <a:p>
                <a:pPr latinLnBrk="1">
                  <a:lnSpc>
                    <a:spcPts val="3800"/>
                  </a:lnSpc>
                </a:pPr>
                <a:r>
                  <a:rPr lang="en-US" altLang="zh-CN" sz="2400" b="0" i="0">
                    <a:solidFill>
                      <a:srgbClr val="FF0000"/>
                    </a:solidFill>
                    <a:latin typeface="Times New Roman" pitchFamily="34" charset="0"/>
                    <a:ea typeface="微软雅黑" pitchFamily="34" charset="-122"/>
                    <a:cs typeface="Times New Roman" pitchFamily="34" charset="-120"/>
                  </a:rPr>
                  <a:t>等</a:t>
                </a:r>
                <a:r>
                  <a:rPr lang="en-US" altLang="zh-CN" sz="2400" b="0" i="0" dirty="0">
                    <a:solidFill>
                      <a:srgbClr val="FF0000"/>
                    </a:solidFill>
                    <a:latin typeface="Times New Roman" pitchFamily="34" charset="0"/>
                    <a:ea typeface="微软雅黑" pitchFamily="34" charset="-122"/>
                    <a:cs typeface="Times New Roman" pitchFamily="34" charset="-120"/>
                  </a:rPr>
                  <a:t>，设为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h</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，则</a:t>
                </a:r>
              </a:p>
              <a:p>
                <a:pPr latinLnBrk="1">
                  <a:lnSpc>
                    <a:spcPts val="37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𝑆</m:t>
                        </m:r>
                      </m:e>
                      <m:sub>
                        <m:r>
                          <m:rPr>
                            <m:nor/>
                          </m:rPr>
                          <a:rPr lang="en-US" altLang="zh-CN" sz="2400" baseline="-10000">
                            <a:solidFill>
                              <a:srgbClr val="FF0000"/>
                            </a:solidFill>
                          </a:rPr>
                          <m:t>四边形</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h</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h</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B_5_AS.46_3#73d11b448?hastextimagelayout=2&amp;vbadefaultcenterpage=1&amp;parentnodeid=6de3f3cf7&amp;color=0,0,0&amp;vbahtmlprocessed=1&amp;bbb=1&amp;hasbroken=1&amp;hassurround=1"/>
              <p:cNvSpPr>
                <a:spLocks noRot="1" noChangeAspect="1" noMove="1" noResize="1" noEditPoints="1" noAdjustHandles="1" noChangeArrowheads="1" noChangeShapeType="1" noTextEdit="1"/>
              </p:cNvSpPr>
              <p:nvPr/>
            </p:nvSpPr>
            <p:spPr>
              <a:xfrm>
                <a:off x="502920" y="1710785"/>
                <a:ext cx="6894576" cy="1929321"/>
              </a:xfrm>
              <a:prstGeom prst="rect">
                <a:avLst/>
              </a:prstGeom>
              <a:blipFill>
                <a:blip r:embed="rId5"/>
                <a:stretch>
                  <a:fillRect l="-2741" t="-1582" r="-973" b="-5380"/>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5_AS.46_3#73d11b448?hastextimagelayout=2&amp;vbadefaultcenterpage=1&amp;parentnodeid=6de3f3cf7&amp;color=0,0,0&amp;vbahtmlprocessed=1&amp;bbb=1&amp;hasbroken=1&amp;hassurround=1">
                <a:extLst>
                  <a:ext uri="{FF2B5EF4-FFF2-40B4-BE49-F238E27FC236}">
                    <a16:creationId xmlns:a16="http://schemas.microsoft.com/office/drawing/2014/main" id="{F10BA7FE-7595-C51F-14FB-ACD50A6C26FC}"/>
                  </a:ext>
                </a:extLst>
              </p:cNvPr>
              <p:cNvSpPr/>
              <p:nvPr/>
            </p:nvSpPr>
            <p:spPr>
              <a:xfrm>
                <a:off x="502920" y="3651028"/>
                <a:ext cx="11184010" cy="2758186"/>
              </a:xfrm>
              <a:prstGeom prst="rect">
                <a:avLst/>
              </a:prstGeom>
              <a:noFill/>
              <a:ln/>
            </p:spPr>
            <p:txBody>
              <a:bodyPr wrap="none" lIns="0" tIns="0" rIns="0" bIns="0" rtlCol="0" anchor="t"/>
              <a:lstStyle/>
              <a:p>
                <a:pPr latinLnBrk="1">
                  <a:lnSpc>
                    <a:spcPts val="5900"/>
                  </a:lnSpc>
                </a:pPr>
                <a:r>
                  <a:rPr lang="en-US" altLang="zh-CN" sz="2400" b="0" i="0">
                    <a:solidFill>
                      <a:srgbClr val="FF0000"/>
                    </a:solidFill>
                    <a:latin typeface="Times New Roman" pitchFamily="34" charset="0"/>
                    <a:ea typeface="微软雅黑" pitchFamily="34" charset="-122"/>
                    <a:cs typeface="Times New Roman" pitchFamily="34" charset="-120"/>
                  </a:rPr>
                  <a:t>设</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oMath>
                </a14:m>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oMath>
                </a14:m>
                <a:r>
                  <a:rPr lang="en-US" altLang="zh-CN" sz="2400" b="0" i="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900"/>
                  </a:lnSpc>
                </a:pPr>
                <a:r>
                  <a:rPr lang="en-US" altLang="zh-CN" sz="2400" b="0" i="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𝑂𝐸</m:t>
                    </m:r>
                  </m:oMath>
                </a14:m>
                <a:r>
                  <a:rPr lang="en-US" altLang="zh-CN" sz="2400" b="0" i="0" dirty="0">
                    <a:solidFill>
                      <a:srgbClr val="FF0000"/>
                    </a:solidFill>
                    <a:latin typeface="Times New Roman" pitchFamily="34" charset="0"/>
                    <a:ea typeface="微软雅黑" pitchFamily="34" charset="-122"/>
                    <a:cs typeface="Times New Roman" pitchFamily="34" charset="-120"/>
                  </a:rPr>
                  <a:t>是</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的中位线</a:t>
                </a:r>
                <a:r>
                  <a:rPr lang="en-US" altLang="zh-CN" sz="2400" b="0" i="0">
                    <a:solidFill>
                      <a:srgbClr val="FF0000"/>
                    </a:solidFill>
                    <a:latin typeface="Times New Roman" pitchFamily="34" charset="0"/>
                    <a:ea typeface="微软雅黑" pitchFamily="34" charset="-122"/>
                    <a:cs typeface="Times New Roman" pitchFamily="34" charset="-120"/>
                  </a:rPr>
                  <a:t>，易得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h</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den>
                                </m:f>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900"/>
                  </a:lnSpc>
                </a:pPr>
                <a:r>
                  <a:rPr lang="en-US" altLang="zh-CN" sz="2400" b="0" i="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𝑆</m:t>
                        </m:r>
                      </m:e>
                      <m:sub>
                        <m:r>
                          <m:rPr>
                            <m:nor/>
                          </m:rPr>
                          <a:rPr lang="en-US" altLang="zh-CN" sz="2400" baseline="-10000">
                            <a:solidFill>
                              <a:srgbClr val="FF0000"/>
                            </a:solidFill>
                          </a:rPr>
                          <m:t>四边形</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den>
                                </m:f>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rad>
                  </m:oMath>
                </a14:m>
                <a:r>
                  <a:rPr lang="en-US" altLang="zh-CN" sz="2400" b="0" i="0">
                    <a:solidFill>
                      <a:srgbClr val="FF0000"/>
                    </a:solidFill>
                    <a:latin typeface="Times New Roman" pitchFamily="34" charset="0"/>
                    <a:ea typeface="微软雅黑" pitchFamily="34" charset="-122"/>
                    <a:cs typeface="Times New Roman" pitchFamily="34" charset="-120"/>
                  </a:rPr>
                  <a:t>，由椭圆的性质易知</a:t>
                </a:r>
                <a:r>
                  <a:rPr lang="en-US" altLang="zh-CN" sz="2400" b="0" i="0" dirty="0">
                    <a:solidFill>
                      <a:srgbClr val="FF0000"/>
                    </a:solidFill>
                    <a:latin typeface="Times New Roman" pitchFamily="34" charset="0"/>
                    <a:ea typeface="微软雅黑" pitchFamily="34" charset="-122"/>
                    <a:cs typeface="Times New Roman" pitchFamily="34" charset="-120"/>
                  </a:rPr>
                  <a:t>，存在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oMath>
                </a14:m>
                <a:r>
                  <a:rPr lang="en-US" altLang="zh-CN" sz="2400" b="0" i="0" dirty="0">
                    <a:solidFill>
                      <a:srgbClr val="FF0000"/>
                    </a:solidFill>
                    <a:latin typeface="Times New Roman" pitchFamily="34" charset="0"/>
                    <a:ea typeface="微软雅黑" pitchFamily="34" charset="-122"/>
                    <a:cs typeface="Times New Roman" pitchFamily="34" charset="-120"/>
                  </a:rPr>
                  <a:t>为椭圆</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上异于顶点的</a:t>
                </a:r>
              </a:p>
              <a:p>
                <a:pPr latinLnBrk="1">
                  <a:lnSpc>
                    <a:spcPts val="4000"/>
                  </a:lnSpc>
                </a:pPr>
                <a:r>
                  <a:rPr lang="en-US" altLang="zh-CN" sz="2400" b="0" i="0">
                    <a:solidFill>
                      <a:srgbClr val="FF0000"/>
                    </a:solidFill>
                    <a:latin typeface="Times New Roman" pitchFamily="34" charset="0"/>
                    <a:ea typeface="微软雅黑" pitchFamily="34" charset="-122"/>
                    <a:cs typeface="Times New Roman" pitchFamily="34" charset="-120"/>
                  </a:rPr>
                  <a:t>动点</a:t>
                </a:r>
                <a:r>
                  <a:rPr lang="en-US" altLang="zh-CN" sz="2400" b="0" i="0" dirty="0">
                    <a:solidFill>
                      <a:srgbClr val="FF0000"/>
                    </a:solidFill>
                    <a:latin typeface="Times New Roman" pitchFamily="34" charset="0"/>
                    <a:ea typeface="微软雅黑" pitchFamily="34" charset="-122"/>
                    <a:cs typeface="Times New Roman" pitchFamily="34" charset="-120"/>
                  </a:rPr>
                  <a:t>，使得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a:solidFill>
                      <a:srgbClr val="FF0000"/>
                    </a:solidFill>
                    <a:latin typeface="Times New Roman" pitchFamily="34" charset="0"/>
                    <a:ea typeface="微软雅黑" pitchFamily="34" charset="-122"/>
                    <a:cs typeface="Times New Roman" pitchFamily="34" charset="-120"/>
                  </a:rPr>
                  <a:t>，此时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𝑆</m:t>
                        </m:r>
                      </m:e>
                      <m:sub>
                        <m:r>
                          <m:rPr>
                            <m:nor/>
                          </m:rPr>
                          <a:rPr lang="en-US" altLang="zh-CN" sz="2400" baseline="-10000">
                            <a:solidFill>
                              <a:srgbClr val="FF0000"/>
                            </a:solidFill>
                          </a:rPr>
                          <m:t>四边形</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有最大值，最大值为2.</a:t>
                </a:r>
                <a:endParaRPr lang="en-US" altLang="zh-CN" sz="2400" dirty="0"/>
              </a:p>
            </p:txBody>
          </p:sp>
        </mc:Choice>
        <mc:Fallback xmlns="">
          <p:sp>
            <p:nvSpPr>
              <p:cNvPr id="5" name="QB_5_AS.46_3#73d11b448?hastextimagelayout=2&amp;vbadefaultcenterpage=1&amp;parentnodeid=6de3f3cf7&amp;color=0,0,0&amp;vbahtmlprocessed=1&amp;bbb=1&amp;hasbroken=1&amp;hassurround=1">
                <a:extLst>
                  <a:ext uri="{FF2B5EF4-FFF2-40B4-BE49-F238E27FC236}">
                    <a16:creationId xmlns:a16="http://schemas.microsoft.com/office/drawing/2014/main" id="{F10BA7FE-7595-C51F-14FB-ACD50A6C26FC}"/>
                  </a:ext>
                </a:extLst>
              </p:cNvPr>
              <p:cNvSpPr>
                <a:spLocks noRot="1" noChangeAspect="1" noMove="1" noResize="1" noEditPoints="1" noAdjustHandles="1" noChangeArrowheads="1" noChangeShapeType="1" noTextEdit="1"/>
              </p:cNvSpPr>
              <p:nvPr/>
            </p:nvSpPr>
            <p:spPr>
              <a:xfrm>
                <a:off x="502920" y="3651028"/>
                <a:ext cx="11184010" cy="2758186"/>
              </a:xfrm>
              <a:prstGeom prst="rect">
                <a:avLst/>
              </a:prstGeom>
              <a:blipFill>
                <a:blip r:embed="rId6"/>
                <a:stretch>
                  <a:fillRect l="-1690" r="-1527" b="-3761"/>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animEffect transition="in" filter="wipe(left)">
                                      <p:cBhvr>
                                        <p:cTn id="19" dur="500"/>
                                        <p:tgtEl>
                                          <p:spTgt spid="4">
                                            <p:bg/>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left)">
                                      <p:cBhvr>
                                        <p:cTn id="25" dur="500"/>
                                        <p:tgtEl>
                                          <p:spTgt spid="4">
                                            <p:txEl>
                                              <p:pRg st="1" end="1"/>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wipe(left)">
                                      <p:cBhvr>
                                        <p:cTn id="28" dur="500"/>
                                        <p:tgtEl>
                                          <p:spTgt spid="4">
                                            <p:txEl>
                                              <p:pRg st="2" end="2"/>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500"/>
                                        <p:tgtEl>
                                          <p:spTgt spid="4">
                                            <p:txEl>
                                              <p:pRg st="3" end="3"/>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
                                            <p:bg/>
                                          </p:spTgt>
                                        </p:tgtEl>
                                        <p:attrNameLst>
                                          <p:attrName>style.visibility</p:attrName>
                                        </p:attrNameLst>
                                      </p:cBhvr>
                                      <p:to>
                                        <p:strVal val="visible"/>
                                      </p:to>
                                    </p:set>
                                    <p:animEffect transition="in" filter="wipe(left)">
                                      <p:cBhvr>
                                        <p:cTn id="34" dur="500"/>
                                        <p:tgtEl>
                                          <p:spTgt spid="5">
                                            <p:bg/>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500"/>
                                        <p:tgtEl>
                                          <p:spTgt spid="5">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wipe(left)">
                                      <p:cBhvr>
                                        <p:cTn id="40" dur="500"/>
                                        <p:tgtEl>
                                          <p:spTgt spid="5">
                                            <p:txEl>
                                              <p:pRg st="1" end="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wipe(left)">
                                      <p:cBhvr>
                                        <p:cTn id="43" dur="500"/>
                                        <p:tgtEl>
                                          <p:spTgt spid="5">
                                            <p:txEl>
                                              <p:pRg st="2" end="2"/>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wipe(left)">
                                      <p:cBhvr>
                                        <p:cTn id="4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5"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name="Slide 22checked= 1 &amp; amp; version = 1.0.5checked=1&amp;version=1.0.5">
    <p:spTree>
      <p:nvGrpSpPr>
        <p:cNvPr id="1" name=""/>
        <p:cNvGrpSpPr/>
        <p:nvPr/>
      </p:nvGrpSpPr>
      <p:grpSpPr>
        <a:xfrm>
          <a:off x="0" y="0"/>
          <a:ext cx="0" cy="0"/>
          <a:chOff x="0" y="0"/>
          <a:chExt cx="0" cy="0"/>
        </a:xfrm>
      </p:grpSpPr>
      <p:pic>
        <p:nvPicPr>
          <p:cNvPr id="2" name="C_4_BD#918ebf0a3?vbadefaultcenterpage=1&amp;parentnodeid=d9db7fd42&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p:pic>
        <p:nvPicPr>
          <p:cNvPr id="3" name="QB_5_BD.47_1#24a04c770?hastextimagelayout=1&amp;vbadefaultcenterpage=1&amp;parentnodeid=918ebf0a3&amp;color=0,0,0&amp;vbahtmlprocessed=1&amp;hassurroun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7851904" y="1566767"/>
            <a:ext cx="3803904" cy="2002536"/>
          </a:xfrm>
          <a:prstGeom prst="rect">
            <a:avLst/>
          </a:prstGeom>
          <a:noFill/>
          <a:extLst>
            <a:ext uri="{909E8E84-426E-40DD-AFC4-6F175D3DCCD1}">
              <a14:hiddenFill xmlns:a14="http://schemas.microsoft.com/office/drawing/2010/main">
                <a:solidFill>
                  <a:schemeClr val="accent1">
                    <a:alpha val="0"/>
                  </a:schemeClr>
                </a:solidFill>
              </a14:hiddenFill>
            </a:ext>
          </a:extLst>
        </p:spPr>
      </p:pic>
      <mc:AlternateContent xmlns:mc="http://schemas.openxmlformats.org/markup-compatibility/2006" xmlns:a14="http://schemas.microsoft.com/office/drawing/2010/main">
        <mc:Choice Requires="a14">
          <p:sp>
            <p:nvSpPr>
              <p:cNvPr id="4" name="QB_5_BD.47_2#24a04c770?hastextimagelayout=3&amp;segpoint=1&amp;vbadefaultcenterpage=1&amp;parentnodeid=918ebf0a3&amp;color=0,0,0&amp;vbahtmlprocessed=1&amp;bbb=1&amp;hasbroken=1"/>
              <p:cNvSpPr/>
              <p:nvPr/>
            </p:nvSpPr>
            <p:spPr>
              <a:xfrm>
                <a:off x="502920" y="1521048"/>
                <a:ext cx="7287768" cy="27097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13.</a:t>
                </a:r>
                <a:r>
                  <a:rPr lang="en-US" altLang="zh-CN" sz="2400" b="0" i="0" dirty="0">
                    <a:solidFill>
                      <a:srgbClr val="000000"/>
                    </a:solidFill>
                    <a:latin typeface="Times New Roman" pitchFamily="34" charset="0"/>
                    <a:ea typeface="微软雅黑" pitchFamily="34" charset="-122"/>
                    <a:cs typeface="Times New Roman" pitchFamily="34" charset="-120"/>
                  </a:rPr>
                  <a:t>国家体育场“鸟巢</a:t>
                </a:r>
                <a:r>
                  <a:rPr lang="en-US" altLang="zh-CN" sz="2400" b="0" i="0">
                    <a:solidFill>
                      <a:srgbClr val="000000"/>
                    </a:solidFill>
                    <a:latin typeface="Times New Roman" pitchFamily="34" charset="0"/>
                    <a:ea typeface="微软雅黑" pitchFamily="34" charset="-122"/>
                    <a:cs typeface="Times New Roman" pitchFamily="34" charset="-120"/>
                  </a:rPr>
                  <a:t>”的钢结构鸟瞰图的内外两圈的钢</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骨架是离心率相同的两个椭圆，若由外层椭圆长轴一</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端点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和短轴一端点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000000"/>
                    </a:solidFill>
                    <a:latin typeface="Times New Roman" pitchFamily="34" charset="0"/>
                    <a:ea typeface="微软雅黑" pitchFamily="34" charset="-122"/>
                    <a:cs typeface="Times New Roman" pitchFamily="34" charset="-120"/>
                  </a:rPr>
                  <a:t>分别向内层椭圆引切线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𝐴𝐶</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𝐵𝐷</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b="0" i="0" kern="0" spc="-99900">
                  <a:solidFill>
                    <a:srgbClr val="FFFFFF"/>
                  </a:solidFill>
                  <a:latin typeface="Times New Roman" pitchFamily="34" charset="0"/>
                  <a:ea typeface="微软雅黑" pitchFamily="34" charset="-122"/>
                  <a:cs typeface="Times New Roman" pitchFamily="34" charset="-120"/>
                </a:endParaRP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Times New Roman" pitchFamily="34" charset="0"/>
                    <a:ea typeface="微软雅黑" pitchFamily="34" charset="-122"/>
                    <a:cs typeface="Times New Roman" pitchFamily="34" charset="-120"/>
                  </a:rPr>
                  <a:t>如图），且两切线斜率之积等于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9</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，则椭圆的离心</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率为</a:t>
                </a:r>
                <a:r>
                  <a:rPr lang="en-US" altLang="zh-CN" sz="2400" i="0">
                    <a:solidFill>
                      <a:srgbClr val="000000"/>
                    </a:solidFill>
                    <a:latin typeface="SimSun" pitchFamily="34" charset="0"/>
                    <a:ea typeface="SimSun" pitchFamily="34" charset="-122"/>
                    <a:cs typeface="SimSun" pitchFamily="34" charset="-120"/>
                  </a:rPr>
                  <a:t>___</a:t>
                </a:r>
                <a:r>
                  <a:rPr lang="en-US" altLang="zh-CN" sz="2400" b="0" i="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B_5_BD.47_2#24a04c770?hastextimagelayout=3&amp;segpoint=1&amp;vbadefaultcenterpage=1&amp;parentnodeid=918ebf0a3&amp;color=0,0,0&amp;vbahtmlprocessed=1&amp;bbb=1&amp;hasbroken=1"/>
              <p:cNvSpPr>
                <a:spLocks noRot="1" noChangeAspect="1" noMove="1" noResize="1" noEditPoints="1" noAdjustHandles="1" noChangeArrowheads="1" noChangeShapeType="1" noTextEdit="1"/>
              </p:cNvSpPr>
              <p:nvPr/>
            </p:nvSpPr>
            <p:spPr>
              <a:xfrm>
                <a:off x="502920" y="1521048"/>
                <a:ext cx="7287768" cy="2709799"/>
              </a:xfrm>
              <a:prstGeom prst="rect">
                <a:avLst/>
              </a:prstGeom>
              <a:blipFill>
                <a:blip r:embed="rId5"/>
                <a:stretch>
                  <a:fillRect l="-2594" r="-1925" b="-6757"/>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5_AN.48_1#24a04c770.blank?vbadefaultcenterpage=1&amp;parentnodeid=918ebf0a3&amp;color=0,0,0&amp;vbapositionanswer=13&amp;vbahtmlprocessed=1&amp;bbb=1&amp;rh=48.6"/>
              <p:cNvSpPr/>
              <p:nvPr/>
            </p:nvSpPr>
            <p:spPr>
              <a:xfrm>
                <a:off x="1137920" y="3583654"/>
                <a:ext cx="430276" cy="573977"/>
              </a:xfrm>
              <a:prstGeom prst="rect">
                <a:avLst/>
              </a:prstGeom>
              <a:noFill/>
              <a:ln/>
            </p:spPr>
            <p:txBody>
              <a:bodyPr wrap="none" lIns="0" tIns="0" rIns="0" bIns="0" rtlCol="0" anchor="t"/>
              <a:lstStyle/>
              <a:p>
                <a:pPr algn="ctr" latinLnBrk="1">
                  <a:lnSpc>
                    <a:spcPts val="45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5" name="QB_5_AN.48_1#24a04c770.blank?vbadefaultcenterpage=1&amp;parentnodeid=918ebf0a3&amp;color=0,0,0&amp;vbapositionanswer=13&amp;vbahtmlprocessed=1&amp;bbb=1&amp;rh=48.6"/>
              <p:cNvSpPr>
                <a:spLocks noRot="1" noChangeAspect="1" noMove="1" noResize="1" noEditPoints="1" noAdjustHandles="1" noChangeArrowheads="1" noChangeShapeType="1" noTextEdit="1"/>
              </p:cNvSpPr>
              <p:nvPr/>
            </p:nvSpPr>
            <p:spPr>
              <a:xfrm>
                <a:off x="1137920" y="3583654"/>
                <a:ext cx="430276" cy="573977"/>
              </a:xfrm>
              <a:prstGeom prst="rect">
                <a:avLst/>
              </a:prstGeom>
              <a:blipFill>
                <a:blip r:embed="rId6"/>
                <a:stretch>
                  <a:fillRect/>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name="Slide 23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49_1#24a04c770?vbadefaultcenterpage=1&amp;parentnodeid=918ebf0a3&amp;color=0,0,0&amp;vbahtmlprocessed=1&amp;bbb=1&amp;hasbroken=1"/>
              <p:cNvSpPr/>
              <p:nvPr/>
            </p:nvSpPr>
            <p:spPr>
              <a:xfrm>
                <a:off x="502920" y="836308"/>
                <a:ext cx="11183112" cy="5245100"/>
              </a:xfrm>
              <a:prstGeom prst="rect">
                <a:avLst/>
              </a:prstGeom>
              <a:noFill/>
              <a:ln/>
            </p:spPr>
            <p:txBody>
              <a:bodyPr wrap="none" lIns="0" tIns="0" rIns="0" bIns="0" rtlCol="0" anchor="t"/>
              <a:lstStyle/>
              <a:p>
                <a:pPr algn="l" latinLnBrk="1">
                  <a:lnSpc>
                    <a:spcPts val="50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设内层椭圆的方程为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，由内外层椭圆的离心率相同</a:t>
                </a:r>
                <a:r>
                  <a:rPr lang="en-US" altLang="zh-CN" sz="2400" b="0" i="0">
                    <a:solidFill>
                      <a:srgbClr val="FF0000"/>
                    </a:solidFill>
                    <a:latin typeface="Times New Roman" pitchFamily="34" charset="0"/>
                    <a:ea typeface="微软雅黑" pitchFamily="34" charset="-122"/>
                    <a:cs typeface="Times New Roman" pitchFamily="34" charset="-120"/>
                  </a:rPr>
                  <a:t>，可</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设外层椭圆的方程为</a:t>
                </a:r>
              </a:p>
              <a:p>
                <a:pPr algn="l" latinLnBrk="1">
                  <a:lnSpc>
                    <a:spcPts val="53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𝑚𝑎</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𝑚𝑏</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&gt;1</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𝑚𝑏</m:t>
                        </m:r>
                      </m:e>
                    </m:d>
                  </m:oMath>
                </a14:m>
                <a:r>
                  <a:rPr lang="en-US" altLang="zh-CN" sz="2400" b="0" i="0" dirty="0">
                    <a:solidFill>
                      <a:srgbClr val="FF0000"/>
                    </a:solidFill>
                    <a:latin typeface="Times New Roman" pitchFamily="34" charset="0"/>
                    <a:ea typeface="微软雅黑" pitchFamily="34" charset="-122"/>
                    <a:cs typeface="Times New Roman" pitchFamily="34" charset="-120"/>
                  </a:rPr>
                  <a:t>.设切线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𝐴𝐶</m:t>
                    </m:r>
                  </m:oMath>
                </a14:m>
                <a:r>
                  <a:rPr lang="en-US" altLang="zh-CN" sz="2400" b="0" i="0" dirty="0">
                    <a:solidFill>
                      <a:srgbClr val="FF0000"/>
                    </a:solidFill>
                    <a:latin typeface="Times New Roman" pitchFamily="34" charset="0"/>
                    <a:ea typeface="微软雅黑" pitchFamily="34" charset="-122"/>
                    <a:cs typeface="Times New Roman" pitchFamily="34" charset="-120"/>
                  </a:rPr>
                  <a:t>的方程为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𝑚𝑎</m:t>
                        </m:r>
                      </m:e>
                    </m:d>
                  </m:oMath>
                </a14:m>
                <a:r>
                  <a:rPr lang="en-US" altLang="zh-CN" sz="2400" b="0" i="0" dirty="0">
                    <a:solidFill>
                      <a:srgbClr val="FF0000"/>
                    </a:solidFill>
                    <a:latin typeface="Times New Roman" pitchFamily="34" charset="0"/>
                    <a:ea typeface="微软雅黑" pitchFamily="34" charset="-122"/>
                    <a:cs typeface="Times New Roman" pitchFamily="34" charset="-120"/>
                  </a:rPr>
                  <a:t>，切线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𝐵𝐷</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的方程为</a:t>
                </a:r>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𝑚𝑏</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102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eqArr>
                          <m:eqArr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eqAr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𝑚𝑎</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&amp;</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eqArr>
                      </m:e>
                    </m:d>
                  </m:oMath>
                </a14:m>
                <a:r>
                  <a:rPr lang="en-US" altLang="zh-CN" sz="2400" b="0" i="0" dirty="0">
                    <a:solidFill>
                      <a:srgbClr val="FF0000"/>
                    </a:solidFill>
                    <a:latin typeface="Times New Roman" pitchFamily="34" charset="0"/>
                    <a:ea typeface="微软雅黑" pitchFamily="34" charset="-122"/>
                    <a:cs typeface="Times New Roman" pitchFamily="34" charset="-120"/>
                  </a:rPr>
                  <a:t>整理得</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d>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up>
                    </m:sSup>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up>
                    </m:sSup>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SimSun" pitchFamily="34" charset="0"/>
                    <a:ea typeface="SimSun" pitchFamily="34" charset="-122"/>
                    <a:cs typeface="SimSu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直</a:t>
                </a:r>
              </a:p>
              <a:p>
                <a:pPr latinLnBrk="1">
                  <a:lnSpc>
                    <a:spcPts val="3200"/>
                  </a:lnSpc>
                </a:pPr>
                <a:r>
                  <a:rPr lang="en-US" altLang="zh-CN" sz="2400" b="0" i="0">
                    <a:solidFill>
                      <a:srgbClr val="FF0000"/>
                    </a:solidFill>
                    <a:latin typeface="Times New Roman" pitchFamily="34" charset="0"/>
                    <a:ea typeface="微软雅黑" pitchFamily="34" charset="-122"/>
                    <a:cs typeface="Times New Roman" pitchFamily="34" charset="-120"/>
                  </a:rPr>
                  <a:t>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𝐴𝐶</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与椭圆相切，</a:t>
                </a:r>
                <a:endParaRPr lang="en-US" altLang="zh-CN" sz="2400" dirty="0"/>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Δ</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up>
                            </m:sSup>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up>
                        </m:sSup>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10000"/>
                  </a:lnSpc>
                </a:pPr>
                <a:endParaRPr lang="en-US" altLang="zh-CN" sz="2400" dirty="0"/>
              </a:p>
            </p:txBody>
          </p:sp>
        </mc:Choice>
        <mc:Fallback xmlns="">
          <p:sp>
            <p:nvSpPr>
              <p:cNvPr id="2" name="QB_5_AS.49_1#24a04c770?vbadefaultcenterpage=1&amp;parentnodeid=918ebf0a3&amp;color=0,0,0&amp;vbahtmlprocessed=1&amp;bbb=1&amp;hasbroken=1"/>
              <p:cNvSpPr>
                <a:spLocks noRot="1" noChangeAspect="1" noMove="1" noResize="1" noEditPoints="1" noAdjustHandles="1" noChangeArrowheads="1" noChangeShapeType="1" noTextEdit="1"/>
              </p:cNvSpPr>
              <p:nvPr/>
            </p:nvSpPr>
            <p:spPr>
              <a:xfrm>
                <a:off x="502920" y="836308"/>
                <a:ext cx="11183112" cy="5245100"/>
              </a:xfrm>
              <a:prstGeom prst="rect">
                <a:avLst/>
              </a:prstGeom>
              <a:blipFill>
                <a:blip r:embed="rId3"/>
                <a:stretch>
                  <a:fillRect l="-1690" r="-927" b="-2323"/>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Slide34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49_1#24a04c770?vbadefaultcenterpage=1&amp;parentnodeid=918ebf0a3&amp;color=0,0,0&amp;vbahtmlprocessed=1&amp;bbb=1&amp;hasbroken=1">
                <a:extLst>
                  <a:ext uri="{FF2B5EF4-FFF2-40B4-BE49-F238E27FC236}">
                    <a16:creationId xmlns:a16="http://schemas.microsoft.com/office/drawing/2014/main" id="{8BE863E5-0C96-4D98-5B4E-7B2CA197CC24}"/>
                  </a:ext>
                </a:extLst>
              </p:cNvPr>
              <p:cNvSpPr/>
              <p:nvPr/>
            </p:nvSpPr>
            <p:spPr>
              <a:xfrm>
                <a:off x="502920" y="2842273"/>
                <a:ext cx="11183112" cy="1460500"/>
              </a:xfrm>
              <a:prstGeom prst="rect">
                <a:avLst/>
              </a:prstGeom>
              <a:noFill/>
              <a:ln/>
            </p:spPr>
            <p:txBody>
              <a:bodyPr wrap="none" lIns="0" tIns="0" rIns="0" bIns="0" rtlCol="0" anchor="t"/>
              <a:lstStyle/>
              <a:p>
                <a:pPr latinLnBrk="1">
                  <a:lnSpc>
                    <a:spcPts val="5000"/>
                  </a:lnSpc>
                </a:pPr>
                <a:r>
                  <a:rPr lang="en-US" altLang="zh-CN" sz="2400" b="0" i="0">
                    <a:solidFill>
                      <a:srgbClr val="FF0000"/>
                    </a:solidFill>
                    <a:latin typeface="Times New Roman" pitchFamily="34" charset="0"/>
                    <a:ea typeface="微软雅黑" pitchFamily="34" charset="-122"/>
                    <a:cs typeface="Times New Roman" pitchFamily="34" charset="-120"/>
                  </a:rPr>
                  <a:t>整理得</a:t>
                </a: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，同理可得，</a:t>
                </a: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5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m:t>
                                </m:r>
                              </m:den>
                            </m:f>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𝑒</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5_AS.49_1#24a04c770?vbadefaultcenterpage=1&amp;parentnodeid=918ebf0a3&amp;color=0,0,0&amp;vbahtmlprocessed=1&amp;bbb=1&amp;hasbroken=1">
                <a:extLst>
                  <a:ext uri="{FF2B5EF4-FFF2-40B4-BE49-F238E27FC236}">
                    <a16:creationId xmlns:a16="http://schemas.microsoft.com/office/drawing/2014/main" id="{8BE863E5-0C96-4D98-5B4E-7B2CA197CC24}"/>
                  </a:ext>
                </a:extLst>
              </p:cNvPr>
              <p:cNvSpPr>
                <a:spLocks noRot="1" noChangeAspect="1" noMove="1" noResize="1" noEditPoints="1" noAdjustHandles="1" noChangeArrowheads="1" noChangeShapeType="1" noTextEdit="1"/>
              </p:cNvSpPr>
              <p:nvPr/>
            </p:nvSpPr>
            <p:spPr>
              <a:xfrm>
                <a:off x="502920" y="2842273"/>
                <a:ext cx="11183112" cy="1460500"/>
              </a:xfrm>
              <a:prstGeom prst="rect">
                <a:avLst/>
              </a:prstGeom>
              <a:blipFill>
                <a:blip r:embed="rId2"/>
                <a:stretch>
                  <a:fillRect l="-1690" b="-2917"/>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542899898"/>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name="Slide 24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QB_5_BD.50_2#ebd98f217?hastextimagelayout=4&amp;segpoint=1&amp;vbadefaultcenterpage=1&amp;parentnodeid=918ebf0a3&amp;color=0,0,0&amp;vbahtmlprocessed=1&amp;bbb=1&amp;hasbroken=1&amp;hassurround=1"/>
              <p:cNvSpPr/>
              <p:nvPr/>
            </p:nvSpPr>
            <p:spPr>
              <a:xfrm>
                <a:off x="503995" y="953615"/>
                <a:ext cx="11184010" cy="1040702"/>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14</a:t>
                </a:r>
                <a:r>
                  <a:rPr lang="en-US" altLang="zh-CN" sz="2400" b="1"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与三角形的一条边以及另外两条边的延长线都相切的圆被称为三角形的旁切圆，</a:t>
                </a:r>
              </a:p>
              <a:p>
                <a:pPr latinLnBrk="1">
                  <a:lnSpc>
                    <a:spcPts val="4300"/>
                  </a:lnSpc>
                </a:pPr>
                <a:r>
                  <a:rPr lang="en-US" altLang="zh-CN" sz="2400" b="0" i="0">
                    <a:solidFill>
                      <a:srgbClr val="000000"/>
                    </a:solidFill>
                    <a:latin typeface="Times New Roman" pitchFamily="34" charset="0"/>
                    <a:ea typeface="微软雅黑" pitchFamily="34" charset="-122"/>
                    <a:cs typeface="Times New Roman" pitchFamily="34" charset="-120"/>
                  </a:rPr>
                  <a:t>旁切圆的圆心被称为三角形的旁心，每个三角形都有三个旁心</a:t>
                </a:r>
                <a:r>
                  <a:rPr lang="en-US" altLang="zh-CN" sz="2400" b="0" i="0" dirty="0">
                    <a:solidFill>
                      <a:srgbClr val="000000"/>
                    </a:solidFill>
                    <a:latin typeface="Times New Roman" pitchFamily="34" charset="0"/>
                    <a:ea typeface="微软雅黑" pitchFamily="34" charset="-122"/>
                    <a:cs typeface="Times New Roman" pitchFamily="34" charset="-120"/>
                  </a:rPr>
                  <a:t>，如图1所示.已知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zh-CN" altLang="en-US" sz="2400" b="0" i="0" kern="0" dirty="0">
                    <a:solidFill>
                      <a:srgbClr val="FFFFFF"/>
                    </a:solidFill>
                    <a:latin typeface="Times New Roman" pitchFamily="34" charset="0"/>
                    <a:ea typeface="微软雅黑" pitchFamily="34" charset="-122"/>
                    <a:cs typeface="Times New Roman" pitchFamily="34" charset="-120"/>
                  </a:rPr>
                  <a:t>，</a:t>
                </a:r>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3" name="QB_5_BD.50_2#ebd98f217?hastextimagelayout=4&amp;segpoint=1&amp;vbadefaultcenterpage=1&amp;parentnodeid=918ebf0a3&amp;color=0,0,0&amp;vbahtmlprocessed=1&amp;bbb=1&amp;hasbroken=1&amp;hassurround=1"/>
              <p:cNvSpPr>
                <a:spLocks noRot="1" noChangeAspect="1" noMove="1" noResize="1" noEditPoints="1" noAdjustHandles="1" noChangeArrowheads="1" noChangeShapeType="1" noTextEdit="1"/>
              </p:cNvSpPr>
              <p:nvPr/>
            </p:nvSpPr>
            <p:spPr>
              <a:xfrm>
                <a:off x="503995" y="953615"/>
                <a:ext cx="11184010" cy="1040702"/>
              </a:xfrm>
              <a:prstGeom prst="rect">
                <a:avLst/>
              </a:prstGeom>
              <a:blipFill>
                <a:blip r:embed="rId3"/>
                <a:stretch>
                  <a:fillRect l="-1690" r="-1690" b="-18129"/>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N.51_1#ebd98f217.blank?vbadefaultcenterpage=1&amp;parentnodeid=918ebf0a3&amp;color=0,0,0&amp;vbapositionanswer=14&amp;vbahtmlprocessed=1&amp;bbb=1&amp;rh=48.6"/>
              <p:cNvSpPr/>
              <p:nvPr/>
            </p:nvSpPr>
            <p:spPr>
              <a:xfrm>
                <a:off x="9514264" y="2574895"/>
                <a:ext cx="284163" cy="521589"/>
              </a:xfrm>
              <a:prstGeom prst="rect">
                <a:avLst/>
              </a:prstGeom>
              <a:noFill/>
              <a:ln/>
            </p:spPr>
            <p:txBody>
              <a:bodyPr wrap="none" lIns="0" tIns="0" rIns="0" bIns="0" rtlCol="0" anchor="t"/>
              <a:lstStyle/>
              <a:p>
                <a:pPr algn="ctr" latinLnBrk="1">
                  <a:lnSpc>
                    <a:spcPts val="41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4" name="QB_5_AN.51_1#ebd98f217.blank?vbadefaultcenterpage=1&amp;parentnodeid=918ebf0a3&amp;color=0,0,0&amp;vbapositionanswer=14&amp;vbahtmlprocessed=1&amp;bbb=1&amp;rh=48.6"/>
              <p:cNvSpPr>
                <a:spLocks noRot="1" noChangeAspect="1" noMove="1" noResize="1" noEditPoints="1" noAdjustHandles="1" noChangeArrowheads="1" noChangeShapeType="1" noTextEdit="1"/>
              </p:cNvSpPr>
              <p:nvPr/>
            </p:nvSpPr>
            <p:spPr>
              <a:xfrm>
                <a:off x="9514264" y="2574895"/>
                <a:ext cx="284163" cy="521589"/>
              </a:xfrm>
              <a:prstGeom prst="rect">
                <a:avLst/>
              </a:prstGeom>
              <a:blipFill>
                <a:blip r:embed="rId4"/>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5_BD.50_2#ebd98f217?hastextimagelayout=4&amp;segpoint=1&amp;vbadefaultcenterpage=1&amp;parentnodeid=918ebf0a3&amp;color=0,0,0&amp;vbahtmlprocessed=1&amp;bbb=1&amp;hasbroken=1&amp;hassurround=1">
                <a:extLst>
                  <a:ext uri="{FF2B5EF4-FFF2-40B4-BE49-F238E27FC236}">
                    <a16:creationId xmlns:a16="http://schemas.microsoft.com/office/drawing/2014/main" id="{FBF851DF-BA27-E9B1-052B-09154F9F292E}"/>
                  </a:ext>
                </a:extLst>
              </p:cNvPr>
              <p:cNvSpPr/>
              <p:nvPr/>
            </p:nvSpPr>
            <p:spPr>
              <a:xfrm>
                <a:off x="503995" y="1995522"/>
                <a:ext cx="11184010" cy="1282700"/>
              </a:xfrm>
              <a:prstGeom prst="rect">
                <a:avLst/>
              </a:prstGeom>
              <a:noFill/>
              <a:ln/>
            </p:spPr>
            <p:txBody>
              <a:bodyPr wrap="none" lIns="0" tIns="0" rIns="0" bIns="0" rtlCol="0" anchor="t"/>
              <a:lstStyle/>
              <a:p>
                <a:pPr latinLnBrk="1">
                  <a:lnSpc>
                    <a:spcPts val="5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分别是双曲线</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9</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16</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2400" b="0" i="0">
                    <a:solidFill>
                      <a:srgbClr val="000000"/>
                    </a:solidFill>
                    <a:latin typeface="Times New Roman" pitchFamily="34" charset="0"/>
                    <a:ea typeface="微软雅黑" pitchFamily="34" charset="-122"/>
                    <a:cs typeface="Times New Roman" pitchFamily="34" charset="-120"/>
                  </a:rPr>
                  <a:t>的左</a:t>
                </a:r>
                <a:r>
                  <a:rPr lang="en-US" altLang="zh-CN" sz="2400" b="0" i="0" dirty="0">
                    <a:solidFill>
                      <a:srgbClr val="000000"/>
                    </a:solidFill>
                    <a:latin typeface="Times New Roman" pitchFamily="34" charset="0"/>
                    <a:ea typeface="微软雅黑" pitchFamily="34" charset="-122"/>
                    <a:cs typeface="Times New Roman" pitchFamily="34" charset="-120"/>
                  </a:rPr>
                  <a:t>、右焦点，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m:t>
                    </m:r>
                  </m:oMath>
                </a14:m>
                <a:r>
                  <a:rPr lang="en-US" altLang="zh-CN" sz="2400" b="0" i="0">
                    <a:solidFill>
                      <a:srgbClr val="000000"/>
                    </a:solidFill>
                    <a:latin typeface="Times New Roman" pitchFamily="34" charset="0"/>
                    <a:ea typeface="微软雅黑" pitchFamily="34" charset="-122"/>
                    <a:cs typeface="Times New Roman" pitchFamily="34" charset="-120"/>
                  </a:rPr>
                  <a:t>是该双曲线右支上的一点</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𝑄</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是</a:t>
                </a:r>
              </a:p>
              <a:p>
                <a:pPr latinLnBrk="1">
                  <a:lnSpc>
                    <a:spcPts val="51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a:solidFill>
                      <a:srgbClr val="000000"/>
                    </a:solidFill>
                    <a:latin typeface="Times New Roman" pitchFamily="34" charset="0"/>
                    <a:ea typeface="微软雅黑" pitchFamily="34" charset="-122"/>
                    <a:cs typeface="Times New Roman" pitchFamily="34" charset="-120"/>
                  </a:rPr>
                  <a:t>的一个旁心</a:t>
                </a:r>
                <a:r>
                  <a:rPr lang="en-US" altLang="zh-CN" sz="2400" b="0" i="0" dirty="0">
                    <a:solidFill>
                      <a:srgbClr val="000000"/>
                    </a:solidFill>
                    <a:latin typeface="Times New Roman" pitchFamily="34" charset="0"/>
                    <a:ea typeface="微软雅黑" pitchFamily="34" charset="-122"/>
                    <a:cs typeface="Times New Roman" pitchFamily="34" charset="-120"/>
                  </a:rPr>
                  <a:t>，如图2所示</a:t>
                </a:r>
                <a:r>
                  <a:rPr lang="en-US" altLang="zh-CN" sz="2400" b="0" i="0">
                    <a:solidFill>
                      <a:srgbClr val="000000"/>
                    </a:solidFill>
                    <a:latin typeface="Times New Roman" pitchFamily="34" charset="0"/>
                    <a:ea typeface="微软雅黑" pitchFamily="34" charset="-122"/>
                    <a:cs typeface="Times New Roman" pitchFamily="34" charset="-120"/>
                  </a:rPr>
                  <a:t>，直线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𝑃𝑄</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轴交于点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oMath>
                </a14:m>
                <a:r>
                  <a:rPr lang="en-US" altLang="zh-CN" sz="2400" b="0" i="0">
                    <a:solidFill>
                      <a:srgbClr val="000000"/>
                    </a:solidFill>
                    <a:latin typeface="Times New Roman" pitchFamily="34" charset="0"/>
                    <a:ea typeface="微软雅黑" pitchFamily="34" charset="-122"/>
                    <a:cs typeface="Times New Roman" pitchFamily="34" charset="-120"/>
                  </a:rPr>
                  <a:t>，则</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𝑀𝑄</m:t>
                            </m:r>
                          </m:e>
                        </m:d>
                      </m:num>
                      <m:den>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𝑃𝑄</m:t>
                            </m:r>
                          </m:e>
                        </m:d>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i="0">
                    <a:solidFill>
                      <a:srgbClr val="000000"/>
                    </a:solidFill>
                    <a:latin typeface="SimSun" pitchFamily="34" charset="0"/>
                    <a:ea typeface="SimSun" pitchFamily="34" charset="-122"/>
                    <a:cs typeface="SimSun" pitchFamily="34" charset="-120"/>
                  </a:rPr>
                  <a:t>__</a:t>
                </a:r>
                <a:r>
                  <a:rPr lang="en-US" altLang="zh-CN" sz="2400" b="0" i="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5" name="QB_5_BD.50_2#ebd98f217?hastextimagelayout=4&amp;segpoint=1&amp;vbadefaultcenterpage=1&amp;parentnodeid=918ebf0a3&amp;color=0,0,0&amp;vbahtmlprocessed=1&amp;bbb=1&amp;hasbroken=1&amp;hassurround=1">
                <a:extLst>
                  <a:ext uri="{FF2B5EF4-FFF2-40B4-BE49-F238E27FC236}">
                    <a16:creationId xmlns:a16="http://schemas.microsoft.com/office/drawing/2014/main" id="{FBF851DF-BA27-E9B1-052B-09154F9F292E}"/>
                  </a:ext>
                </a:extLst>
              </p:cNvPr>
              <p:cNvSpPr>
                <a:spLocks noRot="1" noChangeAspect="1" noMove="1" noResize="1" noEditPoints="1" noAdjustHandles="1" noChangeArrowheads="1" noChangeShapeType="1" noTextEdit="1"/>
              </p:cNvSpPr>
              <p:nvPr/>
            </p:nvSpPr>
            <p:spPr>
              <a:xfrm>
                <a:off x="503995" y="1995522"/>
                <a:ext cx="11184010" cy="1282700"/>
              </a:xfrm>
              <a:prstGeom prst="rect">
                <a:avLst/>
              </a:prstGeom>
              <a:blipFill>
                <a:blip r:embed="rId5"/>
                <a:stretch>
                  <a:fillRect b="-5213"/>
                </a:stretch>
              </a:blipFill>
              <a:ln/>
            </p:spPr>
            <p:txBody>
              <a:bodyPr/>
              <a:lstStyle/>
              <a:p>
                <a:r>
                  <a:rPr lang="zh-CN" altLang="en-US">
                    <a:noFill/>
                  </a:rPr>
                  <a:t> </a:t>
                </a:r>
              </a:p>
            </p:txBody>
          </p:sp>
        </mc:Fallback>
      </mc:AlternateContent>
      <p:pic>
        <p:nvPicPr>
          <p:cNvPr id="6" name="QB_5_BD.50_1#ebd98f217?hastextimagelayout=1&amp;vbadefaultcenterpage=1&amp;parentnodeid=918ebf0a3&amp;color=0,0,0&amp;vbahtmlprocessed=1&amp;hassurround=1&amp;hassurround=1" descr="preencoded.png">
            <a:extLst>
              <a:ext uri="{FF2B5EF4-FFF2-40B4-BE49-F238E27FC236}">
                <a16:creationId xmlns:a16="http://schemas.microsoft.com/office/drawing/2014/main" id="{01037310-9E43-3A76-22AA-203A9CFF820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180776" y="3278222"/>
            <a:ext cx="7333488" cy="3072384"/>
          </a:xfrm>
          <a:prstGeom prst="rect">
            <a:avLst/>
          </a:prstGeom>
          <a:noFill/>
          <a:extLst>
            <a:ext uri="{909E8E84-426E-40DD-AFC4-6F175D3DCCD1}">
              <a14:hiddenFill xmlns:a14="http://schemas.microsoft.com/office/drawing/2010/main">
                <a:solidFill>
                  <a:schemeClr val="accent1">
                    <a:alpha val="0"/>
                  </a:scheme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name="Slide 2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52_1#ebd98f217?vbadefaultcenterpage=1&amp;parentnodeid=918ebf0a3&amp;color=0,0,0&amp;vbahtmlprocessed=1&amp;bbb=1&amp;hasbroken=1"/>
              <p:cNvSpPr/>
              <p:nvPr/>
            </p:nvSpPr>
            <p:spPr>
              <a:xfrm>
                <a:off x="502920" y="756000"/>
                <a:ext cx="11183112" cy="5818950"/>
              </a:xfrm>
              <a:prstGeom prst="rect">
                <a:avLst/>
              </a:prstGeom>
              <a:noFill/>
              <a:ln/>
            </p:spPr>
            <p:txBody>
              <a:bodyPr wrap="none" lIns="0" tIns="0" rIns="0" bIns="0" rtlCol="0" anchor="t"/>
              <a:lstStyle/>
              <a:p>
                <a:pPr algn="l" latinLnBrk="1">
                  <a:lnSpc>
                    <a:spcPts val="59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在双曲线</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中，</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a:t>
                </a:r>
              </a:p>
              <a:p>
                <a:pPr latinLnBrk="1">
                  <a:lnSpc>
                    <a:spcPts val="43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oMath>
                </a14:m>
                <a:r>
                  <a:rPr lang="en-US" altLang="zh-CN" sz="2400" b="0" i="0" dirty="0">
                    <a:solidFill>
                      <a:srgbClr val="FF0000"/>
                    </a:solidFill>
                    <a:latin typeface="Times New Roman" pitchFamily="34" charset="0"/>
                    <a:ea typeface="微软雅黑" pitchFamily="34" charset="-122"/>
                    <a:cs typeface="Times New Roman" pitchFamily="34" charset="-120"/>
                  </a:rPr>
                  <a:t>，由三角形的旁心的定义，可知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oMath>
                </a14:m>
                <a:r>
                  <a:rPr lang="en-US" altLang="zh-CN" sz="2400" b="0" i="0" dirty="0">
                    <a:solidFill>
                      <a:srgbClr val="FF0000"/>
                    </a:solidFill>
                    <a:latin typeface="Times New Roman" pitchFamily="34" charset="0"/>
                    <a:ea typeface="微软雅黑" pitchFamily="34" charset="-122"/>
                    <a:cs typeface="Times New Roman" pitchFamily="34" charset="-120"/>
                  </a:rPr>
                  <a:t>分别平分</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700"/>
                  </a:lnSpc>
                </a:pPr>
                <a:r>
                  <a:rPr lang="en-US" altLang="zh-CN" sz="2400" b="0" i="0">
                    <a:solidFill>
                      <a:srgbClr val="FF0000"/>
                    </a:solidFill>
                    <a:latin typeface="Times New Roman" pitchFamily="34" charset="0"/>
                    <a:ea typeface="微软雅黑" pitchFamily="34" charset="-122"/>
                    <a:cs typeface="Times New Roman"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oMath>
                </a14:m>
                <a:r>
                  <a:rPr lang="en-US" altLang="zh-CN" sz="2400" b="0" i="0" dirty="0">
                    <a:solidFill>
                      <a:srgbClr val="FF0000"/>
                    </a:solidFill>
                    <a:latin typeface="Times New Roman" pitchFamily="34" charset="0"/>
                    <a:ea typeface="微软雅黑" pitchFamily="34" charset="-122"/>
                    <a:cs typeface="Times New Roman" pitchFamily="34" charset="-120"/>
                  </a:rPr>
                  <a:t>中，由正弦定理可得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num>
                      <m:den>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𝑃𝑄</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𝑃𝑄</m:t>
                            </m:r>
                          </m:e>
                        </m:d>
                      </m:num>
                      <m:den>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700"/>
                  </a:lnSpc>
                </a:pPr>
                <a:r>
                  <a:rPr lang="en-US" altLang="zh-CN" sz="2400" b="0" i="0">
                    <a:solidFill>
                      <a:srgbClr val="FF0000"/>
                    </a:solidFill>
                    <a:latin typeface="Times New Roman" pitchFamily="34" charset="0"/>
                    <a:ea typeface="微软雅黑" pitchFamily="34" charset="-122"/>
                    <a:cs typeface="Times New Roman"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oMath>
                </a14:m>
                <a:r>
                  <a:rPr lang="en-US" altLang="zh-CN" sz="2400" b="0" i="0" dirty="0">
                    <a:solidFill>
                      <a:srgbClr val="FF0000"/>
                    </a:solidFill>
                    <a:latin typeface="Times New Roman" pitchFamily="34" charset="0"/>
                    <a:ea typeface="微软雅黑" pitchFamily="34" charset="-122"/>
                    <a:cs typeface="Times New Roman" pitchFamily="34" charset="-120"/>
                  </a:rPr>
                  <a:t>中，由正弦定理可得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num>
                      <m:den>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𝑀𝑄</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𝑀𝑄</m:t>
                            </m:r>
                          </m:e>
                        </m:d>
                      </m:num>
                      <m:den>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800"/>
                  </a:lnSpc>
                </a:pPr>
                <a:r>
                  <a:rPr lang="en-US" altLang="zh-CN" sz="2400" b="0" i="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𝑃𝑄</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𝑀𝑄</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π</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8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𝑃𝑄</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𝑀𝑄</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𝑄</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7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𝑀𝑄</m:t>
                            </m:r>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𝑃𝑄</m:t>
                            </m:r>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700"/>
                  </a:lnSpc>
                </a:pPr>
                <a:r>
                  <a:rPr lang="en-US" altLang="zh-CN" sz="2400" b="0" i="0">
                    <a:solidFill>
                      <a:srgbClr val="FF0000"/>
                    </a:solidFill>
                    <a:latin typeface="Times New Roman" pitchFamily="34" charset="0"/>
                    <a:ea typeface="微软雅黑" pitchFamily="34" charset="-122"/>
                    <a:cs typeface="Times New Roman" pitchFamily="34" charset="-120"/>
                  </a:rPr>
                  <a:t>同理</a:t>
                </a:r>
                <a:r>
                  <a:rPr lang="en-US" altLang="zh-CN" sz="2400" b="0" i="0" dirty="0">
                    <a:solidFill>
                      <a:srgbClr val="FF0000"/>
                    </a:solidFill>
                    <a:latin typeface="Times New Roman" pitchFamily="34" charset="0"/>
                    <a:ea typeface="微软雅黑" pitchFamily="34" charset="-122"/>
                    <a:cs typeface="Times New Roman" pitchFamily="34" charset="-120"/>
                  </a:rPr>
                  <a:t>，可得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𝑀𝑄</m:t>
                            </m:r>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𝑃𝑄</m:t>
                            </m:r>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7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𝑀𝑄</m:t>
                            </m:r>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𝑃𝑄</m:t>
                            </m:r>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𝑒</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500"/>
                  </a:lnSpc>
                </a:pPr>
                <a:r>
                  <a:rPr lang="en-US" altLang="zh-CN" sz="2400" b="0" i="0">
                    <a:solidFill>
                      <a:srgbClr val="FF0000"/>
                    </a:solidFill>
                    <a:latin typeface="Times New Roman" pitchFamily="34" charset="0"/>
                    <a:ea typeface="微软雅黑" pitchFamily="34" charset="-122"/>
                    <a:cs typeface="Times New Roman" pitchFamily="34" charset="-120"/>
                  </a:rPr>
                  <a:t>又因为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𝑒</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𝑀𝑄</m:t>
                            </m:r>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𝑃𝑄</m:t>
                            </m:r>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5_AS.52_1#ebd98f217?vbadefaultcenterpage=1&amp;parentnodeid=918ebf0a3&amp;color=0,0,0&amp;vbahtmlprocessed=1&amp;bbb=1&amp;hasbroken=1"/>
              <p:cNvSpPr>
                <a:spLocks noRot="1" noChangeAspect="1" noMove="1" noResize="1" noEditPoints="1" noAdjustHandles="1" noChangeArrowheads="1" noChangeShapeType="1" noTextEdit="1"/>
              </p:cNvSpPr>
              <p:nvPr/>
            </p:nvSpPr>
            <p:spPr>
              <a:xfrm>
                <a:off x="502920" y="756000"/>
                <a:ext cx="11183112" cy="5818950"/>
              </a:xfrm>
              <a:prstGeom prst="rect">
                <a:avLst/>
              </a:prstGeom>
              <a:blipFill>
                <a:blip r:embed="rId3"/>
                <a:stretch>
                  <a:fillRect l="-1690" b="-1152"/>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left)">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checked= 1 &amp; amp; version = 1.0.5checked=1&amp;version=1.0.5">
    <p:spTree>
      <p:nvGrpSpPr>
        <p:cNvPr id="1" name=""/>
        <p:cNvGrpSpPr/>
        <p:nvPr/>
      </p:nvGrpSpPr>
      <p:grpSpPr>
        <a:xfrm>
          <a:off x="0" y="0"/>
          <a:ext cx="0" cy="0"/>
          <a:chOff x="0" y="0"/>
          <a:chExt cx="0" cy="0"/>
        </a:xfrm>
      </p:grpSpPr>
      <p:sp>
        <p:nvSpPr>
          <p:cNvPr id="2" name="C_2_BD#1965a4171.fixed?vbadefaultcenterpage=1&amp;parentnodeid=7d2a7fbef&amp;color=1,68,141&amp;vbahtmlprocessed=1&amp;bbb=1"/>
          <p:cNvSpPr/>
          <p:nvPr/>
        </p:nvSpPr>
        <p:spPr>
          <a:xfrm>
            <a:off x="621792" y="1078992"/>
            <a:ext cx="10981944" cy="1152144"/>
          </a:xfrm>
          <a:prstGeom prst="rect">
            <a:avLst/>
          </a:prstGeom>
          <a:noFill/>
          <a:ln/>
        </p:spPr>
        <p:txBody>
          <a:bodyPr wrap="none" lIns="0" tIns="0" rIns="0" bIns="0" rtlCol="0" anchor="ctr"/>
          <a:lstStyle/>
          <a:p>
            <a:pPr algn="ctr" latinLnBrk="1">
              <a:lnSpc>
                <a:spcPts val="5000"/>
              </a:lnSpc>
            </a:pPr>
            <a:r>
              <a:rPr lang="en-US" altLang="zh-CN" sz="4000" b="1" i="0" dirty="0">
                <a:solidFill>
                  <a:srgbClr val="01448D"/>
                </a:solidFill>
                <a:latin typeface="Times New Roman" pitchFamily="34" charset="0"/>
                <a:ea typeface="微软雅黑" pitchFamily="34" charset="-122"/>
                <a:cs typeface="Times New Roman" pitchFamily="34" charset="-120"/>
              </a:rPr>
              <a:t>基础课49</a:t>
            </a:r>
            <a:r>
              <a:rPr lang="en-US" altLang="zh-CN" sz="4000" b="1" i="0" dirty="0">
                <a:solidFill>
                  <a:srgbClr val="01448D"/>
                </a:solidFill>
                <a:latin typeface="SimSun" pitchFamily="34" charset="0"/>
                <a:ea typeface="SimSun" pitchFamily="34" charset="-122"/>
                <a:cs typeface="SimSun" pitchFamily="34" charset="-120"/>
              </a:rPr>
              <a:t> </a:t>
            </a:r>
            <a:r>
              <a:rPr lang="en-US" altLang="zh-CN" sz="4000" b="1" i="0" dirty="0">
                <a:solidFill>
                  <a:srgbClr val="01448D"/>
                </a:solidFill>
                <a:latin typeface="Times New Roman" pitchFamily="34" charset="0"/>
                <a:ea typeface="微软雅黑" pitchFamily="34" charset="-122"/>
                <a:cs typeface="Times New Roman" pitchFamily="34" charset="-120"/>
              </a:rPr>
              <a:t>直线与圆锥曲线的位置关系</a:t>
            </a:r>
            <a:endParaRPr lang="en-US" altLang="zh-CN" sz="4000" dirty="0"/>
          </a:p>
        </p:txBody>
      </p:sp>
      <p:pic>
        <p:nvPicPr>
          <p:cNvPr id="3" name="C_0#1965a4171?linknodeid=fe18b2fa8&amp;catalogrefid=fe18b2fa8&amp;parentnodeid=7d2a7fbef&amp;vbahtmlprocessed=1" descr="preencoded.png">
            <a:hlinkClick r:id="rId3" action="ppaction://hlinksldjump"/>
          </p:cNvPr>
          <p:cNvPicPr>
            <a:picLocks noChangeAspect="1"/>
          </p:cNvPicPr>
          <p:nvPr/>
        </p:nvPicPr>
        <p:blipFill>
          <a:blip r:embed="rId4"/>
          <a:stretch>
            <a:fillRect/>
          </a:stretch>
        </p:blipFill>
        <p:spPr>
          <a:xfrm>
            <a:off x="3995928" y="2642616"/>
            <a:ext cx="502920" cy="502920"/>
          </a:xfrm>
          <a:prstGeom prst="rect">
            <a:avLst/>
          </a:prstGeom>
        </p:spPr>
      </p:pic>
      <p:sp>
        <p:nvSpPr>
          <p:cNvPr id="4" name="C_0#1965a4171?linknodeid=fe18b2fa8&amp;catalogrefid=fe18b2fa8&amp;parentnodeid=7d2a7fbef&amp;vbahtmlprocessed=1&amp;bbb=1">
            <a:hlinkClick r:id="rId3" action="ppaction://hlinksldjump"/>
          </p:cNvPr>
          <p:cNvSpPr/>
          <p:nvPr/>
        </p:nvSpPr>
        <p:spPr>
          <a:xfrm>
            <a:off x="4645152" y="261518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基础巩固练</a:t>
            </a:r>
            <a:endParaRPr lang="en-US" altLang="zh-CN" sz="3050" dirty="0"/>
          </a:p>
        </p:txBody>
      </p:sp>
      <p:pic>
        <p:nvPicPr>
          <p:cNvPr id="5" name="C_0#1965a4171?linknodeid=6de3f3cf7&amp;catalogrefid=6de3f3cf7&amp;parentnodeid=7d2a7fbef&amp;vbahtmlprocessed=1" descr="preencoded.png">
            <a:hlinkClick r:id="rId5" action="ppaction://hlinksldjump"/>
          </p:cNvPr>
          <p:cNvPicPr>
            <a:picLocks noChangeAspect="1"/>
          </p:cNvPicPr>
          <p:nvPr/>
        </p:nvPicPr>
        <p:blipFill>
          <a:blip r:embed="rId4"/>
          <a:stretch>
            <a:fillRect/>
          </a:stretch>
        </p:blipFill>
        <p:spPr>
          <a:xfrm>
            <a:off x="3995928" y="3483864"/>
            <a:ext cx="502920" cy="502920"/>
          </a:xfrm>
          <a:prstGeom prst="rect">
            <a:avLst/>
          </a:prstGeom>
        </p:spPr>
      </p:pic>
      <p:sp>
        <p:nvSpPr>
          <p:cNvPr id="6" name="C_0#1965a4171?linknodeid=6de3f3cf7&amp;catalogrefid=6de3f3cf7&amp;parentnodeid=7d2a7fbef&amp;vbahtmlprocessed=1&amp;bbb=1">
            <a:hlinkClick r:id="rId5" action="ppaction://hlinksldjump"/>
          </p:cNvPr>
          <p:cNvSpPr/>
          <p:nvPr/>
        </p:nvSpPr>
        <p:spPr>
          <a:xfrm>
            <a:off x="4645152" y="345643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综合提升练</a:t>
            </a:r>
            <a:endParaRPr lang="en-US" altLang="zh-CN" sz="3050" dirty="0"/>
          </a:p>
        </p:txBody>
      </p:sp>
      <p:pic>
        <p:nvPicPr>
          <p:cNvPr id="7" name="C_0#1965a4171?linknodeid=918ebf0a3&amp;catalogrefid=918ebf0a3&amp;parentnodeid=7d2a7fbef&amp;vbahtmlprocessed=1" descr="preencoded.png">
            <a:hlinkClick r:id="rId6" action="ppaction://hlinksldjump"/>
          </p:cNvPr>
          <p:cNvPicPr>
            <a:picLocks noChangeAspect="1"/>
          </p:cNvPicPr>
          <p:nvPr/>
        </p:nvPicPr>
        <p:blipFill>
          <a:blip r:embed="rId4"/>
          <a:stretch>
            <a:fillRect/>
          </a:stretch>
        </p:blipFill>
        <p:spPr>
          <a:xfrm>
            <a:off x="3995928" y="4334256"/>
            <a:ext cx="502920" cy="502920"/>
          </a:xfrm>
          <a:prstGeom prst="rect">
            <a:avLst/>
          </a:prstGeom>
        </p:spPr>
      </p:pic>
      <p:sp>
        <p:nvSpPr>
          <p:cNvPr id="8" name="C_0#1965a4171?linknodeid=918ebf0a3&amp;catalogrefid=918ebf0a3&amp;parentnodeid=7d2a7fbef&amp;vbahtmlprocessed=1&amp;bbb=1">
            <a:hlinkClick r:id="rId6" action="ppaction://hlinksldjump"/>
          </p:cNvPr>
          <p:cNvSpPr/>
          <p:nvPr/>
        </p:nvSpPr>
        <p:spPr>
          <a:xfrm>
            <a:off x="4645152" y="430682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应用情境练</a:t>
            </a:r>
            <a:endParaRPr lang="en-US" altLang="zh-CN" sz="3050" dirty="0"/>
          </a:p>
        </p:txBody>
      </p:sp>
      <p:pic>
        <p:nvPicPr>
          <p:cNvPr id="9" name="C_0#1965a4171?linknodeid=b64f62b27&amp;catalogrefid=b64f62b27&amp;parentnodeid=7d2a7fbef&amp;vbahtmlprocessed=1" descr="preencoded.png">
            <a:hlinkClick r:id="rId7" action="ppaction://hlinksldjump"/>
          </p:cNvPr>
          <p:cNvPicPr>
            <a:picLocks noChangeAspect="1"/>
          </p:cNvPicPr>
          <p:nvPr/>
        </p:nvPicPr>
        <p:blipFill>
          <a:blip r:embed="rId4"/>
          <a:stretch>
            <a:fillRect/>
          </a:stretch>
        </p:blipFill>
        <p:spPr>
          <a:xfrm>
            <a:off x="3995928" y="5175504"/>
            <a:ext cx="502920" cy="502920"/>
          </a:xfrm>
          <a:prstGeom prst="rect">
            <a:avLst/>
          </a:prstGeom>
        </p:spPr>
      </p:pic>
      <p:sp>
        <p:nvSpPr>
          <p:cNvPr id="10" name="C_0#1965a4171?linknodeid=b64f62b27&amp;catalogrefid=b64f62b27&amp;parentnodeid=7d2a7fbef&amp;vbahtmlprocessed=1&amp;bbb=1">
            <a:hlinkClick r:id="rId7" action="ppaction://hlinksldjump"/>
          </p:cNvPr>
          <p:cNvSpPr/>
          <p:nvPr/>
        </p:nvSpPr>
        <p:spPr>
          <a:xfrm>
            <a:off x="4645152" y="514807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创新拓展练</a:t>
            </a:r>
            <a:endParaRPr lang="en-US" altLang="zh-CN" sz="3050" dirty="0"/>
          </a:p>
        </p:txBody>
      </p:sp>
      <p:pic>
        <p:nvPicPr>
          <p:cNvPr id="11" name="C_1#1965a4171?linknodeid=fe18b2fa8&amp;catalogrefid=fe18b2fa8&amp;vbahtmlprocessed=1" descr="preencoded.png">
            <a:hlinkClick r:id="rId3" action="ppaction://hlinksldjump"/>
          </p:cNvPr>
          <p:cNvPicPr>
            <a:picLocks noChangeAspect="1"/>
          </p:cNvPicPr>
          <p:nvPr/>
        </p:nvPicPr>
        <p:blipFill>
          <a:blip r:embed="rId4"/>
          <a:stretch>
            <a:fillRect/>
          </a:stretch>
        </p:blipFill>
        <p:spPr>
          <a:xfrm>
            <a:off x="3995928" y="2642616"/>
            <a:ext cx="502920" cy="502920"/>
          </a:xfrm>
          <a:prstGeom prst="rect">
            <a:avLst/>
          </a:prstGeom>
        </p:spPr>
      </p:pic>
      <p:sp>
        <p:nvSpPr>
          <p:cNvPr id="12" name="C_1#1965a4171?linknodeid=fe18b2fa8&amp;catalogrefid=fe18b2fa8&amp;vbahtmlprocessed=1&amp;bbb=1">
            <a:hlinkClick r:id="rId3" action="ppaction://hlinksldjump"/>
          </p:cNvPr>
          <p:cNvSpPr/>
          <p:nvPr/>
        </p:nvSpPr>
        <p:spPr>
          <a:xfrm>
            <a:off x="4645152" y="261518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基础巩固练</a:t>
            </a:r>
            <a:endParaRPr lang="en-US" altLang="zh-CN" sz="3050" dirty="0"/>
          </a:p>
        </p:txBody>
      </p:sp>
      <p:pic>
        <p:nvPicPr>
          <p:cNvPr id="13" name="C_1#1965a4171?linknodeid=6de3f3cf7&amp;catalogrefid=6de3f3cf7&amp;vbahtmlprocessed=1" descr="preencoded.png">
            <a:hlinkClick r:id="rId5" action="ppaction://hlinksldjump"/>
          </p:cNvPr>
          <p:cNvPicPr>
            <a:picLocks noChangeAspect="1"/>
          </p:cNvPicPr>
          <p:nvPr/>
        </p:nvPicPr>
        <p:blipFill>
          <a:blip r:embed="rId4"/>
          <a:stretch>
            <a:fillRect/>
          </a:stretch>
        </p:blipFill>
        <p:spPr>
          <a:xfrm>
            <a:off x="3995928" y="3483864"/>
            <a:ext cx="502920" cy="502920"/>
          </a:xfrm>
          <a:prstGeom prst="rect">
            <a:avLst/>
          </a:prstGeom>
        </p:spPr>
      </p:pic>
      <p:sp>
        <p:nvSpPr>
          <p:cNvPr id="14" name="C_1#1965a4171?linknodeid=6de3f3cf7&amp;catalogrefid=6de3f3cf7&amp;vbahtmlprocessed=1&amp;bbb=1">
            <a:hlinkClick r:id="rId5" action="ppaction://hlinksldjump"/>
          </p:cNvPr>
          <p:cNvSpPr/>
          <p:nvPr/>
        </p:nvSpPr>
        <p:spPr>
          <a:xfrm>
            <a:off x="4645152" y="345643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综合提升练</a:t>
            </a:r>
            <a:endParaRPr lang="en-US" altLang="zh-CN" sz="3050" dirty="0"/>
          </a:p>
        </p:txBody>
      </p:sp>
      <p:pic>
        <p:nvPicPr>
          <p:cNvPr id="15" name="C_1#1965a4171?linknodeid=918ebf0a3&amp;catalogrefid=918ebf0a3&amp;vbahtmlprocessed=1" descr="preencoded.png">
            <a:hlinkClick r:id="rId6" action="ppaction://hlinksldjump"/>
          </p:cNvPr>
          <p:cNvPicPr>
            <a:picLocks noChangeAspect="1"/>
          </p:cNvPicPr>
          <p:nvPr/>
        </p:nvPicPr>
        <p:blipFill>
          <a:blip r:embed="rId4"/>
          <a:stretch>
            <a:fillRect/>
          </a:stretch>
        </p:blipFill>
        <p:spPr>
          <a:xfrm>
            <a:off x="3995928" y="4334256"/>
            <a:ext cx="502920" cy="502920"/>
          </a:xfrm>
          <a:prstGeom prst="rect">
            <a:avLst/>
          </a:prstGeom>
        </p:spPr>
      </p:pic>
      <p:sp>
        <p:nvSpPr>
          <p:cNvPr id="16" name="C_1#1965a4171?linknodeid=918ebf0a3&amp;catalogrefid=918ebf0a3&amp;vbahtmlprocessed=1&amp;bbb=1">
            <a:hlinkClick r:id="rId6" action="ppaction://hlinksldjump"/>
          </p:cNvPr>
          <p:cNvSpPr/>
          <p:nvPr/>
        </p:nvSpPr>
        <p:spPr>
          <a:xfrm>
            <a:off x="4645152" y="430682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应用情境练</a:t>
            </a:r>
            <a:endParaRPr lang="en-US" altLang="zh-CN" sz="3050" dirty="0"/>
          </a:p>
        </p:txBody>
      </p:sp>
      <p:pic>
        <p:nvPicPr>
          <p:cNvPr id="17" name="C_1#1965a4171?linknodeid=b64f62b27&amp;catalogrefid=b64f62b27&amp;vbahtmlprocessed=1" descr="preencoded.png">
            <a:hlinkClick r:id="rId7" action="ppaction://hlinksldjump"/>
          </p:cNvPr>
          <p:cNvPicPr>
            <a:picLocks noChangeAspect="1"/>
          </p:cNvPicPr>
          <p:nvPr/>
        </p:nvPicPr>
        <p:blipFill>
          <a:blip r:embed="rId4"/>
          <a:stretch>
            <a:fillRect/>
          </a:stretch>
        </p:blipFill>
        <p:spPr>
          <a:xfrm>
            <a:off x="3995928" y="5175504"/>
            <a:ext cx="502920" cy="502920"/>
          </a:xfrm>
          <a:prstGeom prst="rect">
            <a:avLst/>
          </a:prstGeom>
        </p:spPr>
      </p:pic>
      <p:sp>
        <p:nvSpPr>
          <p:cNvPr id="18" name="C_1#1965a4171?linknodeid=b64f62b27&amp;catalogrefid=b64f62b27&amp;vbahtmlprocessed=1&amp;bbb=1">
            <a:hlinkClick r:id="rId7" action="ppaction://hlinksldjump"/>
          </p:cNvPr>
          <p:cNvSpPr/>
          <p:nvPr/>
        </p:nvSpPr>
        <p:spPr>
          <a:xfrm>
            <a:off x="4645152" y="514807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创新拓展练</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name="Slide 26checked= 1 &amp; amp; version = 1.0.5checked=1&amp;version=1.0.5">
    <p:spTree>
      <p:nvGrpSpPr>
        <p:cNvPr id="1" name=""/>
        <p:cNvGrpSpPr/>
        <p:nvPr/>
      </p:nvGrpSpPr>
      <p:grpSpPr>
        <a:xfrm>
          <a:off x="0" y="0"/>
          <a:ext cx="0" cy="0"/>
          <a:chOff x="0" y="0"/>
          <a:chExt cx="0" cy="0"/>
        </a:xfrm>
      </p:grpSpPr>
      <p:pic>
        <p:nvPicPr>
          <p:cNvPr id="2" name="C_4_BD#b64f62b27?vbadefaultcenterpage=1&amp;parentnodeid=d9db7fd42&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mc:AlternateContent xmlns:mc="http://schemas.openxmlformats.org/markup-compatibility/2006" xmlns:a14="http://schemas.microsoft.com/office/drawing/2010/main">
        <mc:Choice Requires="a14">
          <p:sp>
            <p:nvSpPr>
              <p:cNvPr id="3" name="QB_5_BD.53_1#baa584644?vbadefaultcenterpage=1&amp;parentnodeid=b64f62b27&amp;color=0,0,0&amp;vbahtmlprocessed=1&amp;bbb=1&amp;hasbroken=1"/>
              <p:cNvSpPr/>
              <p:nvPr/>
            </p:nvSpPr>
            <p:spPr>
              <a:xfrm>
                <a:off x="502920" y="1521048"/>
                <a:ext cx="11183112" cy="1681099"/>
              </a:xfrm>
              <a:prstGeom prst="rect">
                <a:avLst/>
              </a:prstGeom>
              <a:noFill/>
              <a:ln/>
            </p:spPr>
            <p:txBody>
              <a:bodyPr wrap="none" lIns="0" tIns="0" rIns="0" bIns="0" rtlCol="0" anchor="t"/>
              <a:lstStyle/>
              <a:p>
                <a:pPr algn="l" latinLnBrk="1">
                  <a:lnSpc>
                    <a:spcPts val="5100"/>
                  </a:lnSpc>
                </a:pPr>
                <a:r>
                  <a:rPr lang="en-US" altLang="zh-CN" sz="2400" b="1" i="0" dirty="0">
                    <a:solidFill>
                      <a:srgbClr val="000000"/>
                    </a:solidFill>
                    <a:latin typeface="Times New Roman" pitchFamily="34" charset="0"/>
                    <a:ea typeface="微软雅黑" pitchFamily="34" charset="-122"/>
                    <a:cs typeface="Times New Roman" pitchFamily="34" charset="-120"/>
                  </a:rPr>
                  <a:t>15.</a:t>
                </a:r>
                <a:r>
                  <a:rPr lang="en-US" altLang="zh-CN" sz="2400" b="0" i="0" dirty="0">
                    <a:solidFill>
                      <a:srgbClr val="000000"/>
                    </a:solidFill>
                    <a:latin typeface="Times New Roman" pitchFamily="34" charset="0"/>
                    <a:ea typeface="微软雅黑" pitchFamily="34" charset="-122"/>
                    <a:cs typeface="Times New Roman" pitchFamily="34" charset="-120"/>
                  </a:rPr>
                  <a:t>已知离心率为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e>
                        </m:rad>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的椭圆</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与直线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𝑘𝑥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的两个交点分别为</a:t>
                </a:r>
              </a:p>
              <a:p>
                <a:pPr latinLnBrk="1">
                  <a:lnSpc>
                    <a:spcPts val="44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m:t>
                    </m:r>
                  </m:oMath>
                </a14:m>
                <a:r>
                  <a:rPr lang="en-US" altLang="zh-CN" sz="2400" b="0" i="0" dirty="0">
                    <a:solidFill>
                      <a:srgbClr val="000000"/>
                    </a:solidFill>
                    <a:latin typeface="Times New Roman" pitchFamily="34" charset="0"/>
                    <a:ea typeface="微软雅黑" pitchFamily="34" charset="-122"/>
                    <a:cs typeface="Times New Roman" pitchFamily="34" charset="-120"/>
                  </a:rPr>
                  <a:t>是椭圆上不同于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000000"/>
                    </a:solidFill>
                    <a:latin typeface="Times New Roman" pitchFamily="34" charset="0"/>
                    <a:ea typeface="微软雅黑" pitchFamily="34" charset="-122"/>
                    <a:cs typeface="Times New Roman" pitchFamily="34" charset="-120"/>
                  </a:rPr>
                  <a:t>的一点，且直线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𝑃𝐵</m:t>
                    </m:r>
                  </m:oMath>
                </a14:m>
                <a:r>
                  <a:rPr lang="en-US" altLang="zh-CN" sz="2400" b="0" i="0" dirty="0">
                    <a:solidFill>
                      <a:srgbClr val="000000"/>
                    </a:solidFill>
                    <a:latin typeface="Times New Roman" pitchFamily="34" charset="0"/>
                    <a:ea typeface="微软雅黑" pitchFamily="34" charset="-122"/>
                    <a:cs typeface="Times New Roman" pitchFamily="34" charset="-120"/>
                  </a:rPr>
                  <a:t>的倾斜角分别为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𝛽</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，若</a:t>
                </a:r>
              </a:p>
              <a:p>
                <a:pPr latinLnBrk="1">
                  <a:lnSpc>
                    <a:spcPts val="42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𝛽</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120</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up>
                    </m:sSup>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，则</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𝛽</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i="0">
                    <a:solidFill>
                      <a:srgbClr val="000000"/>
                    </a:solidFill>
                    <a:latin typeface="SimSun" pitchFamily="34" charset="0"/>
                    <a:ea typeface="SimSun" pitchFamily="34" charset="-122"/>
                    <a:cs typeface="SimSun" pitchFamily="34" charset="-120"/>
                  </a:rPr>
                  <a:t>____</a:t>
                </a:r>
                <a:r>
                  <a:rPr lang="en-US" altLang="zh-CN" sz="2400" b="0" i="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B_5_BD.53_1#baa584644?vbadefaultcenterpage=1&amp;parentnodeid=b64f62b27&amp;color=0,0,0&amp;vbahtmlprocessed=1&amp;bbb=1&amp;hasbroken=1"/>
              <p:cNvSpPr>
                <a:spLocks noRot="1" noChangeAspect="1" noMove="1" noResize="1" noEditPoints="1" noAdjustHandles="1" noChangeArrowheads="1" noChangeShapeType="1" noTextEdit="1"/>
              </p:cNvSpPr>
              <p:nvPr/>
            </p:nvSpPr>
            <p:spPr>
              <a:xfrm>
                <a:off x="502920" y="1521048"/>
                <a:ext cx="11183112" cy="1681099"/>
              </a:xfrm>
              <a:prstGeom prst="rect">
                <a:avLst/>
              </a:prstGeom>
              <a:blipFill>
                <a:blip r:embed="rId4"/>
                <a:stretch>
                  <a:fillRect l="-1690" b="-11273"/>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N.54_1#baa584644.blank?vbadefaultcenterpage=1&amp;parentnodeid=b64f62b27&amp;color=0,0,0&amp;vbapositionanswer=15&amp;vbahtmlprocessed=1&amp;bbb=1&amp;rh=40.85"/>
              <p:cNvSpPr/>
              <p:nvPr/>
            </p:nvSpPr>
            <p:spPr>
              <a:xfrm>
                <a:off x="4791075" y="2618772"/>
                <a:ext cx="561975" cy="510667"/>
              </a:xfrm>
              <a:prstGeom prst="rect">
                <a:avLst/>
              </a:prstGeom>
              <a:noFill/>
              <a:ln/>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4" name="QB_5_AN.54_1#baa584644.blank?vbadefaultcenterpage=1&amp;parentnodeid=b64f62b27&amp;color=0,0,0&amp;vbapositionanswer=15&amp;vbahtmlprocessed=1&amp;bbb=1&amp;rh=40.85"/>
              <p:cNvSpPr>
                <a:spLocks noRot="1" noChangeAspect="1" noMove="1" noResize="1" noEditPoints="1" noAdjustHandles="1" noChangeArrowheads="1" noChangeShapeType="1" noTextEdit="1"/>
              </p:cNvSpPr>
              <p:nvPr/>
            </p:nvSpPr>
            <p:spPr>
              <a:xfrm>
                <a:off x="4791075" y="2618772"/>
                <a:ext cx="561975" cy="510667"/>
              </a:xfrm>
              <a:prstGeom prst="rect">
                <a:avLst/>
              </a:prstGeom>
              <a:blipFill>
                <a:blip r:embed="rId5"/>
                <a:stretch>
                  <a:fillRect/>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5_AS.55_1#baa584644?vbadefaultcenterpage=1&amp;parentnodeid=b64f62b27&amp;color=0,0,0&amp;vbahtmlprocessed=1&amp;bbb=1&amp;hasbroken=1"/>
              <p:cNvSpPr/>
              <p:nvPr/>
            </p:nvSpPr>
            <p:spPr>
              <a:xfrm>
                <a:off x="502920" y="3210973"/>
                <a:ext cx="11183112" cy="30988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，两式相减整理得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num>
                      <m:den>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num>
                      <m:den>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，即</a:t>
                </a:r>
              </a:p>
              <a:p>
                <a:pPr latinLnBrk="1">
                  <a:lnSpc>
                    <a:spcPts val="5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𝑃𝐴</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𝑘</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𝑃𝐵</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tan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tan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𝛽</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2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𝛽</m:t>
                            </m:r>
                          </m:e>
                        </m:d>
                      </m:num>
                      <m:den>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𝛽</m:t>
                            </m:r>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𝛽</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𝛽</m:t>
                        </m:r>
                      </m:num>
                      <m:den>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𝛽</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sin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𝛽</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tan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tan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𝛽</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tan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tan</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𝛽</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cos</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𝛽</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5" name="QB_5_AS.55_1#baa584644?vbadefaultcenterpage=1&amp;parentnodeid=b64f62b27&amp;color=0,0,0&amp;vbahtmlprocessed=1&amp;bbb=1&amp;hasbroken=1"/>
              <p:cNvSpPr>
                <a:spLocks noRot="1" noChangeAspect="1" noMove="1" noResize="1" noEditPoints="1" noAdjustHandles="1" noChangeArrowheads="1" noChangeShapeType="1" noTextEdit="1"/>
              </p:cNvSpPr>
              <p:nvPr/>
            </p:nvSpPr>
            <p:spPr>
              <a:xfrm>
                <a:off x="502920" y="3210973"/>
                <a:ext cx="11183112" cy="3098800"/>
              </a:xfrm>
              <a:prstGeom prst="rect">
                <a:avLst/>
              </a:prstGeom>
              <a:blipFill>
                <a:blip r:embed="rId6"/>
                <a:stretch>
                  <a:fillRect l="-1690" b="-3346"/>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nvPr>
        </p:nvGraphicFramePr>
        <p:xfrm>
          <a:off x="998538" y="1184275"/>
          <a:ext cx="10693400" cy="3546475"/>
        </p:xfrm>
        <a:graphic>
          <a:graphicData uri="http://schemas.openxmlformats.org/presentationml/2006/ole">
            <mc:AlternateContent xmlns:mc="http://schemas.openxmlformats.org/markup-compatibility/2006">
              <mc:Choice xmlns:v="urn:schemas-microsoft-com:vml" Requires="v">
                <p:oleObj spid="_x0000_s1026" name="文档" r:id="rId4" imgW="9892434" imgH="3288796" progId="Word.Document.12">
                  <p:embed/>
                </p:oleObj>
              </mc:Choice>
              <mc:Fallback>
                <p:oleObj name="文档" r:id="rId4" imgW="9892434" imgH="3288796" progId="Word.Document.12">
                  <p:embed/>
                  <p:pic>
                    <p:nvPicPr>
                      <p:cNvPr id="5" name="对象 4"/>
                      <p:cNvPicPr>
                        <a:picLocks noChangeAspect="1" noChangeArrowheads="1"/>
                      </p:cNvPicPr>
                      <p:nvPr/>
                    </p:nvPicPr>
                    <p:blipFill>
                      <a:blip r:embed="rId5"/>
                      <a:srcRect/>
                      <a:stretch>
                        <a:fillRect/>
                      </a:stretch>
                    </p:blipFill>
                    <p:spPr bwMode="auto">
                      <a:xfrm>
                        <a:off x="998538" y="1184275"/>
                        <a:ext cx="10693400" cy="35464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86760658"/>
      </p:ext>
    </p:extLst>
  </p:cSld>
  <p:clrMapOvr>
    <a:masterClrMapping/>
  </p:clrMapOvr>
  <p:transition>
    <p:split dir="in"/>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nvPr>
        </p:nvGraphicFramePr>
        <p:xfrm>
          <a:off x="969963" y="998538"/>
          <a:ext cx="10647362" cy="5616575"/>
        </p:xfrm>
        <a:graphic>
          <a:graphicData uri="http://schemas.openxmlformats.org/presentationml/2006/ole">
            <mc:AlternateContent xmlns:mc="http://schemas.openxmlformats.org/markup-compatibility/2006">
              <mc:Choice xmlns:v="urn:schemas-microsoft-com:vml" Requires="v">
                <p:oleObj spid="_x0000_s2050" name="文档" r:id="rId4" imgW="9851736" imgH="5211189" progId="Word.Document.12">
                  <p:embed/>
                </p:oleObj>
              </mc:Choice>
              <mc:Fallback>
                <p:oleObj name="文档" r:id="rId4" imgW="9851736" imgH="5211189" progId="Word.Document.12">
                  <p:embed/>
                  <p:pic>
                    <p:nvPicPr>
                      <p:cNvPr id="5" name="对象 4"/>
                      <p:cNvPicPr>
                        <a:picLocks noChangeAspect="1" noChangeArrowheads="1"/>
                      </p:cNvPicPr>
                      <p:nvPr/>
                    </p:nvPicPr>
                    <p:blipFill>
                      <a:blip r:embed="rId5"/>
                      <a:srcRect/>
                      <a:stretch>
                        <a:fillRect/>
                      </a:stretch>
                    </p:blipFill>
                    <p:spPr bwMode="auto">
                      <a:xfrm>
                        <a:off x="969963" y="998538"/>
                        <a:ext cx="10647362" cy="56165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86820267"/>
      </p:ext>
    </p:extLst>
  </p:cSld>
  <p:clrMapOvr>
    <a:masterClrMapping/>
  </p:clrMapOvr>
  <p:transition>
    <p:split dir="in"/>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nvPr>
        </p:nvGraphicFramePr>
        <p:xfrm>
          <a:off x="969963" y="998538"/>
          <a:ext cx="10609262" cy="5607050"/>
        </p:xfrm>
        <a:graphic>
          <a:graphicData uri="http://schemas.openxmlformats.org/presentationml/2006/ole">
            <mc:AlternateContent xmlns:mc="http://schemas.openxmlformats.org/markup-compatibility/2006">
              <mc:Choice xmlns:v="urn:schemas-microsoft-com:vml" Requires="v">
                <p:oleObj spid="_x0000_s3074" name="文档" r:id="rId4" imgW="9851736" imgH="5209749" progId="Word.Document.12">
                  <p:embed/>
                </p:oleObj>
              </mc:Choice>
              <mc:Fallback>
                <p:oleObj name="文档" r:id="rId4" imgW="9851736" imgH="5209749" progId="Word.Document.12">
                  <p:embed/>
                  <p:pic>
                    <p:nvPicPr>
                      <p:cNvPr id="5" name="对象 4"/>
                      <p:cNvPicPr>
                        <a:picLocks noChangeAspect="1" noChangeArrowheads="1"/>
                      </p:cNvPicPr>
                      <p:nvPr/>
                    </p:nvPicPr>
                    <p:blipFill>
                      <a:blip r:embed="rId5"/>
                      <a:srcRect/>
                      <a:stretch>
                        <a:fillRect/>
                      </a:stretch>
                    </p:blipFill>
                    <p:spPr bwMode="auto">
                      <a:xfrm>
                        <a:off x="969963" y="998538"/>
                        <a:ext cx="10609262" cy="56070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408289"/>
      </p:ext>
    </p:extLst>
  </p:cSld>
  <p:clrMapOvr>
    <a:masterClrMapping/>
  </p:clrMapOvr>
  <p:transition>
    <p:split dir="in"/>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nvPr>
        </p:nvGraphicFramePr>
        <p:xfrm>
          <a:off x="1145809" y="1763469"/>
          <a:ext cx="10609262" cy="2351087"/>
        </p:xfrm>
        <a:graphic>
          <a:graphicData uri="http://schemas.openxmlformats.org/presentationml/2006/ole">
            <mc:AlternateContent xmlns:mc="http://schemas.openxmlformats.org/markup-compatibility/2006">
              <mc:Choice xmlns:v="urn:schemas-microsoft-com:vml" Requires="v">
                <p:oleObj spid="_x0000_s4098" name="文档" r:id="rId4" imgW="9815000" imgH="2240512" progId="Word.Document.12">
                  <p:embed/>
                </p:oleObj>
              </mc:Choice>
              <mc:Fallback>
                <p:oleObj name="文档" r:id="rId4" imgW="9815000" imgH="2240512" progId="Word.Document.12">
                  <p:embed/>
                  <p:pic>
                    <p:nvPicPr>
                      <p:cNvPr id="5" name="对象 4"/>
                      <p:cNvPicPr>
                        <a:picLocks noChangeAspect="1" noChangeArrowheads="1"/>
                      </p:cNvPicPr>
                      <p:nvPr/>
                    </p:nvPicPr>
                    <p:blipFill>
                      <a:blip r:embed="rId5"/>
                      <a:srcRect/>
                      <a:stretch>
                        <a:fillRect/>
                      </a:stretch>
                    </p:blipFill>
                    <p:spPr bwMode="auto">
                      <a:xfrm>
                        <a:off x="1145809" y="1763469"/>
                        <a:ext cx="10609262" cy="23510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97157629"/>
      </p:ext>
    </p:extLst>
  </p:cSld>
  <p:clrMapOvr>
    <a:masterClrMapping/>
  </p:clrMapOvr>
  <p:transition>
    <p:split dir="in"/>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nvPr>
        </p:nvGraphicFramePr>
        <p:xfrm>
          <a:off x="1147763" y="1201005"/>
          <a:ext cx="10561637" cy="4543425"/>
        </p:xfrm>
        <a:graphic>
          <a:graphicData uri="http://schemas.openxmlformats.org/presentationml/2006/ole">
            <mc:AlternateContent xmlns:mc="http://schemas.openxmlformats.org/markup-compatibility/2006">
              <mc:Choice xmlns:v="urn:schemas-microsoft-com:vml" Requires="v">
                <p:oleObj spid="_x0000_s5122" name="文档" r:id="rId4" imgW="9815000" imgH="4221203" progId="Word.Document.12">
                  <p:embed/>
                </p:oleObj>
              </mc:Choice>
              <mc:Fallback>
                <p:oleObj name="文档" r:id="rId4" imgW="9815000" imgH="4221203" progId="Word.Document.12">
                  <p:embed/>
                  <p:pic>
                    <p:nvPicPr>
                      <p:cNvPr id="5" name="对象 4"/>
                      <p:cNvPicPr>
                        <a:picLocks noChangeAspect="1" noChangeArrowheads="1"/>
                      </p:cNvPicPr>
                      <p:nvPr/>
                    </p:nvPicPr>
                    <p:blipFill>
                      <a:blip r:embed="rId5"/>
                      <a:srcRect/>
                      <a:stretch>
                        <a:fillRect/>
                      </a:stretch>
                    </p:blipFill>
                    <p:spPr bwMode="auto">
                      <a:xfrm>
                        <a:off x="1147763" y="1201005"/>
                        <a:ext cx="10561637" cy="45434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06761334"/>
      </p:ext>
    </p:extLst>
  </p:cSld>
  <p:clrMapOvr>
    <a:masterClrMapping/>
  </p:clrMapOvr>
  <p:transition>
    <p:split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nvPr>
        </p:nvGraphicFramePr>
        <p:xfrm>
          <a:off x="1147763" y="1203325"/>
          <a:ext cx="10450512" cy="4487863"/>
        </p:xfrm>
        <a:graphic>
          <a:graphicData uri="http://schemas.openxmlformats.org/presentationml/2006/ole">
            <mc:AlternateContent xmlns:mc="http://schemas.openxmlformats.org/markup-compatibility/2006">
              <mc:Choice xmlns:v="urn:schemas-microsoft-com:vml" Requires="v">
                <p:oleObj spid="_x0000_s6146" name="文档" r:id="rId4" imgW="9815000" imgH="4219404" progId="Word.Document.12">
                  <p:embed/>
                </p:oleObj>
              </mc:Choice>
              <mc:Fallback>
                <p:oleObj name="文档" r:id="rId4" imgW="9815000" imgH="4219404" progId="Word.Document.12">
                  <p:embed/>
                  <p:pic>
                    <p:nvPicPr>
                      <p:cNvPr id="5" name="对象 4"/>
                      <p:cNvPicPr>
                        <a:picLocks noChangeAspect="1" noChangeArrowheads="1"/>
                      </p:cNvPicPr>
                      <p:nvPr/>
                    </p:nvPicPr>
                    <p:blipFill>
                      <a:blip r:embed="rId5"/>
                      <a:srcRect/>
                      <a:stretch>
                        <a:fillRect/>
                      </a:stretch>
                    </p:blipFill>
                    <p:spPr bwMode="auto">
                      <a:xfrm>
                        <a:off x="1147763" y="1203325"/>
                        <a:ext cx="10450512" cy="4487863"/>
                      </a:xfrm>
                      <a:prstGeom prst="rect">
                        <a:avLst/>
                      </a:prstGeom>
                      <a:noFill/>
                      <a:ln>
                        <a:noFill/>
                      </a:ln>
                    </p:spPr>
                  </p:pic>
                </p:oleObj>
              </mc:Fallback>
            </mc:AlternateContent>
          </a:graphicData>
        </a:graphic>
      </p:graphicFrame>
      <p:pic>
        <p:nvPicPr>
          <p:cNvPr id="3" name="25SX9SLKT6.eps" descr="id:2147500345;FounderCES"/>
          <p:cNvPicPr/>
          <p:nvPr/>
        </p:nvPicPr>
        <p:blipFill>
          <a:blip r:embed="rId6"/>
          <a:stretch>
            <a:fillRect/>
          </a:stretch>
        </p:blipFill>
        <p:spPr>
          <a:xfrm>
            <a:off x="7994576" y="2944714"/>
            <a:ext cx="3603699" cy="2998886"/>
          </a:xfrm>
          <a:prstGeom prst="rect">
            <a:avLst/>
          </a:prstGeom>
        </p:spPr>
      </p:pic>
    </p:spTree>
    <p:extLst>
      <p:ext uri="{BB962C8B-B14F-4D97-AF65-F5344CB8AC3E}">
        <p14:creationId xmlns:p14="http://schemas.microsoft.com/office/powerpoint/2010/main" val="3979850581"/>
      </p:ext>
    </p:extLst>
  </p:cSld>
  <p:clrMapOvr>
    <a:masterClrMapping/>
  </p:clrMapOvr>
  <p:transition>
    <p:split dir="in"/>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nvPr>
        </p:nvGraphicFramePr>
        <p:xfrm>
          <a:off x="1147763" y="1203325"/>
          <a:ext cx="10450512" cy="4487863"/>
        </p:xfrm>
        <a:graphic>
          <a:graphicData uri="http://schemas.openxmlformats.org/presentationml/2006/ole">
            <mc:AlternateContent xmlns:mc="http://schemas.openxmlformats.org/markup-compatibility/2006">
              <mc:Choice xmlns:v="urn:schemas-microsoft-com:vml" Requires="v">
                <p:oleObj spid="_x0000_s7170" name="文档" r:id="rId4" imgW="9815000" imgH="4219404" progId="Word.Document.12">
                  <p:embed/>
                </p:oleObj>
              </mc:Choice>
              <mc:Fallback>
                <p:oleObj name="文档" r:id="rId4" imgW="9815000" imgH="4219404" progId="Word.Document.12">
                  <p:embed/>
                  <p:pic>
                    <p:nvPicPr>
                      <p:cNvPr id="5" name="对象 4"/>
                      <p:cNvPicPr>
                        <a:picLocks noChangeAspect="1" noChangeArrowheads="1"/>
                      </p:cNvPicPr>
                      <p:nvPr/>
                    </p:nvPicPr>
                    <p:blipFill>
                      <a:blip r:embed="rId5"/>
                      <a:srcRect/>
                      <a:stretch>
                        <a:fillRect/>
                      </a:stretch>
                    </p:blipFill>
                    <p:spPr bwMode="auto">
                      <a:xfrm>
                        <a:off x="1147763" y="1203325"/>
                        <a:ext cx="10450512" cy="44878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73403293"/>
      </p:ext>
    </p:extLst>
  </p:cSld>
  <p:clrMapOvr>
    <a:masterClrMapping/>
  </p:clrMapOvr>
  <p:transition>
    <p:split dir="in"/>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nvPr>
        </p:nvGraphicFramePr>
        <p:xfrm>
          <a:off x="1147763" y="1203325"/>
          <a:ext cx="10450512" cy="4918075"/>
        </p:xfrm>
        <a:graphic>
          <a:graphicData uri="http://schemas.openxmlformats.org/presentationml/2006/ole">
            <mc:AlternateContent xmlns:mc="http://schemas.openxmlformats.org/markup-compatibility/2006">
              <mc:Choice xmlns:v="urn:schemas-microsoft-com:vml" Requires="v">
                <p:oleObj spid="_x0000_s8194" name="文档" r:id="rId4" imgW="9815000" imgH="4617053" progId="Word.Document.12">
                  <p:embed/>
                </p:oleObj>
              </mc:Choice>
              <mc:Fallback>
                <p:oleObj name="文档" r:id="rId4" imgW="9815000" imgH="4617053" progId="Word.Document.12">
                  <p:embed/>
                  <p:pic>
                    <p:nvPicPr>
                      <p:cNvPr id="5" name="对象 4"/>
                      <p:cNvPicPr>
                        <a:picLocks noChangeAspect="1" noChangeArrowheads="1"/>
                      </p:cNvPicPr>
                      <p:nvPr/>
                    </p:nvPicPr>
                    <p:blipFill>
                      <a:blip r:embed="rId5"/>
                      <a:srcRect/>
                      <a:stretch>
                        <a:fillRect/>
                      </a:stretch>
                    </p:blipFill>
                    <p:spPr bwMode="auto">
                      <a:xfrm>
                        <a:off x="1147763" y="1203325"/>
                        <a:ext cx="10450512" cy="49180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83146037"/>
      </p:ext>
    </p:extLst>
  </p:cSld>
  <p:clrMapOvr>
    <a:masterClrMapping/>
  </p:clrMapOvr>
  <p:transition>
    <p:split dir="in"/>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Slide 30checked= 1 &amp; amp; version = 1.0.5checked=1&amp;version=1.0.5">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name="Slide 4checked= 1 &amp; amp; version = 1.0.5checked=1&amp;version=1.0.5">
    <p:spTree>
      <p:nvGrpSpPr>
        <p:cNvPr id="1" name=""/>
        <p:cNvGrpSpPr/>
        <p:nvPr/>
      </p:nvGrpSpPr>
      <p:grpSpPr>
        <a:xfrm>
          <a:off x="0" y="0"/>
          <a:ext cx="0" cy="0"/>
          <a:chOff x="0" y="0"/>
          <a:chExt cx="0" cy="0"/>
        </a:xfrm>
      </p:grpSpPr>
      <p:sp>
        <p:nvSpPr>
          <p:cNvPr id="2" name="C_3_BD#d9db7fd42.fixed?vbadefaultcenterpage=1&amp;parentnodeid=1965a4171&amp;color=0,0,0&amp;vbahtmlprocessed=1&amp;bbb=1"/>
          <p:cNvSpPr/>
          <p:nvPr/>
        </p:nvSpPr>
        <p:spPr>
          <a:xfrm>
            <a:off x="283464" y="2779776"/>
            <a:ext cx="11594592" cy="722376"/>
          </a:xfrm>
          <a:prstGeom prst="rect">
            <a:avLst/>
          </a:prstGeom>
          <a:noFill/>
          <a:ln/>
        </p:spPr>
        <p:txBody>
          <a:bodyPr wrap="none" lIns="0" tIns="0" rIns="0" bIns="0" rtlCol="0" anchor="ctr"/>
          <a:lstStyle/>
          <a:p>
            <a:pPr algn="ctr" latinLnBrk="1">
              <a:lnSpc>
                <a:spcPts val="5400"/>
              </a:lnSpc>
            </a:pPr>
            <a:r>
              <a:rPr lang="en-US" altLang="zh-CN" sz="4400" b="1" i="0" dirty="0">
                <a:solidFill>
                  <a:srgbClr val="000000"/>
                </a:solidFill>
                <a:latin typeface="Times New Roman" pitchFamily="34" charset="0"/>
                <a:ea typeface="微软雅黑" pitchFamily="34" charset="-122"/>
                <a:cs typeface="Times New Roman" pitchFamily="34" charset="-120"/>
              </a:rPr>
              <a:t>课时评价·提能</a:t>
            </a:r>
            <a:endParaRPr lang="en-US" altLang="zh-CN" sz="4400" dirty="0"/>
          </a:p>
        </p:txBody>
      </p:sp>
      <p:pic>
        <p:nvPicPr>
          <p:cNvPr id="3" name="C_3#d9db7fd42.fixed?vbadefaultcenterpage=1&amp;parentnodeid=1965a4171&amp;color=0,0,0&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name="Slide 5checked= 1 &amp; amp; version = 1.0.5checked=1&amp;version=1.0.5">
    <p:spTree>
      <p:nvGrpSpPr>
        <p:cNvPr id="1" name=""/>
        <p:cNvGrpSpPr/>
        <p:nvPr/>
      </p:nvGrpSpPr>
      <p:grpSpPr>
        <a:xfrm>
          <a:off x="0" y="0"/>
          <a:ext cx="0" cy="0"/>
          <a:chOff x="0" y="0"/>
          <a:chExt cx="0" cy="0"/>
        </a:xfrm>
      </p:grpSpPr>
      <p:pic>
        <p:nvPicPr>
          <p:cNvPr id="2" name="C_4_BD#fe18b2fa8?vbadefaultcenterpage=1&amp;parentnodeid=d9db7fd42&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mc:AlternateContent xmlns:mc="http://schemas.openxmlformats.org/markup-compatibility/2006" xmlns:a14="http://schemas.microsoft.com/office/drawing/2010/main">
        <mc:Choice Requires="a14">
          <p:sp>
            <p:nvSpPr>
              <p:cNvPr id="3" name="QC_5_BD.1_1#dde8c21a5?vbadefaultcenterpage=1&amp;parentnodeid=fe18b2fa8&amp;color=0,0,0&amp;vbahtmlprocessed=1&amp;bbb=1&amp;hasbroken=1"/>
              <p:cNvSpPr/>
              <p:nvPr/>
            </p:nvSpPr>
            <p:spPr>
              <a:xfrm>
                <a:off x="502920" y="1521048"/>
                <a:ext cx="11183112" cy="1015746"/>
              </a:xfrm>
              <a:prstGeom prst="rect">
                <a:avLst/>
              </a:prstGeom>
              <a:noFill/>
              <a:ln/>
            </p:spPr>
            <p:txBody>
              <a:bodyPr wrap="none" lIns="0" tIns="0" rIns="0" bIns="0" rtlCol="0" anchor="t"/>
              <a:lstStyle/>
              <a:p>
                <a:pPr algn="l" latinLnBrk="1">
                  <a:lnSpc>
                    <a:spcPts val="3200"/>
                  </a:lnSpc>
                </a:pPr>
                <a:r>
                  <a:rPr lang="en-US" altLang="zh-CN" sz="2400" b="1" i="0" dirty="0">
                    <a:solidFill>
                      <a:srgbClr val="000000"/>
                    </a:solidFill>
                    <a:latin typeface="Times New Roman" pitchFamily="34" charset="0"/>
                    <a:ea typeface="微软雅黑" pitchFamily="34" charset="-122"/>
                    <a:cs typeface="Times New Roman" pitchFamily="34" charset="-120"/>
                  </a:rPr>
                  <a:t>1.</a:t>
                </a:r>
                <a:r>
                  <a:rPr lang="en-US" altLang="zh-CN" sz="2400" b="0" i="0" dirty="0">
                    <a:solidFill>
                      <a:srgbClr val="000000"/>
                    </a:solidFill>
                    <a:latin typeface="Times New Roman" pitchFamily="34" charset="0"/>
                    <a:ea typeface="微软雅黑" pitchFamily="34" charset="-122"/>
                    <a:cs typeface="Times New Roman" pitchFamily="34" charset="-120"/>
                  </a:rPr>
                  <a:t>若直线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000000"/>
                    </a:solidFill>
                    <a:latin typeface="Times New Roman" pitchFamily="34" charset="0"/>
                    <a:ea typeface="微软雅黑" pitchFamily="34" charset="-122"/>
                    <a:cs typeface="Times New Roman" pitchFamily="34" charset="-120"/>
                  </a:rPr>
                  <a:t>与圆</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000000"/>
                    </a:solidFill>
                    <a:latin typeface="Times New Roman" pitchFamily="34" charset="0"/>
                    <a:ea typeface="微软雅黑" pitchFamily="34" charset="-122"/>
                    <a:cs typeface="Times New Roman" pitchFamily="34" charset="-120"/>
                  </a:rPr>
                  <a:t>没有交点，则过点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的直线与椭圆</a:t>
                </a:r>
              </a:p>
              <a:p>
                <a:pPr latinLnBrk="1">
                  <a:lnSpc>
                    <a:spcPts val="49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9</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的交点的个数为(</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C_5_BD.1_1#dde8c21a5?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1521048"/>
                <a:ext cx="11183112" cy="1015746"/>
              </a:xfrm>
              <a:prstGeom prst="rect">
                <a:avLst/>
              </a:prstGeom>
              <a:blipFill>
                <a:blip r:embed="rId4"/>
                <a:stretch>
                  <a:fillRect l="-1690" t="-8434" b="-10241"/>
                </a:stretch>
              </a:blipFill>
              <a:ln/>
            </p:spPr>
            <p:txBody>
              <a:bodyPr/>
              <a:lstStyle/>
              <a:p>
                <a:r>
                  <a:rPr lang="zh-CN" altLang="en-US">
                    <a:noFill/>
                  </a:rPr>
                  <a:t> </a:t>
                </a:r>
              </a:p>
            </p:txBody>
          </p:sp>
        </mc:Fallback>
      </mc:AlternateContent>
      <p:sp>
        <p:nvSpPr>
          <p:cNvPr id="4" name="QC_5_AN.2_1#dde8c21a5.bracket?vbadefaultcenterpage=1&amp;parentnodeid=fe18b2fa8&amp;color=0,0,0&amp;vbapositionanswer=1&amp;vbahtmlprocessed=1"/>
          <p:cNvSpPr/>
          <p:nvPr/>
        </p:nvSpPr>
        <p:spPr>
          <a:xfrm>
            <a:off x="4372483" y="2105724"/>
            <a:ext cx="423863" cy="364300"/>
          </a:xfrm>
          <a:prstGeom prst="rect">
            <a:avLst/>
          </a:prstGeom>
          <a:noFill/>
          <a:ln/>
        </p:spPr>
        <p:txBody>
          <a:bodyPr wrap="none" lIns="0" tIns="0" rIns="0" bIns="0" rtlCol="0" anchor="t"/>
          <a:lstStyle/>
          <a:p>
            <a:pPr marL="0" algn="ctr" latinLnBrk="1">
              <a:lnSpc>
                <a:spcPts val="3000"/>
              </a:lnSpc>
            </a:pPr>
            <a:r>
              <a:rPr lang="en-US" altLang="zh-CN" sz="2400" b="1" i="0" dirty="0">
                <a:solidFill>
                  <a:srgbClr val="FF0000"/>
                </a:solidFill>
                <a:latin typeface="Times New Roman" pitchFamily="34" charset="0"/>
                <a:ea typeface="微软雅黑" pitchFamily="34" charset="-122"/>
                <a:cs typeface="Times New Roman" pitchFamily="34" charset="-120"/>
              </a:rPr>
              <a:t>B</a:t>
            </a:r>
            <a:endParaRPr lang="en-US" altLang="zh-CN" sz="2400" dirty="0"/>
          </a:p>
        </p:txBody>
      </p:sp>
      <p:sp>
        <p:nvSpPr>
          <p:cNvPr id="5" name="QC_5_BD.3_1#dde8c21a5.choices?vbadefaultcenterpage=1&amp;parentnodeid=fe18b2fa8&amp;color=0,0,0&amp;vbahtmlprocessed=1&amp;bbb=1"/>
          <p:cNvSpPr/>
          <p:nvPr/>
        </p:nvSpPr>
        <p:spPr>
          <a:xfrm>
            <a:off x="502920" y="2537048"/>
            <a:ext cx="11183112" cy="474599"/>
          </a:xfrm>
          <a:prstGeom prst="rect">
            <a:avLst/>
          </a:prstGeom>
          <a:noFill/>
          <a:ln/>
        </p:spPr>
        <p:txBody>
          <a:bodyPr wrap="none" lIns="0" tIns="0" rIns="0" bIns="0" rtlCol="0" anchor="t"/>
          <a:lstStyle/>
          <a:p>
            <a:pPr latinLnBrk="1">
              <a:lnSpc>
                <a:spcPts val="4200"/>
              </a:lnSpc>
              <a:tabLst>
                <a:tab pos="3205353" algn="l"/>
                <a:tab pos="5928106" algn="l"/>
                <a:tab pos="8650859" algn="l"/>
              </a:tabLst>
            </a:pPr>
            <a:r>
              <a:rPr lang="en-US" altLang="zh-CN" sz="2400" b="0" i="0" dirty="0">
                <a:solidFill>
                  <a:srgbClr val="000000"/>
                </a:solidFill>
                <a:latin typeface="Times New Roman" pitchFamily="34" charset="0"/>
                <a:ea typeface="微软雅黑" pitchFamily="34" charset="-122"/>
                <a:cs typeface="Times New Roman" pitchFamily="34" charset="-120"/>
              </a:rPr>
              <a:t>A.0</a:t>
            </a:r>
            <a:r>
              <a:rPr lang="en-US" altLang="zh-CN" sz="2400" b="0" i="0">
                <a:solidFill>
                  <a:srgbClr val="000000"/>
                </a:solidFill>
                <a:latin typeface="Times New Roman" pitchFamily="34" charset="0"/>
                <a:ea typeface="微软雅黑" pitchFamily="34" charset="-122"/>
                <a:cs typeface="Times New Roman" pitchFamily="34" charset="-120"/>
              </a:rPr>
              <a:t>或1</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B.2</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C.1</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2400" dirty="0"/>
          </a:p>
        </p:txBody>
      </p:sp>
      <mc:AlternateContent xmlns:mc="http://schemas.openxmlformats.org/markup-compatibility/2006" xmlns:a14="http://schemas.microsoft.com/office/drawing/2010/main">
        <mc:Choice Requires="a14">
          <p:sp>
            <p:nvSpPr>
              <p:cNvPr id="6" name="QC_5_AS.4_1#dde8c21a5?vbadefaultcenterpage=1&amp;parentnodeid=fe18b2fa8&amp;color=0,0,0&amp;vbahtmlprocessed=1&amp;bbb=1&amp;hasbroken=1"/>
              <p:cNvSpPr/>
              <p:nvPr/>
            </p:nvSpPr>
            <p:spPr>
              <a:xfrm>
                <a:off x="502920" y="3020918"/>
                <a:ext cx="11183112" cy="1100900"/>
              </a:xfrm>
              <a:prstGeom prst="rect">
                <a:avLst/>
              </a:prstGeom>
              <a:noFill/>
              <a:ln/>
            </p:spPr>
            <p:txBody>
              <a:bodyPr wrap="none" lIns="0" tIns="0" rIns="0" bIns="0" rtlCol="0" anchor="t"/>
              <a:lstStyle/>
              <a:p>
                <a:pPr algn="l" latinLnBrk="1">
                  <a:lnSpc>
                    <a:spcPts val="49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e>
                        </m:d>
                      </m:num>
                      <m:den>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ra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&gt;2</m:t>
                    </m:r>
                  </m:oMath>
                </a14:m>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&lt;4</m:t>
                    </m:r>
                  </m:oMath>
                </a14:m>
                <a:r>
                  <a:rPr lang="en-US" altLang="zh-CN" sz="2400" b="0" i="0" dirty="0">
                    <a:solidFill>
                      <a:srgbClr val="FF0000"/>
                    </a:solidFill>
                    <a:latin typeface="Times New Roman" pitchFamily="34" charset="0"/>
                    <a:ea typeface="微软雅黑" pitchFamily="34" charset="-122"/>
                    <a:cs typeface="Times New Roman" pitchFamily="34" charset="-120"/>
                  </a:rPr>
                  <a:t>，所以点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在以原点为圆心，</a:t>
                </a:r>
                <a:r>
                  <a:rPr lang="en-US" altLang="zh-CN" sz="2400" b="0" i="0">
                    <a:solidFill>
                      <a:srgbClr val="FF0000"/>
                    </a:solidFill>
                    <a:latin typeface="Times New Roman" pitchFamily="34" charset="0"/>
                    <a:ea typeface="微软雅黑" pitchFamily="34" charset="-122"/>
                    <a:cs typeface="Times New Roman" pitchFamily="34" charset="-120"/>
                  </a:rPr>
                  <a:t>2为半</a:t>
                </a:r>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径的圆内</a:t>
                </a:r>
                <a:r>
                  <a:rPr lang="en-US" altLang="zh-CN" sz="2400" b="0" i="0" dirty="0">
                    <a:solidFill>
                      <a:srgbClr val="FF0000"/>
                    </a:solidFill>
                    <a:latin typeface="Times New Roman" pitchFamily="34" charset="0"/>
                    <a:ea typeface="微软雅黑" pitchFamily="34" charset="-122"/>
                    <a:cs typeface="Times New Roman" pitchFamily="34" charset="-120"/>
                  </a:rPr>
                  <a:t>，即在椭圆内部，所以过点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的直线与该椭圆必有2个交点.故选B.</a:t>
                </a:r>
                <a:endParaRPr lang="en-US" altLang="zh-CN" sz="2400" dirty="0"/>
              </a:p>
            </p:txBody>
          </p:sp>
        </mc:Choice>
        <mc:Fallback xmlns="">
          <p:sp>
            <p:nvSpPr>
              <p:cNvPr id="6" name="QC_5_AS.4_1#dde8c21a5?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3020918"/>
                <a:ext cx="11183112" cy="1100900"/>
              </a:xfrm>
              <a:prstGeom prst="rect">
                <a:avLst/>
              </a:prstGeom>
              <a:blipFill>
                <a:blip r:embed="rId5"/>
                <a:stretch>
                  <a:fillRect l="-1690" r="-1200" b="-1666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6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5_1#98f51fa83?vbadefaultcenterpage=1&amp;parentnodeid=fe18b2fa8&amp;color=0,0,0&amp;vbahtmlprocessed=1&amp;bbb=1&amp;hasbroken=1"/>
              <p:cNvSpPr/>
              <p:nvPr/>
            </p:nvSpPr>
            <p:spPr>
              <a:xfrm>
                <a:off x="502920" y="1842149"/>
                <a:ext cx="11183112" cy="10333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2.</a:t>
                </a:r>
                <a:r>
                  <a:rPr lang="en-US" altLang="zh-CN" sz="2400" b="0" i="0" dirty="0">
                    <a:solidFill>
                      <a:srgbClr val="000000"/>
                    </a:solidFill>
                    <a:latin typeface="Times New Roman" pitchFamily="34" charset="0"/>
                    <a:ea typeface="微软雅黑" pitchFamily="34" charset="-122"/>
                    <a:cs typeface="Times New Roman" pitchFamily="34" charset="-120"/>
                  </a:rPr>
                  <a:t>已知抛物线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r>
                      <m:rPr>
                        <m:nor/>
                      </m:rPr>
                      <a:rPr lang="en-US" altLang="zh-CN" sz="2400" b="0" i="0" dirty="0">
                        <a:solidFill>
                          <a:srgbClr val="000000"/>
                        </a:solidFill>
                        <a:latin typeface="Times New Roman" pitchFamily="34" charset="0"/>
                        <a:ea typeface="微软雅黑" pitchFamily="34" charset="-122"/>
                        <a:cs typeface="Times New Roman" pitchFamily="34" charset="-120"/>
                      </a:rPr>
                      <m:t>：</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的准线为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𝑙</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𝑙</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轴交于点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m:t>
                    </m:r>
                  </m:oMath>
                </a14:m>
                <a:r>
                  <a:rPr lang="en-US" altLang="zh-CN" sz="2400" b="0" i="0" dirty="0">
                    <a:solidFill>
                      <a:srgbClr val="000000"/>
                    </a:solidFill>
                    <a:latin typeface="Times New Roman" pitchFamily="34" charset="0"/>
                    <a:ea typeface="微软雅黑" pitchFamily="34" charset="-122"/>
                    <a:cs typeface="Times New Roman" pitchFamily="34" charset="-120"/>
                  </a:rPr>
                  <a:t>，直线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000000"/>
                    </a:solidFill>
                    <a:latin typeface="Times New Roman" pitchFamily="34" charset="0"/>
                    <a:ea typeface="微软雅黑" pitchFamily="34" charset="-122"/>
                    <a:cs typeface="Times New Roman" pitchFamily="34" charset="-120"/>
                  </a:rPr>
                  <a:t>与抛物线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000000"/>
                    </a:solidFill>
                    <a:latin typeface="Times New Roman" pitchFamily="34" charset="0"/>
                    <a:ea typeface="微软雅黑" pitchFamily="34" charset="-122"/>
                    <a:cs typeface="Times New Roman" pitchFamily="34" charset="-120"/>
                  </a:rPr>
                  <a:t>交于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p>
              <a:p>
                <a:pPr latinLnBrk="1">
                  <a:lnSpc>
                    <a:spcPts val="42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000000"/>
                    </a:solidFill>
                    <a:latin typeface="Times New Roman" pitchFamily="34" charset="0"/>
                    <a:ea typeface="微软雅黑" pitchFamily="34" charset="-122"/>
                    <a:cs typeface="Times New Roman" pitchFamily="34" charset="-120"/>
                  </a:rPr>
                  <a:t>两点，则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𝑃𝐴𝐵</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的面积为(</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5_1#98f51fa83?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1842149"/>
                <a:ext cx="11183112" cy="1033399"/>
              </a:xfrm>
              <a:prstGeom prst="rect">
                <a:avLst/>
              </a:prstGeom>
              <a:blipFill>
                <a:blip r:embed="rId3"/>
                <a:stretch>
                  <a:fillRect l="-1690" r="-927" b="-17647"/>
                </a:stretch>
              </a:blipFill>
              <a:ln/>
            </p:spPr>
            <p:txBody>
              <a:bodyPr/>
              <a:lstStyle/>
              <a:p>
                <a:r>
                  <a:rPr lang="zh-CN" altLang="en-US">
                    <a:noFill/>
                  </a:rPr>
                  <a:t> </a:t>
                </a:r>
              </a:p>
            </p:txBody>
          </p:sp>
        </mc:Fallback>
      </mc:AlternateContent>
      <p:sp>
        <p:nvSpPr>
          <p:cNvPr id="3" name="QC_5_AN.6_1#98f51fa83.bracket?vbadefaultcenterpage=1&amp;parentnodeid=fe18b2fa8&amp;color=0,0,0&amp;vbapositionanswer=2&amp;vbahtmlprocessed=1"/>
          <p:cNvSpPr/>
          <p:nvPr/>
        </p:nvSpPr>
        <p:spPr>
          <a:xfrm>
            <a:off x="4341495" y="2389519"/>
            <a:ext cx="423863"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B</a:t>
            </a:r>
            <a:endParaRPr lang="en-US" altLang="zh-CN" sz="2400" dirty="0"/>
          </a:p>
        </p:txBody>
      </p:sp>
      <mc:AlternateContent xmlns:mc="http://schemas.openxmlformats.org/markup-compatibility/2006" xmlns:a14="http://schemas.microsoft.com/office/drawing/2010/main">
        <mc:Choice Requires="a14">
          <p:sp>
            <p:nvSpPr>
              <p:cNvPr id="4" name="QC_5_BD.7_1#98f51fa83.choices?vbadefaultcenterpage=1&amp;parentnodeid=fe18b2fa8&amp;color=0,0,0&amp;vbahtmlprocessed=1&amp;bbb=1"/>
              <p:cNvSpPr/>
              <p:nvPr/>
            </p:nvSpPr>
            <p:spPr>
              <a:xfrm>
                <a:off x="502920" y="2882786"/>
                <a:ext cx="11183112" cy="518478"/>
              </a:xfrm>
              <a:prstGeom prst="rect">
                <a:avLst/>
              </a:prstGeom>
              <a:noFill/>
              <a:ln/>
            </p:spPr>
            <p:txBody>
              <a:bodyPr wrap="none" lIns="0" tIns="0" rIns="0" bIns="0" rtlCol="0" anchor="t"/>
              <a:lstStyle/>
              <a:p>
                <a:pPr latinLnBrk="1">
                  <a:lnSpc>
                    <a:spcPts val="4700"/>
                  </a:lnSpc>
                  <a:tabLst>
                    <a:tab pos="2821178" algn="l"/>
                    <a:tab pos="5616956" algn="l"/>
                    <a:tab pos="8412734"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e>
                    </m:rad>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e>
                    </m:rad>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m:t>
                    </m:r>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e>
                    </m:rad>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m:t>
                    </m:r>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4" name="QC_5_BD.7_1#98f51fa83.choices?vbadefaultcenterpage=1&amp;parentnodeid=fe18b2fa8&amp;color=0,0,0&amp;vbahtmlprocessed=1&amp;bbb=1"/>
              <p:cNvSpPr>
                <a:spLocks noRot="1" noChangeAspect="1" noMove="1" noResize="1" noEditPoints="1" noAdjustHandles="1" noChangeArrowheads="1" noChangeShapeType="1" noTextEdit="1"/>
              </p:cNvSpPr>
              <p:nvPr/>
            </p:nvSpPr>
            <p:spPr>
              <a:xfrm>
                <a:off x="502920" y="2882786"/>
                <a:ext cx="11183112" cy="518478"/>
              </a:xfrm>
              <a:prstGeom prst="rect">
                <a:avLst/>
              </a:prstGeom>
              <a:blipFill>
                <a:blip r:embed="rId4"/>
                <a:stretch>
                  <a:fillRect l="-1690" b="-35294"/>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5_AS.8_1#98f51fa83?vbadefaultcenterpage=1&amp;parentnodeid=fe18b2fa8&amp;color=0,0,0&amp;vbahtmlprocessed=1&amp;bbb=1"/>
              <p:cNvSpPr/>
              <p:nvPr/>
            </p:nvSpPr>
            <p:spPr>
              <a:xfrm>
                <a:off x="502920" y="3412249"/>
                <a:ext cx="11183112" cy="16764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由题意知准线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𝑙</m:t>
                    </m:r>
                  </m:oMath>
                </a14:m>
                <a:r>
                  <a:rPr lang="en-US" altLang="zh-CN" sz="2400" b="0" i="0" dirty="0">
                    <a:solidFill>
                      <a:srgbClr val="FF0000"/>
                    </a:solidFill>
                    <a:latin typeface="Times New Roman" pitchFamily="34" charset="0"/>
                    <a:ea typeface="微软雅黑" pitchFamily="34" charset="-122"/>
                    <a:cs typeface="Times New Roman" pitchFamily="34" charset="-120"/>
                  </a:rPr>
                  <a:t>的方程为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m:t>
                        </m:r>
                      </m:e>
                    </m:d>
                  </m:oMath>
                </a14:m>
                <a:r>
                  <a:rPr lang="en-US" altLang="zh-CN" sz="2400" b="0" i="0" dirty="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𝑆</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𝑃𝐴𝐵</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×3=6</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.故选B.</a:t>
                </a:r>
                <a:endParaRPr lang="en-US" altLang="zh-CN" sz="2400" dirty="0"/>
              </a:p>
            </p:txBody>
          </p:sp>
        </mc:Choice>
        <mc:Fallback xmlns="">
          <p:sp>
            <p:nvSpPr>
              <p:cNvPr id="5" name="QC_5_AS.8_1#98f51fa83?vbadefaultcenterpage=1&amp;parentnodeid=fe18b2fa8&amp;color=0,0,0&amp;vbahtmlprocessed=1&amp;bbb=1"/>
              <p:cNvSpPr>
                <a:spLocks noRot="1" noChangeAspect="1" noMove="1" noResize="1" noEditPoints="1" noAdjustHandles="1" noChangeArrowheads="1" noChangeShapeType="1" noTextEdit="1"/>
              </p:cNvSpPr>
              <p:nvPr/>
            </p:nvSpPr>
            <p:spPr>
              <a:xfrm>
                <a:off x="502920" y="3412249"/>
                <a:ext cx="11183112" cy="1676400"/>
              </a:xfrm>
              <a:prstGeom prst="rect">
                <a:avLst/>
              </a:prstGeom>
              <a:blipFill>
                <a:blip r:embed="rId5"/>
                <a:stretch>
                  <a:fillRect l="-1690" b="-6182"/>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9_1#1fad44829?vbadefaultcenterpage=1&amp;parentnodeid=fe18b2fa8&amp;color=0,0,0&amp;vbahtmlprocessed=1&amp;bbb=1"/>
              <p:cNvSpPr/>
              <p:nvPr/>
            </p:nvSpPr>
            <p:spPr>
              <a:xfrm>
                <a:off x="502920" y="1434161"/>
                <a:ext cx="11278997" cy="474599"/>
              </a:xfrm>
              <a:prstGeom prst="rect">
                <a:avLst/>
              </a:prstGeom>
              <a:noFill/>
              <a:ln/>
            </p:spPr>
            <p:txBody>
              <a:bodyPr wrap="none" lIns="0" tIns="0" rIns="0" bIns="0" rtlCol="0" anchor="t"/>
              <a:lstStyle/>
              <a:p>
                <a:pPr marL="0" algn="l" latinLnBrk="1">
                  <a:lnSpc>
                    <a:spcPts val="4200"/>
                  </a:lnSpc>
                </a:pPr>
                <a:r>
                  <a:rPr lang="en-US" altLang="zh-CN" sz="2400" b="1" i="0" dirty="0">
                    <a:solidFill>
                      <a:srgbClr val="000000"/>
                    </a:solidFill>
                    <a:latin typeface="Times New Roman" pitchFamily="34" charset="0"/>
                    <a:ea typeface="微软雅黑" pitchFamily="34" charset="-122"/>
                    <a:cs typeface="Times New Roman" pitchFamily="34" charset="-120"/>
                  </a:rPr>
                  <a:t>3.</a:t>
                </a:r>
                <a:r>
                  <a:rPr lang="en-US" altLang="zh-CN" sz="2400" b="0" i="0" dirty="0">
                    <a:solidFill>
                      <a:srgbClr val="000000"/>
                    </a:solidFill>
                    <a:latin typeface="Times New Roman" pitchFamily="34" charset="0"/>
                    <a:ea typeface="微软雅黑" pitchFamily="34" charset="-122"/>
                    <a:cs typeface="Times New Roman" pitchFamily="34" charset="-120"/>
                  </a:rPr>
                  <a:t>若过点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2,4</m:t>
                        </m:r>
                      </m:e>
                    </m:d>
                  </m:oMath>
                </a14:m>
                <a:r>
                  <a:rPr lang="en-US" altLang="zh-CN" sz="2400" b="0" i="0" dirty="0">
                    <a:solidFill>
                      <a:srgbClr val="000000"/>
                    </a:solidFill>
                    <a:latin typeface="Times New Roman" pitchFamily="34" charset="0"/>
                    <a:ea typeface="微软雅黑" pitchFamily="34" charset="-122"/>
                    <a:cs typeface="Times New Roman" pitchFamily="34" charset="-120"/>
                  </a:rPr>
                  <a:t>作直线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𝑙</m:t>
                    </m:r>
                  </m:oMath>
                </a14:m>
                <a:r>
                  <a:rPr lang="en-US" altLang="zh-CN" sz="2400" b="0" i="0" dirty="0">
                    <a:solidFill>
                      <a:srgbClr val="000000"/>
                    </a:solidFill>
                    <a:latin typeface="Times New Roman" pitchFamily="34" charset="0"/>
                    <a:ea typeface="微软雅黑" pitchFamily="34" charset="-122"/>
                    <a:cs typeface="Times New Roman" pitchFamily="34" charset="-120"/>
                  </a:rPr>
                  <a:t>与抛物线</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只有一个公共点，</a:t>
                </a:r>
                <a:r>
                  <a:rPr lang="en-US" altLang="zh-CN" sz="2400" b="0" i="0">
                    <a:solidFill>
                      <a:srgbClr val="000000"/>
                    </a:solidFill>
                    <a:latin typeface="Times New Roman" pitchFamily="34" charset="0"/>
                    <a:ea typeface="微软雅黑" pitchFamily="34" charset="-122"/>
                    <a:cs typeface="Times New Roman" pitchFamily="34" charset="-120"/>
                  </a:rPr>
                  <a:t>则这样的直线有(</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9_1#1fad44829?vbadefaultcenterpage=1&amp;parentnodeid=fe18b2fa8&amp;color=0,0,0&amp;vbahtmlprocessed=1&amp;bbb=1"/>
              <p:cNvSpPr>
                <a:spLocks noRot="1" noChangeAspect="1" noMove="1" noResize="1" noEditPoints="1" noAdjustHandles="1" noChangeArrowheads="1" noChangeShapeType="1" noTextEdit="1"/>
              </p:cNvSpPr>
              <p:nvPr/>
            </p:nvSpPr>
            <p:spPr>
              <a:xfrm>
                <a:off x="502920" y="1434161"/>
                <a:ext cx="11278997" cy="474599"/>
              </a:xfrm>
              <a:prstGeom prst="rect">
                <a:avLst/>
              </a:prstGeom>
              <a:blipFill>
                <a:blip r:embed="rId3"/>
                <a:stretch>
                  <a:fillRect l="-1676" r="-378" b="-39744"/>
                </a:stretch>
              </a:blipFill>
              <a:ln/>
            </p:spPr>
            <p:txBody>
              <a:bodyPr/>
              <a:lstStyle/>
              <a:p>
                <a:r>
                  <a:rPr lang="zh-CN" altLang="en-US">
                    <a:noFill/>
                  </a:rPr>
                  <a:t> </a:t>
                </a:r>
              </a:p>
            </p:txBody>
          </p:sp>
        </mc:Fallback>
      </mc:AlternateContent>
      <p:sp>
        <p:nvSpPr>
          <p:cNvPr id="3" name="QC_5_AN.10_1#1fad44829.bracket?vbadefaultcenterpage=1&amp;parentnodeid=fe18b2fa8&amp;color=0,0,0&amp;vbapositionanswer=3&amp;vbahtmlprocessed=1"/>
          <p:cNvSpPr/>
          <p:nvPr/>
        </p:nvSpPr>
        <p:spPr>
          <a:xfrm>
            <a:off x="10716705" y="1422731"/>
            <a:ext cx="423863"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B</a:t>
            </a:r>
            <a:endParaRPr lang="en-US" altLang="zh-CN" sz="2400" dirty="0"/>
          </a:p>
        </p:txBody>
      </p:sp>
      <p:sp>
        <p:nvSpPr>
          <p:cNvPr id="4" name="QC_5_BD.11_1#1fad44829.choices?vbadefaultcenterpage=1&amp;parentnodeid=fe18b2fa8&amp;color=0,0,0&amp;vbahtmlprocessed=1&amp;bbb=1"/>
          <p:cNvSpPr/>
          <p:nvPr/>
        </p:nvSpPr>
        <p:spPr>
          <a:xfrm>
            <a:off x="502920" y="1921079"/>
            <a:ext cx="11183112" cy="474599"/>
          </a:xfrm>
          <a:prstGeom prst="rect">
            <a:avLst/>
          </a:prstGeom>
          <a:noFill/>
          <a:ln/>
        </p:spPr>
        <p:txBody>
          <a:bodyPr wrap="none" lIns="0" tIns="0" rIns="0" bIns="0" rtlCol="0" anchor="t"/>
          <a:lstStyle/>
          <a:p>
            <a:pPr latinLnBrk="1">
              <a:lnSpc>
                <a:spcPts val="4200"/>
              </a:lnSpc>
              <a:tabLst>
                <a:tab pos="2748153" algn="l"/>
                <a:tab pos="5470906" algn="l"/>
                <a:tab pos="81936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r>
              <a:rPr lang="en-US" altLang="zh-CN" sz="2400" b="0" i="0">
                <a:solidFill>
                  <a:srgbClr val="000000"/>
                </a:solidFill>
                <a:latin typeface="Times New Roman" pitchFamily="34" charset="0"/>
                <a:ea typeface="微软雅黑" pitchFamily="34" charset="-122"/>
                <a:cs typeface="Times New Roman" pitchFamily="34" charset="-120"/>
              </a:rPr>
              <a:t>1条</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2条</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3条</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.无数条</a:t>
            </a:r>
            <a:endParaRPr lang="en-US" altLang="zh-CN" sz="2400" dirty="0"/>
          </a:p>
        </p:txBody>
      </p:sp>
      <mc:AlternateContent xmlns:mc="http://schemas.openxmlformats.org/markup-compatibility/2006" xmlns:a14="http://schemas.microsoft.com/office/drawing/2010/main">
        <mc:Choice Requires="a14">
          <p:sp>
            <p:nvSpPr>
              <p:cNvPr id="5" name="QC_5_AS.12_1#1fad44829?vbadefaultcenterpage=1&amp;parentnodeid=fe18b2fa8&amp;color=0,0,0&amp;vbahtmlprocessed=1&amp;bbb=1&amp;hasbroken=1"/>
              <p:cNvSpPr/>
              <p:nvPr/>
            </p:nvSpPr>
            <p:spPr>
              <a:xfrm>
                <a:off x="502920" y="2404949"/>
                <a:ext cx="11183112" cy="32726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由题意，得点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2,4</m:t>
                        </m:r>
                      </m:e>
                    </m:d>
                  </m:oMath>
                </a14:m>
                <a:r>
                  <a:rPr lang="en-US" altLang="zh-CN" sz="2400" b="0" i="0" dirty="0">
                    <a:solidFill>
                      <a:srgbClr val="FF0000"/>
                    </a:solidFill>
                    <a:latin typeface="Times New Roman" pitchFamily="34" charset="0"/>
                    <a:ea typeface="微软雅黑" pitchFamily="34" charset="-122"/>
                    <a:cs typeface="Times New Roman" pitchFamily="34" charset="-120"/>
                  </a:rPr>
                  <a:t>恰好在抛物线</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上，</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当直线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𝑙</m:t>
                    </m:r>
                  </m:oMath>
                </a14:m>
                <a:r>
                  <a:rPr lang="en-US" altLang="zh-CN" sz="2400" b="0" i="0" dirty="0">
                    <a:solidFill>
                      <a:srgbClr val="FF0000"/>
                    </a:solidFill>
                    <a:latin typeface="Times New Roman" pitchFamily="34" charset="0"/>
                    <a:ea typeface="微软雅黑" pitchFamily="34" charset="-122"/>
                    <a:cs typeface="Times New Roman" pitchFamily="34" charset="-120"/>
                  </a:rPr>
                  <a:t>的斜率不存在时，直线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𝑙</m:t>
                    </m:r>
                  </m:oMath>
                </a14:m>
                <a:r>
                  <a:rPr lang="en-US" altLang="zh-CN" sz="2400" b="0" i="0" dirty="0">
                    <a:solidFill>
                      <a:srgbClr val="FF0000"/>
                    </a:solidFill>
                    <a:latin typeface="Times New Roman" pitchFamily="34" charset="0"/>
                    <a:ea typeface="微软雅黑" pitchFamily="34" charset="-122"/>
                    <a:cs typeface="Times New Roman" pitchFamily="34" charset="-120"/>
                  </a:rPr>
                  <a:t>的方程为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，此时直线与抛物线有两个交点</a:t>
                </a:r>
                <a:r>
                  <a:rPr lang="en-US" altLang="zh-CN" sz="2400" b="0" i="0">
                    <a:solidFill>
                      <a:srgbClr val="FF0000"/>
                    </a:solidFill>
                    <a:latin typeface="Times New Roman" pitchFamily="34" charset="0"/>
                    <a:ea typeface="微软雅黑" pitchFamily="34" charset="-122"/>
                    <a:cs typeface="Times New Roman" pitchFamily="34" charset="-120"/>
                  </a:rPr>
                  <a:t>，不</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满足题意</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当直线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𝑙</m:t>
                    </m:r>
                  </m:oMath>
                </a14:m>
                <a:r>
                  <a:rPr lang="en-US" altLang="zh-CN" sz="2400" b="0" i="0" dirty="0">
                    <a:solidFill>
                      <a:srgbClr val="FF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轴平行时，此时直线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𝑙</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与抛物线只有一个公共点，满足题意.</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因为点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oMath>
                </a14:m>
                <a:r>
                  <a:rPr lang="en-US" altLang="zh-CN" sz="2400" b="0" i="0" dirty="0">
                    <a:solidFill>
                      <a:srgbClr val="FF0000"/>
                    </a:solidFill>
                    <a:latin typeface="Times New Roman" pitchFamily="34" charset="0"/>
                    <a:ea typeface="微软雅黑" pitchFamily="34" charset="-122"/>
                    <a:cs typeface="Times New Roman" pitchFamily="34" charset="-120"/>
                  </a:rPr>
                  <a:t>在抛物线上，过点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有且仅有1条切线，所以满足与抛物线只有一个公共点.</a:t>
                </a:r>
                <a:endParaRPr lang="en-US" altLang="zh-CN" sz="2400" dirty="0"/>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故与抛物线只有一个公共点的直线只有</a:t>
                </a:r>
                <a:r>
                  <a:rPr lang="en-US" altLang="zh-CN" sz="2400" b="0" i="0" dirty="0">
                    <a:solidFill>
                      <a:srgbClr val="FF0000"/>
                    </a:solidFill>
                    <a:latin typeface="Times New Roman" pitchFamily="34" charset="0"/>
                    <a:ea typeface="微软雅黑" pitchFamily="34" charset="-122"/>
                    <a:cs typeface="Times New Roman" pitchFamily="34" charset="-120"/>
                  </a:rPr>
                  <a:t>2条.故选B.</a:t>
                </a:r>
                <a:endParaRPr lang="en-US" altLang="zh-CN" sz="2400" dirty="0"/>
              </a:p>
            </p:txBody>
          </p:sp>
        </mc:Choice>
        <mc:Fallback xmlns="">
          <p:sp>
            <p:nvSpPr>
              <p:cNvPr id="5" name="QC_5_AS.12_1#1fad44829?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2404949"/>
                <a:ext cx="11183112" cy="3272600"/>
              </a:xfrm>
              <a:prstGeom prst="rect">
                <a:avLst/>
              </a:prstGeom>
              <a:blipFill>
                <a:blip r:embed="rId4"/>
                <a:stretch>
                  <a:fillRect l="-1690" r="-1200" b="-559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wipe(left)">
                                      <p:cBhvr>
                                        <p:cTn id="3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13_1#9cdc87c76?vbadefaultcenterpage=1&amp;parentnodeid=fe18b2fa8&amp;color=0,0,0&amp;vbahtmlprocessed=1&amp;bbb=1&amp;hasbroken=1"/>
              <p:cNvSpPr/>
              <p:nvPr/>
            </p:nvSpPr>
            <p:spPr>
              <a:xfrm>
                <a:off x="502920" y="756000"/>
                <a:ext cx="11183112" cy="1109599"/>
              </a:xfrm>
              <a:prstGeom prst="rect">
                <a:avLst/>
              </a:prstGeom>
              <a:noFill/>
              <a:ln/>
            </p:spPr>
            <p:txBody>
              <a:bodyPr wrap="none" lIns="0" tIns="0" rIns="0" bIns="0" rtlCol="0" anchor="t"/>
              <a:lstStyle/>
              <a:p>
                <a:pPr algn="l" latinLnBrk="1">
                  <a:lnSpc>
                    <a:spcPts val="5000"/>
                  </a:lnSpc>
                </a:pPr>
                <a:r>
                  <a:rPr lang="en-US" altLang="zh-CN" sz="2400" b="1" i="0" dirty="0">
                    <a:solidFill>
                      <a:srgbClr val="000000"/>
                    </a:solidFill>
                    <a:latin typeface="Times New Roman" pitchFamily="34" charset="0"/>
                    <a:ea typeface="微软雅黑" pitchFamily="34" charset="-122"/>
                    <a:cs typeface="Times New Roman" pitchFamily="34" charset="-120"/>
                  </a:rPr>
                  <a:t>4.</a:t>
                </a:r>
                <a:r>
                  <a:rPr lang="en-US" altLang="zh-CN" sz="2400" b="0" i="0" dirty="0">
                    <a:solidFill>
                      <a:srgbClr val="000000"/>
                    </a:solidFill>
                    <a:latin typeface="Times New Roman" pitchFamily="34" charset="0"/>
                    <a:ea typeface="微软雅黑" pitchFamily="34" charset="-122"/>
                    <a:cs typeface="Times New Roman" pitchFamily="34" charset="-120"/>
                  </a:rPr>
                  <a:t>已知双曲线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r>
                      <m:rPr>
                        <m:nor/>
                      </m:rPr>
                      <a:rPr lang="en-US" altLang="zh-CN" sz="2400" b="0" i="0" dirty="0">
                        <a:solidFill>
                          <a:srgbClr val="000000"/>
                        </a:solidFill>
                        <a:latin typeface="Times New Roman" pitchFamily="34"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与斜率为1的直线交于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两点</a:t>
                </a:r>
                <a:r>
                  <a:rPr lang="en-US" altLang="zh-CN" sz="2400" b="0" i="0">
                    <a:solidFill>
                      <a:srgbClr val="000000"/>
                    </a:solidFill>
                    <a:latin typeface="Times New Roman" pitchFamily="34" charset="0"/>
                    <a:ea typeface="微软雅黑" pitchFamily="34" charset="-122"/>
                    <a:cs typeface="Times New Roman" pitchFamily="34" charset="-120"/>
                  </a:rPr>
                  <a:t>，若线段</a:t>
                </a:r>
              </a:p>
              <a:p>
                <a:pPr latinLnBrk="1">
                  <a:lnSpc>
                    <a:spcPts val="42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𝐴𝐵</m:t>
                    </m:r>
                  </m:oMath>
                </a14:m>
                <a:r>
                  <a:rPr lang="en-US" altLang="zh-CN" sz="2400" b="0" i="0" dirty="0">
                    <a:solidFill>
                      <a:srgbClr val="000000"/>
                    </a:solidFill>
                    <a:latin typeface="Times New Roman" pitchFamily="34" charset="0"/>
                    <a:ea typeface="微软雅黑" pitchFamily="34" charset="-122"/>
                    <a:cs typeface="Times New Roman" pitchFamily="34" charset="-120"/>
                  </a:rPr>
                  <a:t>的中点为</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4,1</m:t>
                        </m:r>
                      </m:e>
                    </m:d>
                  </m:oMath>
                </a14:m>
                <a:r>
                  <a:rPr lang="en-US" altLang="zh-CN" sz="2400" b="0" i="0" dirty="0">
                    <a:solidFill>
                      <a:srgbClr val="000000"/>
                    </a:solidFill>
                    <a:latin typeface="Times New Roman" pitchFamily="34" charset="0"/>
                    <a:ea typeface="微软雅黑" pitchFamily="34" charset="-122"/>
                    <a:cs typeface="Times New Roman" pitchFamily="34" charset="-120"/>
                  </a:rPr>
                  <a:t>，则双曲线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000000"/>
                    </a:solidFill>
                    <a:latin typeface="Times New Roman" pitchFamily="34" charset="0"/>
                    <a:ea typeface="微软雅黑" pitchFamily="34" charset="-122"/>
                    <a:cs typeface="Times New Roman" pitchFamily="34" charset="-120"/>
                  </a:rPr>
                  <a:t>的离心率</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𝑒</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13_1#9cdc87c76?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756000"/>
                <a:ext cx="11183112" cy="1109599"/>
              </a:xfrm>
              <a:prstGeom prst="rect">
                <a:avLst/>
              </a:prstGeom>
              <a:blipFill>
                <a:blip r:embed="rId3"/>
                <a:stretch>
                  <a:fillRect l="-1690" r="-327" b="-17033"/>
                </a:stretch>
              </a:blipFill>
              <a:ln/>
            </p:spPr>
            <p:txBody>
              <a:bodyPr/>
              <a:lstStyle/>
              <a:p>
                <a:r>
                  <a:rPr lang="zh-CN" altLang="en-US">
                    <a:noFill/>
                  </a:rPr>
                  <a:t> </a:t>
                </a:r>
              </a:p>
            </p:txBody>
          </p:sp>
        </mc:Fallback>
      </mc:AlternateContent>
      <p:sp>
        <p:nvSpPr>
          <p:cNvPr id="3" name="QC_5_AN.14_1#9cdc87c76.bracket?vbadefaultcenterpage=1&amp;parentnodeid=fe18b2fa8&amp;color=0,0,0&amp;vbapositionanswer=4&amp;vbahtmlprocessed=1"/>
          <p:cNvSpPr/>
          <p:nvPr/>
        </p:nvSpPr>
        <p:spPr>
          <a:xfrm>
            <a:off x="6450457" y="1379570"/>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C</a:t>
            </a:r>
            <a:endParaRPr lang="en-US" altLang="zh-CN" sz="2400" dirty="0"/>
          </a:p>
        </p:txBody>
      </p:sp>
      <mc:AlternateContent xmlns:mc="http://schemas.openxmlformats.org/markup-compatibility/2006" xmlns:a14="http://schemas.microsoft.com/office/drawing/2010/main">
        <mc:Choice Requires="a14">
          <p:sp>
            <p:nvSpPr>
              <p:cNvPr id="4" name="QC_5_BD.15_1#9cdc87c76.choices?vbadefaultcenterpage=1&amp;parentnodeid=fe18b2fa8&amp;color=0,0,0&amp;vbahtmlprocessed=1&amp;bbb=1"/>
              <p:cNvSpPr/>
              <p:nvPr/>
            </p:nvSpPr>
            <p:spPr>
              <a:xfrm>
                <a:off x="502920" y="1873091"/>
                <a:ext cx="11183112" cy="622364"/>
              </a:xfrm>
              <a:prstGeom prst="rect">
                <a:avLst/>
              </a:prstGeom>
              <a:noFill/>
              <a:ln/>
            </p:spPr>
            <p:txBody>
              <a:bodyPr wrap="none" lIns="0" tIns="0" rIns="0" bIns="0" rtlCol="0" anchor="t"/>
              <a:lstStyle/>
              <a:p>
                <a:pPr latinLnBrk="1">
                  <a:lnSpc>
                    <a:spcPts val="5000"/>
                  </a:lnSpc>
                  <a:tabLst>
                    <a:tab pos="2881503" algn="l"/>
                    <a:tab pos="5763006" algn="l"/>
                    <a:tab pos="851750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e>
                    </m:rad>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m:t>
                            </m:r>
                          </m:e>
                        </m:rad>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e>
                        </m:rad>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4" name="QC_5_BD.15_1#9cdc87c76.choices?vbadefaultcenterpage=1&amp;parentnodeid=fe18b2fa8&amp;color=0,0,0&amp;vbahtmlprocessed=1&amp;bbb=1"/>
              <p:cNvSpPr>
                <a:spLocks noRot="1" noChangeAspect="1" noMove="1" noResize="1" noEditPoints="1" noAdjustHandles="1" noChangeArrowheads="1" noChangeShapeType="1" noTextEdit="1"/>
              </p:cNvSpPr>
              <p:nvPr/>
            </p:nvSpPr>
            <p:spPr>
              <a:xfrm>
                <a:off x="502920" y="1873091"/>
                <a:ext cx="11183112" cy="622364"/>
              </a:xfrm>
              <a:prstGeom prst="rect">
                <a:avLst/>
              </a:prstGeom>
              <a:blipFill>
                <a:blip r:embed="rId4"/>
                <a:stretch>
                  <a:fillRect l="-1690" b="-17647"/>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5_AS.16_1#9cdc87c76?vbadefaultcenterpage=1&amp;parentnodeid=fe18b2fa8&amp;color=0,0,0&amp;vbahtmlprocessed=1&amp;bbb=1"/>
              <p:cNvSpPr/>
              <p:nvPr/>
            </p:nvSpPr>
            <p:spPr>
              <a:xfrm>
                <a:off x="502920" y="2502376"/>
                <a:ext cx="11183112" cy="3806000"/>
              </a:xfrm>
              <a:prstGeom prst="rect">
                <a:avLst/>
              </a:prstGeom>
              <a:noFill/>
              <a:ln/>
            </p:spPr>
            <p:txBody>
              <a:bodyPr wrap="none" lIns="0" tIns="0" rIns="0" bIns="0" rtlCol="0" anchor="t"/>
              <a:lstStyle/>
              <a:p>
                <a:pPr algn="l" latinLnBrk="1">
                  <a:lnSpc>
                    <a:spcPts val="51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oMath>
                </a14:m>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8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又线段</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𝐴𝐵</m:t>
                    </m:r>
                  </m:oMath>
                </a14:m>
                <a:r>
                  <a:rPr lang="en-US" altLang="zh-CN" sz="2400" b="0" i="0" dirty="0">
                    <a:solidFill>
                      <a:srgbClr val="FF0000"/>
                    </a:solidFill>
                    <a:latin typeface="Times New Roman" pitchFamily="34" charset="0"/>
                    <a:ea typeface="微软雅黑" pitchFamily="34" charset="-122"/>
                    <a:cs typeface="Times New Roman" pitchFamily="34" charset="-120"/>
                  </a:rPr>
                  <a:t>的中点为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4,1</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4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num>
                      <m:den>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oMath>
                </a14:m>
                <a:r>
                  <a:rPr lang="en-US" altLang="zh-CN" sz="2400" b="0" i="0" dirty="0">
                    <a:solidFill>
                      <a:srgbClr val="FF0000"/>
                    </a:solidFill>
                    <a:latin typeface="Times New Roman" pitchFamily="34" charset="0"/>
                    <a:ea typeface="微软雅黑" pitchFamily="34" charset="-122"/>
                    <a:cs typeface="Times New Roman" pitchFamily="34" charset="-120"/>
                  </a:rPr>
                  <a:t>.由题意知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num>
                      <m:den>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5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，则双曲线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FF0000"/>
                    </a:solidFill>
                    <a:latin typeface="Times New Roman" pitchFamily="34" charset="0"/>
                    <a:ea typeface="微软雅黑" pitchFamily="34" charset="-122"/>
                    <a:cs typeface="Times New Roman" pitchFamily="34" charset="-120"/>
                  </a:rPr>
                  <a:t>的离心率</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𝑒</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故选</a:t>
                </a:r>
                <a:r>
                  <a:rPr lang="en-US" altLang="zh-CN" sz="2400" b="0" i="0" dirty="0">
                    <a:solidFill>
                      <a:srgbClr val="FF0000"/>
                    </a:solidFill>
                    <a:latin typeface="Times New Roman" pitchFamily="34" charset="0"/>
                    <a:ea typeface="微软雅黑" pitchFamily="34" charset="-122"/>
                    <a:cs typeface="Times New Roman" pitchFamily="34" charset="-120"/>
                  </a:rPr>
                  <a:t>C.</a:t>
                </a:r>
                <a:endParaRPr lang="en-US" altLang="zh-CN" sz="2400" dirty="0"/>
              </a:p>
            </p:txBody>
          </p:sp>
        </mc:Choice>
        <mc:Fallback xmlns="">
          <p:sp>
            <p:nvSpPr>
              <p:cNvPr id="5" name="QC_5_AS.16_1#9cdc87c76?vbadefaultcenterpage=1&amp;parentnodeid=fe18b2fa8&amp;color=0,0,0&amp;vbahtmlprocessed=1&amp;bbb=1"/>
              <p:cNvSpPr>
                <a:spLocks noRot="1" noChangeAspect="1" noMove="1" noResize="1" noEditPoints="1" noAdjustHandles="1" noChangeArrowheads="1" noChangeShapeType="1" noTextEdit="1"/>
              </p:cNvSpPr>
              <p:nvPr/>
            </p:nvSpPr>
            <p:spPr>
              <a:xfrm>
                <a:off x="502920" y="2502376"/>
                <a:ext cx="11183112" cy="3806000"/>
              </a:xfrm>
              <a:prstGeom prst="rect">
                <a:avLst/>
              </a:prstGeom>
              <a:blipFill>
                <a:blip r:embed="rId5"/>
                <a:stretch>
                  <a:fillRect l="-1690" b="-464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wipe(left)">
                                      <p:cBhvr>
                                        <p:cTn id="3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9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17_1#6106721b5?vbadefaultcenterpage=1&amp;parentnodeid=fe18b2fa8&amp;color=0,0,0&amp;vbahtmlprocessed=1&amp;bbb=1&amp;hasbroken=1"/>
              <p:cNvSpPr/>
              <p:nvPr/>
            </p:nvSpPr>
            <p:spPr>
              <a:xfrm>
                <a:off x="502920" y="1065671"/>
                <a:ext cx="11183112" cy="10333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5.</a:t>
                </a:r>
                <a:r>
                  <a:rPr lang="en-US" altLang="zh-CN" sz="2400" b="0" i="0" dirty="0">
                    <a:solidFill>
                      <a:srgbClr val="000000"/>
                    </a:solidFill>
                    <a:latin typeface="Times New Roman" pitchFamily="34" charset="0"/>
                    <a:ea typeface="微软雅黑" pitchFamily="34" charset="-122"/>
                    <a:cs typeface="Times New Roman"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𝐹</m:t>
                    </m:r>
                  </m:oMath>
                </a14:m>
                <a:r>
                  <a:rPr lang="en-US" altLang="zh-CN" sz="2400" b="0" i="0" dirty="0">
                    <a:solidFill>
                      <a:srgbClr val="000000"/>
                    </a:solidFill>
                    <a:latin typeface="Times New Roman" pitchFamily="34" charset="0"/>
                    <a:ea typeface="微软雅黑" pitchFamily="34" charset="-122"/>
                    <a:cs typeface="Times New Roman" pitchFamily="34" charset="-120"/>
                  </a:rPr>
                  <a:t>是抛物线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r>
                      <m:rPr>
                        <m:nor/>
                      </m:rPr>
                      <a:rPr lang="en-US" altLang="zh-CN" sz="2400" b="0" i="0" dirty="0">
                        <a:solidFill>
                          <a:srgbClr val="000000"/>
                        </a:solidFill>
                        <a:latin typeface="Times New Roman" pitchFamily="34" charset="0"/>
                        <a:ea typeface="微软雅黑" pitchFamily="34" charset="-122"/>
                        <a:cs typeface="Times New Roman" pitchFamily="34" charset="-120"/>
                      </a:rPr>
                      <m:t>：</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𝑝𝑥</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𝑝</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000000"/>
                    </a:solidFill>
                    <a:latin typeface="Times New Roman" pitchFamily="34" charset="0"/>
                    <a:ea typeface="微软雅黑" pitchFamily="34" charset="-122"/>
                    <a:cs typeface="Times New Roman" pitchFamily="34" charset="-120"/>
                  </a:rPr>
                  <a:t>的焦点，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m:t>
                    </m:r>
                  </m:oMath>
                </a14:m>
                <a:r>
                  <a:rPr lang="en-US" altLang="zh-CN" sz="2400" b="0" i="0" dirty="0">
                    <a:solidFill>
                      <a:srgbClr val="000000"/>
                    </a:solidFill>
                    <a:latin typeface="Times New Roman" pitchFamily="34" charset="0"/>
                    <a:ea typeface="微软雅黑" pitchFamily="34" charset="-122"/>
                    <a:cs typeface="Times New Roman" pitchFamily="34" charset="-120"/>
                  </a:rPr>
                  <a:t>是抛物线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000000"/>
                    </a:solidFill>
                    <a:latin typeface="Times New Roman" pitchFamily="34" charset="0"/>
                    <a:ea typeface="微软雅黑" pitchFamily="34" charset="-122"/>
                    <a:cs typeface="Times New Roman" pitchFamily="34" charset="-120"/>
                  </a:rPr>
                  <a:t>上一点，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𝑀𝐹</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的延长线交</a:t>
                </a:r>
              </a:p>
              <a:p>
                <a:pPr latinLnBrk="1">
                  <a:lnSpc>
                    <a:spcPts val="42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轴于点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𝑁</m:t>
                    </m:r>
                  </m:oMath>
                </a14:m>
                <a:r>
                  <a:rPr lang="en-US" altLang="zh-CN" sz="2400" b="0" i="0" dirty="0">
                    <a:solidFill>
                      <a:srgbClr val="000000"/>
                    </a:solidFill>
                    <a:latin typeface="Times New Roman" pitchFamily="34" charset="0"/>
                    <a:ea typeface="微软雅黑" pitchFamily="34" charset="-122"/>
                    <a:cs typeface="Times New Roman" pitchFamily="34" charset="-120"/>
                  </a:rPr>
                  <a:t>.若</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𝑀𝐹</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𝑁𝐹</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=2:1</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𝑁𝐹</m:t>
                        </m: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000000"/>
                    </a:solidFill>
                    <a:latin typeface="Times New Roman" pitchFamily="34" charset="0"/>
                    <a:ea typeface="微软雅黑" pitchFamily="34" charset="-122"/>
                    <a:cs typeface="Times New Roman" pitchFamily="34" charset="-120"/>
                  </a:rPr>
                  <a:t>，则抛物线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𝐶</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的方程为(</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17_1#6106721b5?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1065671"/>
                <a:ext cx="11183112" cy="1033399"/>
              </a:xfrm>
              <a:prstGeom prst="rect">
                <a:avLst/>
              </a:prstGeom>
              <a:blipFill>
                <a:blip r:embed="rId3"/>
                <a:stretch>
                  <a:fillRect l="-1690" r="-654" b="-17751"/>
                </a:stretch>
              </a:blipFill>
              <a:ln/>
            </p:spPr>
            <p:txBody>
              <a:bodyPr/>
              <a:lstStyle/>
              <a:p>
                <a:r>
                  <a:rPr lang="zh-CN" altLang="en-US">
                    <a:noFill/>
                  </a:rPr>
                  <a:t> </a:t>
                </a:r>
              </a:p>
            </p:txBody>
          </p:sp>
        </mc:Fallback>
      </mc:AlternateContent>
      <p:sp>
        <p:nvSpPr>
          <p:cNvPr id="3" name="QC_5_AN.18_1#6106721b5.bracket?vbadefaultcenterpage=1&amp;parentnodeid=fe18b2fa8&amp;color=0,0,0&amp;vbapositionanswer=5&amp;vbahtmlprocessed=1"/>
          <p:cNvSpPr/>
          <p:nvPr/>
        </p:nvSpPr>
        <p:spPr>
          <a:xfrm>
            <a:off x="9167178" y="1613041"/>
            <a:ext cx="423863"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B</a:t>
            </a:r>
            <a:endParaRPr lang="en-US" altLang="zh-CN" sz="2400" dirty="0"/>
          </a:p>
        </p:txBody>
      </p:sp>
      <mc:AlternateContent xmlns:mc="http://schemas.openxmlformats.org/markup-compatibility/2006" xmlns:a14="http://schemas.microsoft.com/office/drawing/2010/main">
        <mc:Choice Requires="a14">
          <p:sp>
            <p:nvSpPr>
              <p:cNvPr id="4" name="QC_5_BD.19_1#6106721b5.choices?vbadefaultcenterpage=1&amp;parentnodeid=fe18b2fa8&amp;color=0,0,0&amp;vbahtmlprocessed=1&amp;bbb=1"/>
              <p:cNvSpPr/>
              <p:nvPr/>
            </p:nvSpPr>
            <p:spPr>
              <a:xfrm>
                <a:off x="502920" y="2162251"/>
                <a:ext cx="11183112" cy="467805"/>
              </a:xfrm>
              <a:prstGeom prst="rect">
                <a:avLst/>
              </a:prstGeom>
              <a:noFill/>
              <a:ln/>
            </p:spPr>
            <p:txBody>
              <a:bodyPr wrap="none" lIns="0" tIns="0" rIns="0" bIns="0" rtlCol="0" anchor="t"/>
              <a:lstStyle/>
              <a:p>
                <a:pPr latinLnBrk="1">
                  <a:lnSpc>
                    <a:spcPts val="4200"/>
                  </a:lnSpc>
                  <a:tabLst>
                    <a:tab pos="2694178" algn="l"/>
                    <a:tab pos="5528056" algn="l"/>
                    <a:tab pos="8361934"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=16</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4" name="QC_5_BD.19_1#6106721b5.choices?vbadefaultcenterpage=1&amp;parentnodeid=fe18b2fa8&amp;color=0,0,0&amp;vbahtmlprocessed=1&amp;bbb=1"/>
              <p:cNvSpPr>
                <a:spLocks noRot="1" noChangeAspect="1" noMove="1" noResize="1" noEditPoints="1" noAdjustHandles="1" noChangeArrowheads="1" noChangeShapeType="1" noTextEdit="1"/>
              </p:cNvSpPr>
              <p:nvPr/>
            </p:nvSpPr>
            <p:spPr>
              <a:xfrm>
                <a:off x="502920" y="2162251"/>
                <a:ext cx="11183112" cy="467805"/>
              </a:xfrm>
              <a:prstGeom prst="rect">
                <a:avLst/>
              </a:prstGeom>
              <a:blipFill>
                <a:blip r:embed="rId4"/>
                <a:stretch>
                  <a:fillRect l="-1690" b="-42105"/>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5_AS.20_1#6106721b5?vbadefaultcenterpage=1&amp;parentnodeid=fe18b2fa8&amp;color=0,0,0&amp;vbahtmlprocessed=1&amp;bbb=1&amp;hasbroken=1"/>
              <p:cNvSpPr/>
              <p:nvPr/>
            </p:nvSpPr>
            <p:spPr>
              <a:xfrm>
                <a:off x="502920" y="2640978"/>
                <a:ext cx="11183112" cy="3209100"/>
              </a:xfrm>
              <a:prstGeom prst="rect">
                <a:avLst/>
              </a:prstGeom>
              <a:noFill/>
              <a:ln/>
            </p:spPr>
            <p:txBody>
              <a:bodyPr wrap="none" lIns="0" tIns="0" rIns="0" bIns="0" rtlCol="0" anchor="t"/>
              <a:lstStyle/>
              <a:p>
                <a:pPr algn="l" latinLnBrk="1">
                  <a:lnSpc>
                    <a:spcPts val="58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由抛物线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m:t>
                    </m:r>
                    <m:r>
                      <m:rPr>
                        <m:nor/>
                      </m:rPr>
                      <a:rPr lang="en-US" altLang="zh-CN" sz="2400" b="0" i="0" dirty="0">
                        <a:solidFill>
                          <a:srgbClr val="FF0000"/>
                        </a:solidFill>
                        <a:latin typeface="Times New Roman" pitchFamily="34"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𝑝𝑥</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e>
                    </m:d>
                  </m:oMath>
                </a14:m>
                <a:r>
                  <a:rPr lang="en-US" altLang="zh-CN" sz="2400" b="0" i="0" dirty="0">
                    <a:solidFill>
                      <a:srgbClr val="FF0000"/>
                    </a:solidFill>
                    <a:latin typeface="Times New Roman" pitchFamily="34" charset="0"/>
                    <a:ea typeface="微软雅黑" pitchFamily="34" charset="-122"/>
                    <a:cs typeface="Times New Roman" pitchFamily="34" charset="-120"/>
                  </a:rPr>
                  <a:t>，可得焦点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，准线方程为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作</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𝑀𝐴</m:t>
                    </m:r>
                  </m:oMath>
                </a14:m>
                <a:r>
                  <a:rPr lang="en-US" altLang="zh-CN" sz="2400" b="0" i="0" dirty="0">
                    <a:solidFill>
                      <a:srgbClr val="FF0000"/>
                    </a:solidFill>
                    <a:latin typeface="Times New Roman" pitchFamily="34" charset="0"/>
                    <a:ea typeface="微软雅黑" pitchFamily="34" charset="-122"/>
                    <a:cs typeface="Times New Roman" pitchFamily="34" charset="-120"/>
                  </a:rPr>
                  <a:t>垂直</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FF0000"/>
                    </a:solidFill>
                    <a:latin typeface="Times New Roman" pitchFamily="34" charset="0"/>
                    <a:ea typeface="微软雅黑" pitchFamily="34" charset="-122"/>
                    <a:cs typeface="Times New Roman" pitchFamily="34" charset="-120"/>
                  </a:rPr>
                  <a:t>轴于点</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FF0000"/>
                    </a:solidFill>
                    <a:latin typeface="Times New Roman" pitchFamily="34" charset="0"/>
                    <a:ea typeface="微软雅黑" pitchFamily="34" charset="-122"/>
                    <a:cs typeface="Times New Roman" pitchFamily="34" charset="-120"/>
                  </a:rPr>
                  <a:t>（图略），因为</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𝑀𝐹</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𝑁𝐹</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𝑁𝐹</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𝐹</m:t>
                    </m:r>
                  </m:oMath>
                </a14:m>
                <a:r>
                  <a:rPr lang="en-US" altLang="zh-CN" sz="2400" b="0" i="0" dirty="0">
                    <a:solidFill>
                      <a:srgbClr val="FF0000"/>
                    </a:solidFill>
                    <a:latin typeface="Times New Roman" pitchFamily="34" charset="0"/>
                    <a:ea typeface="微软雅黑" pitchFamily="34" charset="-122"/>
                    <a:cs typeface="Times New Roman" pitchFamily="34" charset="-120"/>
                  </a:rPr>
                  <a:t>为线段</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𝑀𝑁</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b="0" i="0" kern="0" spc="-99900">
                  <a:solidFill>
                    <a:srgbClr val="FFFFFF"/>
                  </a:solidFill>
                  <a:latin typeface="Times New Roman" pitchFamily="34" charset="0"/>
                  <a:ea typeface="微软雅黑" pitchFamily="34" charset="-122"/>
                  <a:cs typeface="Times New Roman" pitchFamily="34" charset="-120"/>
                </a:endParaRPr>
              </a:p>
              <a:p>
                <a:pPr latinLnBrk="1">
                  <a:lnSpc>
                    <a:spcPts val="5100"/>
                  </a:lnSpc>
                </a:pPr>
                <a:r>
                  <a:rPr lang="en-US" altLang="zh-CN" sz="2400" b="0" i="0">
                    <a:solidFill>
                      <a:srgbClr val="FF0000"/>
                    </a:solidFill>
                    <a:latin typeface="Times New Roman" pitchFamily="34" charset="0"/>
                    <a:ea typeface="微软雅黑" pitchFamily="34" charset="-122"/>
                    <a:cs typeface="Times New Roman" pitchFamily="34" charset="-120"/>
                  </a:rPr>
                  <a:t>的三等分点</a:t>
                </a:r>
                <a:r>
                  <a:rPr lang="en-US" altLang="zh-CN" sz="2400" b="0" i="0" dirty="0">
                    <a:solidFill>
                      <a:srgbClr val="FF0000"/>
                    </a:solidFill>
                    <a:latin typeface="Times New Roman" pitchFamily="34" charset="0"/>
                    <a:ea typeface="微软雅黑" pitchFamily="34" charset="-122"/>
                    <a:cs typeface="Times New Roman" pitchFamily="34" charset="-120"/>
                  </a:rPr>
                  <a:t>，且</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𝑀𝐹</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𝑁𝐹</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𝑁𝐹𝑂</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𝑁𝑀𝐴</m:t>
                    </m:r>
                  </m:oMath>
                </a14:m>
                <a:r>
                  <a:rPr lang="en-US" altLang="zh-CN" sz="2400" b="0" i="0" dirty="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𝑂𝐹</m:t>
                            </m:r>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𝑀𝐴</m:t>
                            </m:r>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𝑁𝐹</m:t>
                            </m:r>
                          </m:e>
                        </m:d>
                      </m:num>
                      <m:den>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𝑁𝑀</m:t>
                            </m:r>
                          </m:e>
                        </m: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，即</a:t>
                </a:r>
              </a:p>
              <a:p>
                <a:pPr latinLnBrk="1">
                  <a:lnSpc>
                    <a:spcPts val="62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𝑀𝐴</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𝑂𝐹</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𝑀𝐹</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𝑝</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，所以抛物线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𝐶</m:t>
                    </m:r>
                  </m:oMath>
                </a14:m>
                <a:r>
                  <a:rPr lang="en-US" altLang="zh-CN" sz="2400" b="0" i="0" dirty="0">
                    <a:solidFill>
                      <a:srgbClr val="FF0000"/>
                    </a:solidFill>
                    <a:latin typeface="Times New Roman" pitchFamily="34" charset="0"/>
                    <a:ea typeface="微软雅黑" pitchFamily="34" charset="-122"/>
                    <a:cs typeface="Times New Roman" pitchFamily="34" charset="-120"/>
                  </a:rPr>
                  <a:t>的方程为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故选</a:t>
                </a:r>
                <a:r>
                  <a:rPr lang="en-US" altLang="zh-CN" sz="2400" b="0" i="0" dirty="0">
                    <a:solidFill>
                      <a:srgbClr val="FF0000"/>
                    </a:solidFill>
                    <a:latin typeface="Times New Roman" pitchFamily="34" charset="0"/>
                    <a:ea typeface="微软雅黑" pitchFamily="34" charset="-122"/>
                    <a:cs typeface="Times New Roman" pitchFamily="34" charset="-120"/>
                  </a:rPr>
                  <a:t>B.</a:t>
                </a:r>
                <a:endParaRPr lang="en-US" altLang="zh-CN" sz="2400" dirty="0"/>
              </a:p>
            </p:txBody>
          </p:sp>
        </mc:Choice>
        <mc:Fallback xmlns="">
          <p:sp>
            <p:nvSpPr>
              <p:cNvPr id="5" name="QC_5_AS.20_1#6106721b5?vbadefaultcenterpage=1&amp;parentnodeid=fe18b2fa8&amp;color=0,0,0&amp;vbahtmlprocessed=1&amp;bbb=1&amp;hasbroken=1"/>
              <p:cNvSpPr>
                <a:spLocks noRot="1" noChangeAspect="1" noMove="1" noResize="1" noEditPoints="1" noAdjustHandles="1" noChangeArrowheads="1" noChangeShapeType="1" noTextEdit="1"/>
              </p:cNvSpPr>
              <p:nvPr/>
            </p:nvSpPr>
            <p:spPr>
              <a:xfrm>
                <a:off x="502920" y="2640978"/>
                <a:ext cx="11183112" cy="3209100"/>
              </a:xfrm>
              <a:prstGeom prst="rect">
                <a:avLst/>
              </a:prstGeom>
              <a:blipFill>
                <a:blip r:embed="rId5"/>
                <a:stretch>
                  <a:fillRect l="-1690" b="-5693"/>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279</Words>
  <Application>Microsoft Office PowerPoint</Application>
  <PresentationFormat>宽屏</PresentationFormat>
  <Paragraphs>222</Paragraphs>
  <Slides>39</Slides>
  <Notes>35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8" baseType="lpstr">
      <vt:lpstr>等线</vt:lpstr>
      <vt:lpstr>SimSun</vt:lpstr>
      <vt:lpstr>微软雅黑</vt:lpstr>
      <vt:lpstr>Arial</vt:lpstr>
      <vt:lpstr>Calibri</vt:lpstr>
      <vt:lpstr>Cambria Math</vt:lpstr>
      <vt:lpstr>Times New Roman</vt:lpstr>
      <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cp:keywords/>
  <dc:description/>
  <cp:lastModifiedBy>微软用户</cp:lastModifiedBy>
  <cp:revision>5</cp:revision>
  <dcterms:created xsi:type="dcterms:W3CDTF">2024-01-23T11:19:00Z</dcterms:created>
  <dcterms:modified xsi:type="dcterms:W3CDTF">2024-02-03T02:54:06Z</dcterms:modified>
  <cp:category/>
  <cp:contentStatus/>
</cp:coreProperties>
</file>