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22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02f859c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基础课31 数列的概念及其通项公式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321AC30E-51C0-409F-BB14-8D0111B29C42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b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33F53480-64AB-4BDC-9EC1-1E0C4AD8049F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02f859c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基础课31 数列的概念及其通项公式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BF1A41B8-598D-4E1F-8A9B-357C6F0CD1A9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9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cc66993dc?vbadefaultcenterpage=1&amp;parentnodeid=4373c64da&amp;color=0,0,0&amp;vbahtmlprocessed=1&amp;bbb=1&amp;hasbroken=1"/>
              <p:cNvSpPr/>
              <p:nvPr/>
            </p:nvSpPr>
            <p:spPr>
              <a:xfrm>
                <a:off x="502920" y="169832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是递增数列，则实数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cc66993dc?vbadefaultcenterpage=1&amp;parentnodeid=4373c64d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9832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cc66993dc.bracket?vbadefaultcenterpage=1&amp;parentnodeid=4373c64da&amp;color=0,0,0&amp;vbapositionanswer=6&amp;vbahtmlprocessed=1"/>
          <p:cNvSpPr/>
          <p:nvPr/>
        </p:nvSpPr>
        <p:spPr>
          <a:xfrm>
            <a:off x="1379220" y="224569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cc66993dc.choices?vbadefaultcenterpage=1&amp;parentnodeid=4373c64da&amp;color=0,0,0&amp;vbahtmlprocessed=1&amp;bbb=1"/>
              <p:cNvSpPr/>
              <p:nvPr/>
            </p:nvSpPr>
            <p:spPr>
              <a:xfrm>
                <a:off x="502920" y="279490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8803" algn="l"/>
                    <a:tab pos="56868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[−2,+∞)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cc66993dc.choices?vbadefaultcenterpage=1&amp;parentnodeid=4373c64d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94901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24_1#cc66993dc?vbadefaultcenterpage=1&amp;parentnodeid=4373c64da&amp;color=0,0,0&amp;vbahtmlprocessed=1&amp;bbb=1&amp;hasbroken=1"/>
              <p:cNvSpPr/>
              <p:nvPr/>
            </p:nvSpPr>
            <p:spPr>
              <a:xfrm>
                <a:off x="502920" y="327362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是单调递增数列，所以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是单调递减数列，所以当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取得最大值，最大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24_1#cc66993dc?vbadefaultcenterpage=1&amp;parentnodeid=4373c64d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73628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r="-2781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1789afc4c?vbadefaultcenterpage=1&amp;parentnodeid=4373c64da&amp;color=0,0,0&amp;vbahtmlprocessed=1&amp;bbb=1"/>
              <p:cNvSpPr/>
              <p:nvPr/>
            </p:nvSpPr>
            <p:spPr>
              <a:xfrm>
                <a:off x="502920" y="1363739"/>
                <a:ext cx="11183112" cy="78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项积为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1789afc4c?vbadefaultcenterpage=1&amp;parentnodeid=4373c64d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63739"/>
                <a:ext cx="11183112" cy="787400"/>
              </a:xfrm>
              <a:prstGeom prst="rect">
                <a:avLst/>
              </a:prstGeom>
              <a:blipFill>
                <a:blip r:embed="rId3"/>
                <a:stretch>
                  <a:fillRect l="-1690" b="-69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1789afc4c.bracket?vbadefaultcenterpage=1&amp;parentnodeid=4373c64da&amp;color=0,0,0&amp;vbapositionanswer=7&amp;vbahtmlprocessed=1"/>
          <p:cNvSpPr/>
          <p:nvPr/>
        </p:nvSpPr>
        <p:spPr>
          <a:xfrm>
            <a:off x="9488043" y="1672603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1789afc4c.choices?vbadefaultcenterpage=1&amp;parentnodeid=4373c64da&amp;color=0,0,0&amp;vbahtmlprocessed=1&amp;bbb=1"/>
              <p:cNvSpPr/>
              <p:nvPr/>
            </p:nvSpPr>
            <p:spPr>
              <a:xfrm>
                <a:off x="502920" y="2141488"/>
                <a:ext cx="11183112" cy="71075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719578" algn="l"/>
                    <a:tab pos="5693156" algn="l"/>
                    <a:tab pos="84127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C.6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1789afc4c.choices?vbadefaultcenterpage=1&amp;parentnodeid=4373c64d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41488"/>
                <a:ext cx="11183112" cy="710756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28_1#1789afc4c?vbadefaultcenterpage=1&amp;parentnodeid=4373c64da&amp;color=0,0,0&amp;vbahtmlprocessed=1&amp;bbb=1&amp;hasbroken=1"/>
              <p:cNvSpPr/>
              <p:nvPr/>
            </p:nvSpPr>
            <p:spPr>
              <a:xfrm>
                <a:off x="502920" y="2862785"/>
                <a:ext cx="11183112" cy="2891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是以4为周期的周期数列，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28_1#1789afc4c?vbadefaultcenterpage=1&amp;parentnodeid=4373c64d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62785"/>
                <a:ext cx="11183112" cy="2891600"/>
              </a:xfrm>
              <a:prstGeom prst="rect">
                <a:avLst/>
              </a:prstGeom>
              <a:blipFill>
                <a:blip r:embed="rId5"/>
                <a:stretch>
                  <a:fillRect l="-1690" b="-61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29_1#6c8e6b7e1?vbadefaultcenterpage=1&amp;parentnodeid=4373c64da&amp;color=0,0,0&amp;vbahtmlprocessed=1&amp;bbb=1&amp;hasbroken=1"/>
              <p:cNvSpPr/>
              <p:nvPr/>
            </p:nvSpPr>
            <p:spPr>
              <a:xfrm>
                <a:off x="502920" y="8816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“斐波那契数列”又称“兔子数列”，该数列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≥3,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，则其前2022项和为(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29_1#6c8e6b7e1?vbadefaultcenterpage=1&amp;parentnodeid=4373c64d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81648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6c8e6b7e1.bracket?vbadefaultcenterpage=1&amp;parentnodeid=4373c64da&amp;color=0,0,0&amp;vbapositionanswer=8&amp;vbahtmlprocessed=1"/>
          <p:cNvSpPr/>
          <p:nvPr/>
        </p:nvSpPr>
        <p:spPr>
          <a:xfrm>
            <a:off x="9746933" y="14290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6c8e6b7e1.choices?vbadefaultcenterpage=1&amp;parentnodeid=4373c64da&amp;color=0,0,0&amp;vbahtmlprocessed=1&amp;bbb=1"/>
              <p:cNvSpPr/>
              <p:nvPr/>
            </p:nvSpPr>
            <p:spPr>
              <a:xfrm>
                <a:off x="502920" y="1978228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541778" algn="l"/>
                    <a:tab pos="5578856" algn="l"/>
                    <a:tab pos="83238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6c8e6b7e1.choices?vbadefaultcenterpage=1&amp;parentnodeid=4373c64d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8228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6c8e6b7e1?vbadefaultcenterpage=1&amp;parentnodeid=4373c64da&amp;color=0,0,0&amp;vbahtmlprocessed=1&amp;bbb=1&amp;hasbroken=1"/>
              <p:cNvSpPr/>
              <p:nvPr/>
            </p:nvSpPr>
            <p:spPr>
              <a:xfrm>
                <a:off x="502920" y="2456955"/>
                <a:ext cx="11183112" cy="37806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2024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4</m:t>
                          </m:r>
                        </m:sub>
                      </m:sSub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6</m:t>
                          </m:r>
                        </m:sub>
                      </m:sSub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2022</m:t>
                          </m:r>
                        </m:sub>
                      </m:sSub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化简得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6c8e6b7e1?vbadefaultcenterpage=1&amp;parentnodeid=4373c64d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56955"/>
                <a:ext cx="11183112" cy="3780600"/>
              </a:xfrm>
              <a:prstGeom prst="rect">
                <a:avLst/>
              </a:prstGeom>
              <a:blipFill>
                <a:blip r:embed="rId5"/>
                <a:stretch>
                  <a:fillRect l="-1690" b="-48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93d9f5d6?vbadefaultcenterpage=1&amp;parentnodeid=7bc174399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C_5_BD.33_1#bea99ede5?vbadefaultcenterpage=1&amp;parentnodeid=693d9f5d6&amp;color=0,0,0&amp;vbahtmlprocessed=1&amp;bbb=1&amp;hasbroken=1"/>
          <p:cNvSpPr/>
          <p:nvPr/>
        </p:nvSpPr>
        <p:spPr>
          <a:xfrm>
            <a:off x="502920" y="1521048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（多选题）已知数列的前4项为2，0，2，0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，则依此归纳该数列的通项公式可能是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34_1#bea99ede5.bracket?vbadefaultcenterpage=1&amp;parentnodeid=693d9f5d6&amp;color=0,0,0&amp;vbapositionanswer=9&amp;vbahtmlprocessed=1&amp;bbb=1"/>
          <p:cNvSpPr/>
          <p:nvPr/>
        </p:nvSpPr>
        <p:spPr>
          <a:xfrm>
            <a:off x="795020" y="2068418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bea99ede5.choices?vbadefaultcenterpage=1&amp;parentnodeid=693d9f5d6&amp;color=0,0,0&amp;vbahtmlprocessed=1&amp;bbb=1"/>
              <p:cNvSpPr/>
              <p:nvPr/>
            </p:nvSpPr>
            <p:spPr>
              <a:xfrm>
                <a:off x="502920" y="2561178"/>
                <a:ext cx="11183112" cy="15570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71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为奇数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为偶数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bea99ede5.choices?vbadefaultcenterpage=1&amp;parentnodeid=693d9f5d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1557020"/>
              </a:xfrm>
              <a:prstGeom prst="rect">
                <a:avLst/>
              </a:prstGeom>
              <a:blipFill>
                <a:blip r:embed="rId4"/>
                <a:stretch>
                  <a:fillRect l="-1690" b="-66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6_1#bea99ede5?vbadefaultcenterpage=1&amp;parentnodeid=693d9f5d6&amp;color=0,0,0&amp;vbahtmlprocessed=1&amp;bbb=1"/>
              <p:cNvSpPr/>
              <p:nvPr/>
            </p:nvSpPr>
            <p:spPr>
              <a:xfrm>
                <a:off x="502920" y="4125183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，2，3，4依次进行验证，可知C不符合题意.故选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6_1#bea99ede5?vbadefaultcenterpage=1&amp;parentnodeid=693d9f5d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25183"/>
                <a:ext cx="11183112" cy="474599"/>
              </a:xfrm>
              <a:prstGeom prst="rect">
                <a:avLst/>
              </a:prstGeom>
              <a:blipFill>
                <a:blip r:embed="rId5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37_1#6e111f571?vbadefaultcenterpage=1&amp;parentnodeid=693d9f5d6&amp;color=0,0,0&amp;vbahtmlprocessed=1&amp;bbb=1"/>
          <p:cNvSpPr/>
          <p:nvPr/>
        </p:nvSpPr>
        <p:spPr>
          <a:xfrm>
            <a:off x="502920" y="756000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10.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下列四个选项中错误的是(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38_1#6e111f571.bracket?vbadefaultcenterpage=1&amp;parentnodeid=693d9f5d6&amp;color=0,0,0&amp;vbapositionanswer=10&amp;vbahtmlprocessed=1&amp;bbb=1"/>
          <p:cNvSpPr/>
          <p:nvPr/>
        </p:nvSpPr>
        <p:spPr>
          <a:xfrm>
            <a:off x="6040120" y="744570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6e111f571.choices?vbadefaultcenterpage=1&amp;parentnodeid=693d9f5d6&amp;color=0,0,0&amp;vbahtmlprocessed=1&amp;bbb=1"/>
              <p:cNvSpPr/>
              <p:nvPr/>
            </p:nvSpPr>
            <p:spPr>
              <a:xfrm>
                <a:off x="502920" y="1242917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A.数列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的一个通项公式是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.数列所表示的函数图象是一群孤立的点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.数列1，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，1，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，1，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，1，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是同一数列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.数列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是递增数列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6e111f571.choices?vbadefaultcenterpage=1&amp;parentnodeid=693d9f5d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2917"/>
                <a:ext cx="11183112" cy="2235200"/>
              </a:xfrm>
              <a:prstGeom prst="rect">
                <a:avLst/>
              </a:prstGeom>
              <a:blipFill>
                <a:blip r:embed="rId3"/>
                <a:stretch>
                  <a:fillRect l="-1690" b="-43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40_1#6e111f571?vbadefaultcenterpage=1&amp;parentnodeid=693d9f5d6&amp;color=0,0,0&amp;vbahtmlprocessed=1&amp;bbb=1"/>
              <p:cNvSpPr/>
              <p:nvPr/>
            </p:nvSpPr>
            <p:spPr>
              <a:xfrm>
                <a:off x="502920" y="3484213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对于A，当通项公式为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，不符合题意，故A错误；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对于B，由数列的通项公式以及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可知，数列的图象是一群孤立的点，故B正确；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对于C，由于两个数列中的数排列的次序不同，因此不是同一数列，故C错误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对于D，数列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是递减数列，故D错误.故选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40_1#6e111f571?vbadefaultcenterpage=1&amp;parentnodeid=693d9f5d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84213"/>
                <a:ext cx="11183112" cy="2235200"/>
              </a:xfrm>
              <a:prstGeom prst="rect">
                <a:avLst/>
              </a:prstGeom>
              <a:blipFill>
                <a:blip r:embed="rId4"/>
                <a:stretch>
                  <a:fillRect l="-1690" r="-2999" b="-46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ef7b379fa?vbadefaultcenterpage=1&amp;parentnodeid=693d9f5d6&amp;color=0,0,0&amp;vbahtmlprocessed=1&amp;bbb=1"/>
              <p:cNvSpPr/>
              <p:nvPr/>
            </p:nvSpPr>
            <p:spPr>
              <a:xfrm>
                <a:off x="502920" y="1996359"/>
                <a:ext cx="11183112" cy="64281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取最大值时的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ef7b379fa?vbadefaultcenterpage=1&amp;parentnodeid=693d9f5d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96359"/>
                <a:ext cx="11183112" cy="642811"/>
              </a:xfrm>
              <a:prstGeom prst="rect">
                <a:avLst/>
              </a:prstGeom>
              <a:blipFill>
                <a:blip r:embed="rId3"/>
                <a:stretch>
                  <a:fillRect l="-1690" b="-141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2_1#ef7b379fa.blank?vbadefaultcenterpage=1&amp;parentnodeid=693d9f5d6&amp;color=0,0,0&amp;vbapositionanswer=11&amp;vbahtmlprocessed=1&amp;bbb=1"/>
          <p:cNvSpPr/>
          <p:nvPr/>
        </p:nvSpPr>
        <p:spPr>
          <a:xfrm>
            <a:off x="9512491" y="2121644"/>
            <a:ext cx="8302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6或7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43_1#ef7b379fa?vbadefaultcenterpage=1&amp;parentnodeid=693d9f5d6&amp;color=0,0,0&amp;vbahtmlprocessed=1&amp;bbb=1&amp;hasbroken=1"/>
              <p:cNvSpPr/>
              <p:nvPr/>
            </p:nvSpPr>
            <p:spPr>
              <a:xfrm>
                <a:off x="502920" y="2641074"/>
                <a:ext cx="11183112" cy="248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8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3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43_1#ef7b379fa?vbadefaultcenterpage=1&amp;parentnodeid=693d9f5d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41074"/>
                <a:ext cx="11183112" cy="2485200"/>
              </a:xfrm>
              <a:prstGeom prst="rect">
                <a:avLst/>
              </a:prstGeom>
              <a:blipFill>
                <a:blip r:embed="rId4"/>
                <a:stretch>
                  <a:fillRect l="-1690" b="-735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da3e0288a?vbadefaultcenterpage=1&amp;parentnodeid=693d9f5d6&amp;color=0,0,0&amp;vbahtmlprocessed=1&amp;bbb=1&amp;hasbroken=1"/>
              <p:cNvSpPr/>
              <p:nvPr/>
            </p:nvSpPr>
            <p:spPr>
              <a:xfrm>
                <a:off x="502920" y="2940413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da3e0288a?vbadefaultcenterpage=1&amp;parentnodeid=693d9f5d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0413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r="-1527"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5_1#da3e0288a.blank?vbadefaultcenterpage=1&amp;parentnodeid=693d9f5d6&amp;color=0,0,0&amp;vbapositionanswer=12&amp;vbahtmlprocessed=1"/>
          <p:cNvSpPr/>
          <p:nvPr/>
        </p:nvSpPr>
        <p:spPr>
          <a:xfrm>
            <a:off x="858520" y="3678283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5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46_1#da3e0288a?vbadefaultcenterpage=1&amp;parentnodeid=693d9f5d6&amp;color=0,0,0&amp;vbahtmlprocessed=1&amp;bbb=1"/>
              <p:cNvSpPr/>
              <p:nvPr/>
            </p:nvSpPr>
            <p:spPr>
              <a:xfrm>
                <a:off x="502920" y="1153237"/>
                <a:ext cx="11183112" cy="4813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=2−12=−10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−[2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4×1−14=−10=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−14(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∣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∣=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&amp;14−4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,1≤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−14,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≥4,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B_5_AS.46_1#da3e0288a?vbadefaultcenterpage=1&amp;parentnodeid=693d9f5d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53237"/>
                <a:ext cx="11183112" cy="4813300"/>
              </a:xfrm>
              <a:prstGeom prst="rect">
                <a:avLst/>
              </a:prstGeom>
              <a:blipFill>
                <a:blip r:embed="rId3"/>
                <a:stretch>
                  <a:fillRect l="-1690" b="-25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6_1#da3e0288a?vbadefaultcenterpage=1&amp;parentnodeid=693d9f5d6&amp;color=0,0,0&amp;vbahtmlprocessed=1&amp;bbb=1">
                <a:extLst>
                  <a:ext uri="{FF2B5EF4-FFF2-40B4-BE49-F238E27FC236}">
                    <a16:creationId xmlns:a16="http://schemas.microsoft.com/office/drawing/2014/main" id="{5DFE2BCE-4E52-96EA-FEEF-EE3E2D0C250D}"/>
                  </a:ext>
                </a:extLst>
              </p:cNvPr>
              <p:cNvSpPr/>
              <p:nvPr/>
            </p:nvSpPr>
            <p:spPr>
              <a:xfrm>
                <a:off x="502920" y="1567956"/>
                <a:ext cx="11183112" cy="39747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,1≤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+36,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≥4,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有最小值，最小值为6；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由对勾函数的性质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有最小值，最小值为5.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的最小值为5.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6_1#da3e0288a?vbadefaultcenterpage=1&amp;parentnodeid=693d9f5d6&amp;color=0,0,0&amp;vbahtmlprocessed=1&amp;bbb=1">
                <a:extLst>
                  <a:ext uri="{FF2B5EF4-FFF2-40B4-BE49-F238E27FC236}">
                    <a16:creationId xmlns:a16="http://schemas.microsoft.com/office/drawing/2014/main" id="{5DFE2BCE-4E52-96EA-FEEF-EE3E2D0C2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67956"/>
                <a:ext cx="11183112" cy="3974783"/>
              </a:xfrm>
              <a:prstGeom prst="rect">
                <a:avLst/>
              </a:prstGeom>
              <a:blipFill>
                <a:blip r:embed="rId2"/>
                <a:stretch>
                  <a:fillRect l="-1690" b="-276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09821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e455112d?vbadefaultcenterpage=1&amp;parentnodeid=7bc174399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7_1#7a2d9af6e?segpoint=1&amp;vbadefaultcenterpage=1&amp;parentnodeid=6e455112d&amp;color=0,0,0&amp;vbahtmlprocessed=1&amp;bbb=1&amp;hasbroken=1"/>
              <p:cNvSpPr/>
              <p:nvPr/>
            </p:nvSpPr>
            <p:spPr>
              <a:xfrm>
                <a:off x="502920" y="1521048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蜜蜂被认为是自然界中最杰出的建筑师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，单个蜂巢可以近似地看作是一个正六边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，如图，这是一组蜂巢的截面图.其中第一幅图有1个蜂巢，第二幅图有7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个蜂巢，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第三幅图有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19个蜂巢，按此规律，以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幅图的蜂巢总数，则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7_1#7a2d9af6e?segpoint=1&amp;vbadefaultcenterpage=1&amp;parentnodeid=6e455112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150999"/>
              </a:xfrm>
              <a:prstGeom prst="rect">
                <a:avLst/>
              </a:prstGeom>
              <a:blipFill>
                <a:blip r:embed="rId4"/>
                <a:stretch>
                  <a:fillRect l="-1690" r="-491" b="-88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8_1#7a2d9af6e.blank?vbadefaultcenterpage=1&amp;parentnodeid=6e455112d&amp;color=0,0,0&amp;vbapositionanswer=13&amp;vbahtmlprocessed=1&amp;bbb=1"/>
              <p:cNvSpPr/>
              <p:nvPr/>
            </p:nvSpPr>
            <p:spPr>
              <a:xfrm>
                <a:off x="553720" y="3246025"/>
                <a:ext cx="1886331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8_1#7a2d9af6e.blank?vbadefaultcenterpage=1&amp;parentnodeid=6e455112d&amp;color=0,0,0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" y="3246025"/>
                <a:ext cx="1886331" cy="353441"/>
              </a:xfrm>
              <a:prstGeom prst="rect">
                <a:avLst/>
              </a:prstGeom>
              <a:blipFill>
                <a:blip r:embed="rId5"/>
                <a:stretch>
                  <a:fillRect l="-1942" r="-1294"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B_5_BD.49_1#7a2d9af6e?vbadefaultcenterpage=1&amp;parentnodeid=6e455112d&amp;color=0,0,0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4760" y="3781648"/>
            <a:ext cx="4608576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1#7a2d9af6e?vbadefaultcenterpage=1&amp;parentnodeid=6e455112d&amp;color=0,0,0&amp;vbahtmlprocessed=1&amp;bbb=1"/>
              <p:cNvSpPr/>
              <p:nvPr/>
            </p:nvSpPr>
            <p:spPr>
              <a:xfrm>
                <a:off x="502920" y="756000"/>
                <a:ext cx="11183112" cy="54437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由图中规律可知，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=7−1=6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=19−7=2×6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=37−19=3×6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=61−37=4×6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itchFamily="34" charset="-120"/>
                  </a:rPr>
                  <a:t>…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因此当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]+[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]+⋯+[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=6×[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+⋯+2+1]+1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经检验当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时，符合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∗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1#7a2d9af6e?vbadefaultcenterpage=1&amp;parentnodeid=6e455112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443728"/>
              </a:xfrm>
              <a:prstGeom prst="rect">
                <a:avLst/>
              </a:prstGeom>
              <a:blipFill>
                <a:blip r:embed="rId3"/>
                <a:stretch>
                  <a:fillRect l="-1690" t="-224" b="-33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1_1#7214626b8?vbadefaultcenterpage=1&amp;parentnodeid=6e455112d&amp;color=0,0,0&amp;vbahtmlprocessed=1&amp;bbb=1&amp;hasbroken=1"/>
              <p:cNvSpPr/>
              <p:nvPr/>
            </p:nvSpPr>
            <p:spPr>
              <a:xfrm>
                <a:off x="502920" y="2083163"/>
                <a:ext cx="11183112" cy="27732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高斯是德国著名的数学家，是近代数学的奠基者之一，享有“数学王子”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的称号，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用其名字命名的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“高斯函数”为：设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表示不超过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的最大整数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，则称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为“高斯函数”，例如：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[−2.5]=−3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[2.7]=2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=[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1_1#7214626b8?vbadefaultcenterpage=1&amp;parentnodeid=6e455112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83163"/>
                <a:ext cx="11183112" cy="2773299"/>
              </a:xfrm>
              <a:prstGeom prst="rect">
                <a:avLst/>
              </a:prstGeom>
              <a:blipFill>
                <a:blip r:embed="rId3"/>
                <a:stretch>
                  <a:fillRect l="-1690" r="-981" b="-65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52_1#7214626b8.blank?vbadefaultcenterpage=1&amp;parentnodeid=6e455112d&amp;color=0,0,0&amp;vbapositionanswer=14&amp;vbahtmlprocessed=1&amp;bbb=1&amp;rh=48.6"/>
              <p:cNvSpPr/>
              <p:nvPr/>
            </p:nvSpPr>
            <p:spPr>
              <a:xfrm>
                <a:off x="1540891" y="4279755"/>
                <a:ext cx="669925" cy="51085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52_1#7214626b8.blank?vbadefaultcenterpage=1&amp;parentnodeid=6e455112d&amp;color=0,0,0&amp;vbapositionanswer=14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891" y="4279755"/>
                <a:ext cx="669925" cy="510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53_1#7214626b8?vbadefaultcenterpage=1&amp;parentnodeid=6e455112d&amp;color=0,0,0&amp;vbahtmlprocessed=1&amp;bbb=1&amp;hasbroken=1"/>
              <p:cNvSpPr/>
              <p:nvPr/>
            </p:nvSpPr>
            <p:spPr>
              <a:xfrm>
                <a:off x="502920" y="756000"/>
                <a:ext cx="11183112" cy="52041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构成以2为首项，2为公比的等比数列，所以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.又</a:t>
                </a:r>
              </a:p>
              <a:p>
                <a:pPr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叠加可得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满足上式，所以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=[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]=[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</a:p>
              <a:p>
                <a:pPr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53_1#7214626b8?vbadefaultcenterpage=1&amp;parentnodeid=6e455112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204143"/>
              </a:xfrm>
              <a:prstGeom prst="rect">
                <a:avLst/>
              </a:prstGeom>
              <a:blipFill>
                <a:blip r:embed="rId3"/>
                <a:stretch>
                  <a:fillRect l="-1690" r="-1527" b="-18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fad6454e?vbadefaultcenterpage=1&amp;parentnodeid=7bc174399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4_1#5f8791dfd?vbadefaultcenterpage=1&amp;parentnodeid=4fad6454e&amp;color=0,0,0&amp;vbahtmlprocessed=1&amp;bbb=1&amp;hasbroken=1"/>
              <p:cNvSpPr/>
              <p:nvPr/>
            </p:nvSpPr>
            <p:spPr>
              <a:xfrm>
                <a:off x="502920" y="1521048"/>
                <a:ext cx="11183112" cy="268008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（双空题）定义“等积数列”：如果一个数列从第2项起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，每一项与它的前一项的乘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积都等于同一个不为零的常数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，那么这个数列叫作等积数列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，这个常数叫作等积数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列的公积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，公积为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的等积数列，则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</a:p>
              <a:p>
                <a:pPr fontAlgn="b" latinLnBrk="1">
                  <a:lnSpc>
                    <a:spcPts val="9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740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4_1#5f8791dfd?vbadefaultcenterpage=1&amp;parentnodeid=4fad6454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680081"/>
              </a:xfrm>
              <a:prstGeom prst="rect">
                <a:avLst/>
              </a:prstGeom>
              <a:blipFill>
                <a:blip r:embed="rId4"/>
                <a:stretch>
                  <a:fillRect l="-1690" r="-1581" b="-54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5_1#5f8791dfd.blank?vbadefaultcenterpage=1&amp;parentnodeid=4fad6454e&amp;color=0,0,0&amp;vbapositionanswer=15&amp;vbahtmlprocessed=1"/>
          <p:cNvSpPr/>
          <p:nvPr/>
        </p:nvSpPr>
        <p:spPr>
          <a:xfrm>
            <a:off x="9178290" y="2610708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56_1#5f8791dfd.blank?vbadefaultcenterpage=1&amp;parentnodeid=4fad6454e&amp;color=0,0,0&amp;vbapositionanswer=16&amp;vbahtmlprocessed=1&amp;bbb=1&amp;rh=97.2"/>
              <p:cNvSpPr/>
              <p:nvPr/>
            </p:nvSpPr>
            <p:spPr>
              <a:xfrm>
                <a:off x="1951546" y="3023816"/>
                <a:ext cx="2367915" cy="115868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91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为偶数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为奇数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56_1#5f8791dfd.blank?vbadefaultcenterpage=1&amp;parentnodeid=4fad6454e&amp;color=0,0,0&amp;vbapositionanswer=16&amp;vbahtmlprocessed=1&amp;bbb=1&amp;rh=97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546" y="3023816"/>
                <a:ext cx="2367915" cy="115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7_1#5f8791dfd?vbadefaultcenterpage=1&amp;parentnodeid=4fad6454e&amp;color=0,0,0&amp;vbahtmlprocessed=1&amp;bbb=1"/>
              <p:cNvSpPr/>
              <p:nvPr/>
            </p:nvSpPr>
            <p:spPr>
              <a:xfrm>
                <a:off x="502920" y="756000"/>
                <a:ext cx="11183112" cy="5207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是等积数列，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，公积为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个2，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个2，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为偶数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为奇数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7_1#5f8791dfd?vbadefaultcenterpage=1&amp;parentnodeid=4fad6454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207000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8_1#96ef523dd?segpoint=1&amp;vbadefaultcenterpage=1&amp;parentnodeid=4fad6454e&amp;color=0,0,0&amp;vbahtmlprocessed=1&amp;bbb=1"/>
              <p:cNvSpPr/>
              <p:nvPr/>
            </p:nvSpPr>
            <p:spPr>
              <a:xfrm>
                <a:off x="502920" y="2779060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8_1#96ef523dd?segpoint=1&amp;vbadefaultcenterpage=1&amp;parentnodeid=4fad6454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79060"/>
                <a:ext cx="11183112" cy="478600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8_2#96ef523dd?segpoint=1&amp;vbadefaultcenterpage=1&amp;parentnodeid=4fad6454e&amp;color=0,0,0&amp;vbahtmlprocessed=1&amp;bbb=1"/>
              <p:cNvSpPr/>
              <p:nvPr/>
            </p:nvSpPr>
            <p:spPr>
              <a:xfrm>
                <a:off x="502920" y="3319381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8_2#96ef523dd?segpoint=1&amp;vbadefaultcenterpage=1&amp;parentnodeid=4fad6454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9381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8_3#96ef523dd?segpoint=1&amp;vbadefaultcenterpage=1&amp;parentnodeid=4fad6454e&amp;color=0,0,0&amp;vbahtmlprocessed=1&amp;bbb=1"/>
              <p:cNvSpPr/>
              <p:nvPr/>
            </p:nvSpPr>
            <p:spPr>
              <a:xfrm>
                <a:off x="502920" y="3854051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（2）求数列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8_3#96ef523dd?segpoint=1&amp;vbadefaultcenterpage=1&amp;parentnodeid=4fad6454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54051"/>
                <a:ext cx="11183112" cy="478600"/>
              </a:xfrm>
              <a:prstGeom prst="rect">
                <a:avLst/>
              </a:prstGeom>
              <a:blipFill>
                <a:blip r:embed="rId5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59_1#96ef523dd?vbadefaultcenterpage=1&amp;parentnodeid=4fad6454e&amp;color=0,0,0&amp;vbahtmlprocessed=1&amp;bbb=1&amp;hasbroken=1"/>
              <p:cNvSpPr/>
              <p:nvPr/>
            </p:nvSpPr>
            <p:spPr>
              <a:xfrm>
                <a:off x="502920" y="981629"/>
                <a:ext cx="11183112" cy="49992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为等差数列，公差为2，又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=2−1=1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（2）由（1）得，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=2×1−1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=2×2−1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=2×3−1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以上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各式相加，得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=2×[1+2+3+⋯+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[1+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59_1#96ef523dd?vbadefaultcenterpage=1&amp;parentnodeid=4fad6454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81629"/>
                <a:ext cx="11183112" cy="4999228"/>
              </a:xfrm>
              <a:prstGeom prst="rect">
                <a:avLst/>
              </a:prstGeom>
              <a:blipFill>
                <a:blip r:embed="rId3"/>
                <a:stretch>
                  <a:fillRect l="-1690" r="-1581" b="-36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202f859cd.fixed?vbadefaultcenterpage=1&amp;parentnodeid=1fc5f786b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基础课31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数列的概念及其通项公式</a:t>
            </a:r>
            <a:endParaRPr lang="en-US" altLang="zh-CN" sz="4000" dirty="0"/>
          </a:p>
        </p:txBody>
      </p:sp>
      <p:pic>
        <p:nvPicPr>
          <p:cNvPr id="3" name="C_0#202f859cd?linknodeid=4373c64da&amp;catalogrefid=4373c64da&amp;parentnodeid=1fc5f786b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202f859cd?linknodeid=4373c64da&amp;catalogrefid=4373c64da&amp;parentnodeid=1fc5f786b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202f859cd?linknodeid=693d9f5d6&amp;catalogrefid=693d9f5d6&amp;parentnodeid=1fc5f786b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202f859cd?linknodeid=693d9f5d6&amp;catalogrefid=693d9f5d6&amp;parentnodeid=1fc5f786b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202f859cd?linknodeid=6e455112d&amp;catalogrefid=6e455112d&amp;parentnodeid=1fc5f786b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202f859cd?linknodeid=6e455112d&amp;catalogrefid=6e455112d&amp;parentnodeid=1fc5f786b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202f859cd?linknodeid=4fad6454e&amp;catalogrefid=4fad6454e&amp;parentnodeid=1fc5f786b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202f859cd?linknodeid=4fad6454e&amp;catalogrefid=4fad6454e&amp;parentnodeid=1fc5f786b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202f859cd?linknodeid=4373c64da&amp;catalogrefid=4373c64da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202f859cd?linknodeid=4373c64da&amp;catalogrefid=4373c64da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202f859cd?linknodeid=693d9f5d6&amp;catalogrefid=693d9f5d6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202f859cd?linknodeid=693d9f5d6&amp;catalogrefid=693d9f5d6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202f859cd?linknodeid=6e455112d&amp;catalogrefid=6e455112d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202f859cd?linknodeid=6e455112d&amp;catalogrefid=6e455112d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202f859cd?linknodeid=4fad6454e&amp;catalogrefid=4fad6454e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202f859cd?linknodeid=4fad6454e&amp;catalogrefid=4fad6454e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7bc174399.fixed?vbadefaultcenterpage=1&amp;parentnodeid=202f859cd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7bc174399.fixed?vbadefaultcenterpage=1&amp;parentnodeid=202f859cd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373c64da?vbadefaultcenterpage=1&amp;parentnodeid=7bc174399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3c45d3919?vbadefaultcenterpage=1&amp;parentnodeid=4373c64da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观察数组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4,8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5,16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6,32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，根据规律，可得第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8个数组为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3c45d3919?vbadefaultcenterpage=1&amp;parentnodeid=4373c64d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872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3c45d3919.bracket?vbadefaultcenterpage=1&amp;parentnodeid=4373c64da&amp;color=0,0,0&amp;vbapositionanswer=1&amp;vbahtmlprocessed=1"/>
          <p:cNvSpPr/>
          <p:nvPr/>
        </p:nvSpPr>
        <p:spPr>
          <a:xfrm>
            <a:off x="769620" y="20684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3c45d3919.choices?vbadefaultcenterpage=1&amp;parentnodeid=4373c64da&amp;color=0,0,0&amp;vbahtmlprocessed=1&amp;bbb=1"/>
              <p:cNvSpPr/>
              <p:nvPr/>
            </p:nvSpPr>
            <p:spPr>
              <a:xfrm>
                <a:off x="502920" y="261712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83078" algn="l"/>
                    <a:tab pos="5705856" algn="l"/>
                    <a:tab pos="84508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9,128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10,128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9,256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10,256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3c45d3919.choices?vbadefaultcenterpage=1&amp;parentnodeid=4373c64d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712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3c45d3919?vbadefaultcenterpage=1&amp;parentnodeid=4373c64da&amp;color=0,0,0&amp;vbahtmlprocessed=1&amp;bbb=1&amp;hasbroken=1"/>
              <p:cNvSpPr/>
              <p:nvPr/>
            </p:nvSpPr>
            <p:spPr>
              <a:xfrm>
                <a:off x="502920" y="3095848"/>
                <a:ext cx="11183112" cy="15956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由题可知,数组的第一个数成等差数列，且首项为2，公差为1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；数组的第二个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数成等比数列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，且首项为2，公比为2.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因此第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8个数组为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2+7,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9,256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3c45d3919?vbadefaultcenterpage=1&amp;parentnodeid=4373c64d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5848"/>
                <a:ext cx="11183112" cy="1595628"/>
              </a:xfrm>
              <a:prstGeom prst="rect">
                <a:avLst/>
              </a:prstGeom>
              <a:blipFill>
                <a:blip r:embed="rId6"/>
                <a:stretch>
                  <a:fillRect l="-1690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54efe655b?vbadefaultcenterpage=1&amp;parentnodeid=4373c64da&amp;color=0,0,0&amp;vbahtmlprocessed=1&amp;bbb=1"/>
              <p:cNvSpPr/>
              <p:nvPr/>
            </p:nvSpPr>
            <p:spPr>
              <a:xfrm>
                <a:off x="502920" y="280519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（2024·北京模拟）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54efe655b?vbadefaultcenterpage=1&amp;parentnodeid=4373c64d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5191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54efe655b.bracket?vbadefaultcenterpage=1&amp;parentnodeid=4373c64da&amp;color=0,0,0&amp;vbapositionanswer=2&amp;vbahtmlprocessed=1"/>
          <p:cNvSpPr/>
          <p:nvPr/>
        </p:nvSpPr>
        <p:spPr>
          <a:xfrm>
            <a:off x="10366566" y="279376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7_1#54efe655b.choices?vbadefaultcenterpage=1&amp;parentnodeid=4373c64da&amp;color=0,0,0&amp;vbahtmlprocessed=1&amp;bbb=1"/>
          <p:cNvSpPr/>
          <p:nvPr/>
        </p:nvSpPr>
        <p:spPr>
          <a:xfrm>
            <a:off x="502920" y="329210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B.18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C.22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.72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54efe655b?vbadefaultcenterpage=1&amp;parentnodeid=4373c64da&amp;color=0,0,0&amp;vbahtmlprocessed=1&amp;bbb=1"/>
              <p:cNvSpPr/>
              <p:nvPr/>
            </p:nvSpPr>
            <p:spPr>
              <a:xfrm>
                <a:off x="502920" y="383192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54efe655b?vbadefaultcenterpage=1&amp;parentnodeid=4373c64d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1921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e5efe7e5a?vbadefaultcenterpage=1&amp;parentnodeid=4373c64da&amp;color=0,0,0&amp;vbahtmlprocessed=1&amp;bbb=1&amp;hasbroken=1"/>
              <p:cNvSpPr/>
              <p:nvPr/>
            </p:nvSpPr>
            <p:spPr>
              <a:xfrm>
                <a:off x="502920" y="1624153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（2024·甘肃月考）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通项公式为(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e5efe7e5a?vbadefaultcenterpage=1&amp;parentnodeid=4373c64d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24153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254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e5efe7e5a.bracket?vbadefaultcenterpage=1&amp;parentnodeid=4373c64da&amp;color=0,0,0&amp;vbapositionanswer=3&amp;vbahtmlprocessed=1"/>
          <p:cNvSpPr/>
          <p:nvPr/>
        </p:nvSpPr>
        <p:spPr>
          <a:xfrm>
            <a:off x="2306320" y="2171524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e5efe7e5a.choices?vbadefaultcenterpage=1&amp;parentnodeid=4373c64da&amp;color=0,0,0&amp;vbahtmlprocessed=1&amp;bbb=1"/>
              <p:cNvSpPr/>
              <p:nvPr/>
            </p:nvSpPr>
            <p:spPr>
              <a:xfrm>
                <a:off x="502920" y="2664791"/>
                <a:ext cx="11183112" cy="13695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71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&amp;3,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e5efe7e5a.choices?vbadefaultcenterpage=1&amp;parentnodeid=4373c64d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4791"/>
                <a:ext cx="11183112" cy="1369505"/>
              </a:xfrm>
              <a:prstGeom prst="rect">
                <a:avLst/>
              </a:prstGeom>
              <a:blipFill>
                <a:blip r:embed="rId4"/>
                <a:stretch>
                  <a:fillRect l="-1690" b="-142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e5efe7e5a?vbadefaultcenterpage=1&amp;parentnodeid=4373c64da&amp;color=0,0,0&amp;vbahtmlprocessed=1&amp;bbb=1"/>
              <p:cNvSpPr/>
              <p:nvPr/>
            </p:nvSpPr>
            <p:spPr>
              <a:xfrm>
                <a:off x="502920" y="4041916"/>
                <a:ext cx="11183112" cy="1460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，不符合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&amp;3,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≥2.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e5efe7e5a?vbadefaultcenterpage=1&amp;parentnodeid=4373c64d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41916"/>
                <a:ext cx="11183112" cy="1460500"/>
              </a:xfrm>
              <a:prstGeom prst="rect">
                <a:avLst/>
              </a:prstGeom>
              <a:blipFill>
                <a:blip r:embed="rId5"/>
                <a:stretch>
                  <a:fillRect l="-1690" b="-4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5847109fc?vbadefaultcenterpage=1&amp;parentnodeid=4373c64da&amp;color=0,0,0&amp;vbahtmlprocessed=1&amp;bbb=1"/>
              <p:cNvSpPr/>
              <p:nvPr/>
            </p:nvSpPr>
            <p:spPr>
              <a:xfrm>
                <a:off x="502920" y="1757790"/>
                <a:ext cx="11183112" cy="139052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fontAlgn="b" latinLnBrk="1">
                  <a:lnSpc>
                    <a:spcPts val="11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,0≤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−1,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5847109fc?vbadefaultcenterpage=1&amp;parentnodeid=4373c64d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57790"/>
                <a:ext cx="11183112" cy="1390523"/>
              </a:xfrm>
              <a:prstGeom prst="rect">
                <a:avLst/>
              </a:prstGeom>
              <a:blipFill>
                <a:blip r:embed="rId3"/>
                <a:stretch>
                  <a:fillRect l="-1690" b="-4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5847109fc.bracket?vbadefaultcenterpage=1&amp;parentnodeid=4373c64da&amp;color=0,0,0&amp;vbapositionanswer=4&amp;vbahtmlprocessed=1"/>
          <p:cNvSpPr/>
          <p:nvPr/>
        </p:nvSpPr>
        <p:spPr>
          <a:xfrm>
            <a:off x="9999472" y="2576939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5847109fc.choices?vbadefaultcenterpage=1&amp;parentnodeid=4373c64da&amp;color=0,0,0&amp;vbahtmlprocessed=1&amp;bbb=1"/>
              <p:cNvSpPr/>
              <p:nvPr/>
            </p:nvSpPr>
            <p:spPr>
              <a:xfrm>
                <a:off x="502920" y="3158091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5847109fc.choices?vbadefaultcenterpage=1&amp;parentnodeid=4373c64d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58091"/>
                <a:ext cx="11183112" cy="710946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5847109fc?vbadefaultcenterpage=1&amp;parentnodeid=4373c64da&amp;color=0,0,0&amp;vbahtmlprocessed=1&amp;bbb=1&amp;hasbroken=1"/>
              <p:cNvSpPr/>
              <p:nvPr/>
            </p:nvSpPr>
            <p:spPr>
              <a:xfrm>
                <a:off x="502920" y="3878498"/>
                <a:ext cx="11183112" cy="14983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，所以数列具有周期性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，且周</a:t>
                </a:r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期为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5847109fc?vbadefaultcenterpage=1&amp;parentnodeid=4373c64d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78498"/>
                <a:ext cx="11183112" cy="1498346"/>
              </a:xfrm>
              <a:prstGeom prst="rect">
                <a:avLst/>
              </a:prstGeom>
              <a:blipFill>
                <a:blip r:embed="rId5"/>
                <a:stretch>
                  <a:fillRect l="-1690" r="-1636" b="-69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309fedd6c?vbadefaultcenterpage=1&amp;parentnodeid=4373c64da&amp;color=0,0,0&amp;vbahtmlprocessed=1&amp;bbb=1"/>
              <p:cNvSpPr/>
              <p:nvPr/>
            </p:nvSpPr>
            <p:spPr>
              <a:xfrm>
                <a:off x="502920" y="2041729"/>
                <a:ext cx="11183112" cy="78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项积，已知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309fedd6c?vbadefaultcenterpage=1&amp;parentnodeid=4373c64d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41729"/>
                <a:ext cx="11183112" cy="787400"/>
              </a:xfrm>
              <a:prstGeom prst="rect">
                <a:avLst/>
              </a:prstGeom>
              <a:blipFill>
                <a:blip r:embed="rId3"/>
                <a:stretch>
                  <a:fillRect l="-1690" b="-69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309fedd6c.bracket?vbadefaultcenterpage=1&amp;parentnodeid=4373c64da&amp;color=0,0,0&amp;vbapositionanswer=5&amp;vbahtmlprocessed=1"/>
          <p:cNvSpPr/>
          <p:nvPr/>
        </p:nvSpPr>
        <p:spPr>
          <a:xfrm>
            <a:off x="8176451" y="2349577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309fedd6c.choices?vbadefaultcenterpage=1&amp;parentnodeid=4373c64da&amp;color=0,0,0&amp;vbahtmlprocessed=1&amp;bbb=1"/>
              <p:cNvSpPr/>
              <p:nvPr/>
            </p:nvSpPr>
            <p:spPr>
              <a:xfrm>
                <a:off x="502920" y="2819477"/>
                <a:ext cx="11183112" cy="7021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309fedd6c.choices?vbadefaultcenterpage=1&amp;parentnodeid=4373c64d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19477"/>
                <a:ext cx="11183112" cy="702120"/>
              </a:xfrm>
              <a:prstGeom prst="rect">
                <a:avLst/>
              </a:prstGeom>
              <a:blipFill>
                <a:blip r:embed="rId4"/>
                <a:stretch>
                  <a:fillRect l="-1690" b="-147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20_1#309fedd6c?vbadefaultcenterpage=1&amp;parentnodeid=4373c64da&amp;color=0,0,0&amp;vbahtmlprocessed=1&amp;bbb=1&amp;hasbroken=1"/>
              <p:cNvSpPr/>
              <p:nvPr/>
            </p:nvSpPr>
            <p:spPr>
              <a:xfrm>
                <a:off x="502920" y="3527058"/>
                <a:ext cx="11183112" cy="13331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，代入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化简得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20_1#309fedd6c?vbadefaultcenterpage=1&amp;parentnodeid=4373c64d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27058"/>
                <a:ext cx="11183112" cy="1333119"/>
              </a:xfrm>
              <a:prstGeom prst="rect">
                <a:avLst/>
              </a:prstGeom>
              <a:blipFill>
                <a:blip r:embed="rId5"/>
                <a:stretch>
                  <a:fillRect l="-1690" r="-2890" b="-779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397</Words>
  <Application>Microsoft Office PowerPoint</Application>
  <PresentationFormat>宽屏</PresentationFormat>
  <Paragraphs>186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5</cp:revision>
  <dcterms:created xsi:type="dcterms:W3CDTF">2024-01-23T11:17:40Z</dcterms:created>
  <dcterms:modified xsi:type="dcterms:W3CDTF">2024-02-02T03:36:06Z</dcterms:modified>
  <cp:category/>
  <cp:contentStatus/>
</cp:coreProperties>
</file>