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8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75" r:id="rId22"/>
    <p:sldId id="276" r:id="rId23"/>
    <p:sldId id="277" r:id="rId24"/>
    <p:sldId id="278" r:id="rId25"/>
    <p:sldId id="287" r:id="rId26"/>
    <p:sldId id="279" r:id="rId27"/>
    <p:sldId id="280" r:id="rId28"/>
    <p:sldId id="281" r:id="rId29"/>
    <p:sldId id="288" r:id="rId30"/>
    <p:sldId id="282" r:id="rId31"/>
    <p:sldId id="283" r:id="rId32"/>
    <p:sldId id="284" r:id="rId33"/>
    <p:sldId id="285" r:id="rId3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4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9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2db5b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基础课32 等差数列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20FFFEA2-933C-4C37-85B6-724ADC0CCD8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c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5C30CED1-CF18-4AA2-9724-8AD99FDF104C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2db5b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基础课32 等差数列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2DD0CBA-3595-4592-806B-FD40DB61E13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c8e3c7f41?vbadefaultcenterpage=1&amp;parentnodeid=a10275ca1&amp;color=0,0,0&amp;vbahtmlprocessed=1&amp;bbb=1&amp;hasbroken=1"/>
              <p:cNvSpPr/>
              <p:nvPr/>
            </p:nvSpPr>
            <p:spPr>
              <a:xfrm>
                <a:off x="502920" y="1400094"/>
                <a:ext cx="11183112" cy="1109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（2024·哈尔滨模拟）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c8e3c7f41?vbadefaultcenterpage=1&amp;parentnodeid=a10275ca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0094"/>
                <a:ext cx="11183112" cy="1109599"/>
              </a:xfrm>
              <a:prstGeom prst="rect">
                <a:avLst/>
              </a:prstGeom>
              <a:blipFill>
                <a:blip r:embed="rId3"/>
                <a:stretch>
                  <a:fillRect l="-1690" b="-164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c8e3c7f41.bracket?vbadefaultcenterpage=1&amp;parentnodeid=a10275ca1&amp;color=0,0,0&amp;vbapositionanswer=6&amp;vbahtmlprocessed=1"/>
          <p:cNvSpPr/>
          <p:nvPr/>
        </p:nvSpPr>
        <p:spPr>
          <a:xfrm>
            <a:off x="769620" y="202366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c8e3c7f41.choices?vbadefaultcenterpage=1&amp;parentnodeid=a10275ca1&amp;color=0,0,0&amp;vbahtmlprocessed=1&amp;bbb=1"/>
              <p:cNvSpPr/>
              <p:nvPr/>
            </p:nvSpPr>
            <p:spPr>
              <a:xfrm>
                <a:off x="502920" y="2566206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35453" algn="l"/>
                    <a:tab pos="5445506" algn="l"/>
                    <a:tab pos="8409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.18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B.13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c8e3c7f41.choices?vbadefaultcenterpage=1&amp;parentnodeid=a10275ca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6206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c8e3c7f41?vbadefaultcenterpage=1&amp;parentnodeid=a10275ca1&amp;color=0,0,0&amp;vbahtmlprocessed=1&amp;bbb=1"/>
              <p:cNvSpPr/>
              <p:nvPr/>
            </p:nvSpPr>
            <p:spPr>
              <a:xfrm>
                <a:off x="502920" y="3044933"/>
                <a:ext cx="11183112" cy="222758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为等差数列，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为等差数列，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c8e3c7f41?vbadefaultcenterpage=1&amp;parentnodeid=a10275ca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4933"/>
                <a:ext cx="11183112" cy="2227580"/>
              </a:xfrm>
              <a:prstGeom prst="rect">
                <a:avLst/>
              </a:prstGeom>
              <a:blipFill>
                <a:blip r:embed="rId5"/>
                <a:stretch>
                  <a:fillRect l="-1690" b="-27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5fcaa7686?vbadefaultcenterpage=1&amp;parentnodeid=a10275ca1&amp;color=0,0,0&amp;vbahtmlprocessed=1&amp;bbb=1&amp;hasbroken=1"/>
              <p:cNvSpPr/>
              <p:nvPr/>
            </p:nvSpPr>
            <p:spPr>
              <a:xfrm>
                <a:off x="502920" y="990678"/>
                <a:ext cx="11183112" cy="10347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的各项均不相等，其前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5fcaa7686?vbadefaultcenterpage=1&amp;parentnodeid=a10275ca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90678"/>
                <a:ext cx="11183112" cy="1034796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5fcaa7686.bracket?vbadefaultcenterpage=1&amp;parentnodeid=a10275ca1&amp;color=0,0,0&amp;vbapositionanswer=7&amp;vbahtmlprocessed=1"/>
          <p:cNvSpPr/>
          <p:nvPr/>
        </p:nvSpPr>
        <p:spPr>
          <a:xfrm>
            <a:off x="4949190" y="153023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5fcaa7686.choices?vbadefaultcenterpage=1&amp;parentnodeid=a10275ca1&amp;color=0,0,0&amp;vbahtmlprocessed=1&amp;bbb=1"/>
              <p:cNvSpPr/>
              <p:nvPr/>
            </p:nvSpPr>
            <p:spPr>
              <a:xfrm>
                <a:off x="502920" y="2092147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71978" algn="l"/>
                    <a:tab pos="5718556" algn="l"/>
                    <a:tab pos="8539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5fcaa7686.choices?vbadefaultcenterpage=1&amp;parentnodeid=a10275ca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2147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5fcaa7686?vbadefaultcenterpage=1&amp;parentnodeid=a10275ca1&amp;color=0,0,0&amp;vbahtmlprocessed=1&amp;bbb=1"/>
              <p:cNvSpPr/>
              <p:nvPr/>
            </p:nvSpPr>
            <p:spPr>
              <a:xfrm>
                <a:off x="502920" y="2570874"/>
                <a:ext cx="11183112" cy="3352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的各项均不相等，所以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5fcaa7686?vbadefaultcenterpage=1&amp;parentnodeid=a10275ca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70874"/>
                <a:ext cx="11183112" cy="3352800"/>
              </a:xfrm>
              <a:prstGeom prst="rect">
                <a:avLst/>
              </a:prstGeom>
              <a:blipFill>
                <a:blip r:embed="rId5"/>
                <a:stretch>
                  <a:fillRect l="-1690" r="-1472" b="-30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9_1#793141b61?hastextimagelayout=1&amp;vbadefaultcenterpage=1&amp;parentnodeid=a10275ca1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5458" y="2297412"/>
            <a:ext cx="3273552" cy="259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9_2#793141b61?hastextimagelayout=1&amp;segpoint=1&amp;vbadefaultcenterpage=1&amp;parentnodeid=a10275ca1&amp;color=0,0,0&amp;vbahtmlprocessed=1&amp;bbb=1&amp;hasbroken=1"/>
              <p:cNvSpPr/>
              <p:nvPr/>
            </p:nvSpPr>
            <p:spPr>
              <a:xfrm>
                <a:off x="502920" y="2251693"/>
                <a:ext cx="7772400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某会徽的主体图案是由如图所示的一连串直角三角形演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化而成的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=⋯=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果把图中的直角三角形继续作下去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的长度构成的数列为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9_2#793141b61?hastextimagelayout=1&amp;segpoint=1&amp;vbadefaultcenterpage=1&amp;parentnodeid=a10275ca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1693"/>
                <a:ext cx="7772400" cy="2150999"/>
              </a:xfrm>
              <a:prstGeom prst="rect">
                <a:avLst/>
              </a:prstGeom>
              <a:blipFill>
                <a:blip r:embed="rId4"/>
                <a:stretch>
                  <a:fillRect l="-2431" r="-1412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0_1#793141b61.bracket?vbadefaultcenterpage=1&amp;parentnodeid=a10275ca1&amp;color=0,0,0&amp;vbapositionanswer=8&amp;vbahtmlprocessed=1"/>
          <p:cNvSpPr/>
          <p:nvPr/>
        </p:nvSpPr>
        <p:spPr>
          <a:xfrm>
            <a:off x="6312662" y="391666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5_BD.31_1#793141b61.choices?hastextimagelayout=1&amp;vbadefaultcenterpage=1&amp;parentnodeid=a10275ca1&amp;color=0,0,0&amp;vbahtmlprocessed=1&amp;bbb=1"/>
          <p:cNvSpPr/>
          <p:nvPr/>
        </p:nvSpPr>
        <p:spPr>
          <a:xfrm>
            <a:off x="502920" y="4385800"/>
            <a:ext cx="7772400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085975" algn="l"/>
                <a:tab pos="4146550" algn="l"/>
                <a:tab pos="60547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793141b61?vbadefaultcenterpage=1&amp;parentnodeid=a10275ca1&amp;color=0,0,0&amp;vbahtmlprocessed=1&amp;bbb=1"/>
              <p:cNvSpPr/>
              <p:nvPr/>
            </p:nvSpPr>
            <p:spPr>
              <a:xfrm>
                <a:off x="502920" y="1615072"/>
                <a:ext cx="11183112" cy="38689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=⋯=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都是直角三角形，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是以1为首项，1为公差的等差数列，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⋅1=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793141b61?vbadefaultcenterpage=1&amp;parentnodeid=a10275ca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15072"/>
                <a:ext cx="11183112" cy="3868928"/>
              </a:xfrm>
              <a:prstGeom prst="rect">
                <a:avLst/>
              </a:prstGeom>
              <a:blipFill>
                <a:blip r:embed="rId3"/>
                <a:stretch>
                  <a:fillRect l="-1690" b="-45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17634264?vbadefaultcenterpage=1&amp;parentnodeid=d77e9827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aafd5c42a?vbadefaultcenterpage=1&amp;parentnodeid=317634264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是等差数列，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则下列数列为等差数列的是(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aafd5c42a?vbadefaultcenterpage=1&amp;parentnodeid=3176342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aafd5c42a.bracket?vbadefaultcenterpage=1&amp;parentnodeid=317634264&amp;color=0,0,0&amp;vbapositionanswer=9&amp;vbahtmlprocessed=1&amp;bbb=1"/>
          <p:cNvSpPr/>
          <p:nvPr/>
        </p:nvSpPr>
        <p:spPr>
          <a:xfrm>
            <a:off x="8891842" y="1509618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aafd5c42a.choices?vbadefaultcenterpage=1&amp;parentnodeid=317634264&amp;color=0,0,0&amp;vbahtmlprocessed=1&amp;bbb=1"/>
              <p:cNvSpPr/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37053" algn="l"/>
                    <a:tab pos="5115306" algn="l"/>
                    <a:tab pos="83841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aafd5c42a.choices?vbadefaultcenterpage=1&amp;parentnodeid=3176342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aafd5c42a?vbadefaultcenterpage=1&amp;parentnodeid=317634264&amp;color=0,0,0&amp;vbahtmlprocessed=1&amp;bbb=1&amp;hasbroken=1"/>
              <p:cNvSpPr/>
              <p:nvPr/>
            </p:nvSpPr>
            <p:spPr>
              <a:xfrm>
                <a:off x="502920" y="1103390"/>
                <a:ext cx="11183112" cy="4949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，为常数，因此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是等差数列，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A正确;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，不为常数，因此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是等差数列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，为常数，因此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是等差数列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,故C正确;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，为常数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是等差数列,故D正确.故选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aafd5c42a?vbadefaultcenterpage=1&amp;parentnodeid=3176342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03390"/>
                <a:ext cx="11183112" cy="4949000"/>
              </a:xfrm>
              <a:prstGeom prst="rect">
                <a:avLst/>
              </a:prstGeom>
              <a:blipFill>
                <a:blip r:embed="rId3"/>
                <a:stretch>
                  <a:fillRect l="-1690" r="-1036" b="-36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037aaa376?vbadefaultcenterpage=1&amp;parentnodeid=317634264&amp;color=0,0,0&amp;vbahtmlprocessed=1&amp;bbb=1&amp;hasbroken=1"/>
              <p:cNvSpPr/>
              <p:nvPr/>
            </p:nvSpPr>
            <p:spPr>
              <a:xfrm>
                <a:off x="502920" y="244644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，则下列结论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037aaa376?vbadefaultcenterpage=1&amp;parentnodeid=3176342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644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436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037aaa376.bracket?vbadefaultcenterpage=1&amp;parentnodeid=317634264&amp;color=0,0,0&amp;vbapositionanswer=10&amp;vbahtmlprocessed=1&amp;bbb=1"/>
          <p:cNvSpPr/>
          <p:nvPr/>
        </p:nvSpPr>
        <p:spPr>
          <a:xfrm>
            <a:off x="2014220" y="2993817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037aaa376.choices?vbadefaultcenterpage=1&amp;parentnodeid=317634264&amp;color=0,0,0&amp;vbahtmlprocessed=1&amp;bbb=1"/>
              <p:cNvSpPr/>
              <p:nvPr/>
            </p:nvSpPr>
            <p:spPr>
              <a:xfrm>
                <a:off x="502920" y="3487084"/>
                <a:ext cx="11183112" cy="121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037aaa376.choices?vbadefaultcenterpage=1&amp;parentnodeid=3176342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7084"/>
                <a:ext cx="11183112" cy="1219200"/>
              </a:xfrm>
              <a:prstGeom prst="rect">
                <a:avLst/>
              </a:prstGeom>
              <a:blipFill>
                <a:blip r:embed="rId4"/>
                <a:stretch>
                  <a:fillRect l="-1690" b="-45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037aaa376?vbadefaultcenterpage=1&amp;parentnodeid=317634264&amp;color=0,0,0&amp;vbahtmlprocessed=1&amp;bbb=1&amp;hasbroken=1"/>
              <p:cNvSpPr/>
              <p:nvPr/>
            </p:nvSpPr>
            <p:spPr>
              <a:xfrm>
                <a:off x="502920" y="1255790"/>
                <a:ext cx="11183112" cy="413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𝑑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=5,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𝑑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𝑑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，故A,B正确；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−1=2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spc="-5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故D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037aaa376?vbadefaultcenterpage=1&amp;parentnodeid=3176342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55790"/>
                <a:ext cx="11183112" cy="4136200"/>
              </a:xfrm>
              <a:prstGeom prst="rect">
                <a:avLst/>
              </a:prstGeom>
              <a:blipFill>
                <a:blip r:embed="rId3"/>
                <a:stretch>
                  <a:fillRect l="-1690" r="-2726" b="-44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94929833e?vbadefaultcenterpage=1&amp;parentnodeid=317634264&amp;color=0,0,0&amp;vbahtmlprocessed=1&amp;bbb=1"/>
              <p:cNvSpPr/>
              <p:nvPr/>
            </p:nvSpPr>
            <p:spPr>
              <a:xfrm>
                <a:off x="502920" y="2213085"/>
                <a:ext cx="11269790" cy="736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94929833e?vbadefaultcenterpage=1&amp;parentnodeid=3176342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3085"/>
                <a:ext cx="11269790" cy="736600"/>
              </a:xfrm>
              <a:prstGeom prst="rect">
                <a:avLst/>
              </a:prstGeom>
              <a:blipFill>
                <a:blip r:embed="rId3"/>
                <a:stretch>
                  <a:fillRect l="-1677" r="-433" b="-99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94929833e.blank?vbadefaultcenterpage=1&amp;parentnodeid=317634264&amp;color=0,0,0&amp;vbapositionanswer=11&amp;vbahtmlprocessed=1&amp;bbb=1&amp;rh=40.82504"/>
              <p:cNvSpPr/>
              <p:nvPr/>
            </p:nvSpPr>
            <p:spPr>
              <a:xfrm>
                <a:off x="10066147" y="2254676"/>
                <a:ext cx="1450023" cy="51060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94929833e.blank?vbadefaultcenterpage=1&amp;parentnodeid=317634264&amp;color=0,0,0&amp;vbapositionanswer=11&amp;vbahtmlprocessed=1&amp;bbb=1&amp;rh=40.825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47" y="2254676"/>
                <a:ext cx="1450023" cy="510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94929833e?vbadefaultcenterpage=1&amp;parentnodeid=317634264&amp;color=0,0,0&amp;vbahtmlprocessed=1&amp;bbb=1"/>
              <p:cNvSpPr/>
              <p:nvPr/>
            </p:nvSpPr>
            <p:spPr>
              <a:xfrm>
                <a:off x="502920" y="2952732"/>
                <a:ext cx="11183112" cy="186956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两边取倒数，可得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是首项为2，公差为3的等差数列，所以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94929833e?vbadefaultcenterpage=1&amp;parentnodeid=3176342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52732"/>
                <a:ext cx="11183112" cy="1869567"/>
              </a:xfrm>
              <a:prstGeom prst="rect">
                <a:avLst/>
              </a:prstGeom>
              <a:blipFill>
                <a:blip r:embed="rId5"/>
                <a:stretch>
                  <a:fillRect l="-1690" b="-553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ebcd582e8?vbadefaultcenterpage=1&amp;parentnodeid=317634264&amp;color=0,0,0&amp;vbahtmlprocessed=1&amp;bbb=1&amp;hasbroken=1"/>
              <p:cNvSpPr/>
              <p:nvPr/>
            </p:nvSpPr>
            <p:spPr>
              <a:xfrm>
                <a:off x="502920" y="2892502"/>
                <a:ext cx="11183112" cy="11222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的各项均为正数，其前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，则其通项公式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ebcd582e8?vbadefaultcenterpage=1&amp;parentnodeid=3176342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2502"/>
                <a:ext cx="11183112" cy="1122299"/>
              </a:xfrm>
              <a:prstGeom prst="rect">
                <a:avLst/>
              </a:prstGeom>
              <a:blipFill>
                <a:blip r:embed="rId3"/>
                <a:stretch>
                  <a:fillRect l="-1690" r="-327" b="-162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ebcd582e8.blank?vbadefaultcenterpage=1&amp;parentnodeid=317634264&amp;color=0,0,0&amp;vbapositionanswer=12&amp;vbahtmlprocessed=1&amp;bbb=1&amp;rh=43.2"/>
              <p:cNvSpPr/>
              <p:nvPr/>
            </p:nvSpPr>
            <p:spPr>
              <a:xfrm>
                <a:off x="1158050" y="3465779"/>
                <a:ext cx="303848" cy="4838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ebcd582e8.blank?vbadefaultcenterpage=1&amp;parentnodeid=317634264&amp;color=0,0,0&amp;vbapositionanswer=12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50" y="3465779"/>
                <a:ext cx="303848" cy="483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6_1#ebcd582e8?vbadefaultcenterpage=1&amp;parentnodeid=317634264&amp;color=0,0,0&amp;vbahtmlprocessed=1&amp;bbb=1&amp;hasbroken=1">
                <a:extLst>
                  <a:ext uri="{FF2B5EF4-FFF2-40B4-BE49-F238E27FC236}">
                    <a16:creationId xmlns:a16="http://schemas.microsoft.com/office/drawing/2014/main" id="{C0383DEF-D207-5AEA-E33B-416B7FB7434C}"/>
                  </a:ext>
                </a:extLst>
              </p:cNvPr>
              <p:cNvSpPr/>
              <p:nvPr/>
            </p:nvSpPr>
            <p:spPr>
              <a:xfrm>
                <a:off x="502920" y="756000"/>
                <a:ext cx="11183112" cy="57330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的首项为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83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&amp;4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两式相减得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的各项均为正数，所以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6_1#ebcd582e8?vbadefaultcenterpage=1&amp;parentnodeid=317634264&amp;color=0,0,0&amp;vbahtmlprocessed=1&amp;bbb=1&amp;hasbroken=1">
                <a:extLst>
                  <a:ext uri="{FF2B5EF4-FFF2-40B4-BE49-F238E27FC236}">
                    <a16:creationId xmlns:a16="http://schemas.microsoft.com/office/drawing/2014/main" id="{C0383DEF-D207-5AEA-E33B-416B7FB74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733034"/>
              </a:xfrm>
              <a:prstGeom prst="rect">
                <a:avLst/>
              </a:prstGeom>
              <a:blipFill>
                <a:blip r:embed="rId2"/>
                <a:stretch>
                  <a:fillRect l="-1690" r="-2126" b="-19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07698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65c86327?vbadefaultcenterpage=1&amp;parentnodeid=d77e9827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7_1#2f6ffd1b3?hastextimagelayout=1&amp;vbadefaultcenterpage=1&amp;parentnodeid=965c86327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2294" y="1566767"/>
            <a:ext cx="2688336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7_2#2f6ffd1b3?hastextimagelayout=2&amp;segpoint=1&amp;vbadefaultcenterpage=1&amp;parentnodeid=965c86327&amp;color=0,0,0&amp;vbahtmlprocessed=1&amp;bbb=1&amp;hasbroken=1"/>
              <p:cNvSpPr/>
              <p:nvPr/>
            </p:nvSpPr>
            <p:spPr>
              <a:xfrm>
                <a:off x="502920" y="1521048"/>
                <a:ext cx="8357616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南宋数学家杨辉在1261年所著的《详解九章算法》中首次提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出“杨辉三角”，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这是数学史上一个伟大的成就.如图所示，在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“杨辉三角”中，前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行的数字总和记作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.设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，将数列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中的整数项依次组成新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7_2#2f6ffd1b3?hastextimagelayout=2&amp;segpoint=1&amp;vbadefaultcenterpage=1&amp;parentnodeid=965c8632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357616" cy="3268599"/>
              </a:xfrm>
              <a:prstGeom prst="rect">
                <a:avLst/>
              </a:prstGeom>
              <a:blipFill>
                <a:blip r:embed="rId5"/>
                <a:stretch>
                  <a:fillRect l="-2261" r="-1605" b="-55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AN.48_1#2f6ffd1b3.blank?vbadefaultcenterpage=1&amp;parentnodeid=965c86327&amp;color=0,0,0&amp;vbapositionanswer=13&amp;vbahtmlprocessed=1&amp;bbb=1&amp;hasbroken=1"/>
          <p:cNvSpPr/>
          <p:nvPr/>
        </p:nvSpPr>
        <p:spPr>
          <a:xfrm>
            <a:off x="477520" y="4265518"/>
            <a:ext cx="677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1518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9_1#2f6ffd1b3?vbadefaultcenterpage=1&amp;parentnodeid=965c86327&amp;color=0,0,0&amp;vbahtmlprocessed=1&amp;bbb=1&amp;hasbroken=1"/>
              <p:cNvSpPr/>
              <p:nvPr/>
            </p:nvSpPr>
            <p:spPr>
              <a:xfrm>
                <a:off x="502920" y="756000"/>
                <a:ext cx="11183112" cy="51308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由杨辉三角可得，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=1+2+4+8+⋯+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为正整数，则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不是正整数，不符合题意；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为正整数，则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是正整数，符合题意；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为正整数，则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是正整数，符合题意.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是由从2开始的不是3的倍数的正整数组成的，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=2+3+4+5+⋯+3034−3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1+2+3+⋯+1011</m:t>
                        </m:r>
                      </m:e>
                    </m:d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2+3034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×3033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1+1011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×1011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=3069396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3069396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9_1#2f6ffd1b3?vbadefaultcenterpage=1&amp;parentnodeid=965c8632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130800"/>
              </a:xfrm>
              <a:prstGeom prst="rect">
                <a:avLst/>
              </a:prstGeom>
              <a:blipFill>
                <a:blip r:embed="rId3"/>
                <a:stretch>
                  <a:fillRect l="-1690" b="-20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0_1#16d8e60da?segpoint=1&amp;vbadefaultcenterpage=1&amp;parentnodeid=965c86327&amp;color=0,0,0&amp;vbahtmlprocessed=1&amp;bbb=1&amp;hasbroken=1"/>
              <p:cNvSpPr/>
              <p:nvPr/>
            </p:nvSpPr>
            <p:spPr>
              <a:xfrm>
                <a:off x="502920" y="1836719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，现有三个条件分别为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请从上述三个条件中选择能够确定一个数列的两个条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件，并完成解答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您选择的条件是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0_1#16d8e60da?segpoint=1&amp;vbadefaultcenterpage=1&amp;parentnodeid=965c8632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6719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0_2#16d8e60da?segpoint=1&amp;vbadefaultcenterpage=1&amp;parentnodeid=965c86327&amp;color=0,0,0&amp;vbahtmlprocessed=1&amp;bbb=1"/>
              <p:cNvSpPr/>
              <p:nvPr/>
            </p:nvSpPr>
            <p:spPr>
              <a:xfrm>
                <a:off x="502920" y="3983527"/>
                <a:ext cx="11183112" cy="11096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的通项公式；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ts val="4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（2）设数列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kumimoji="0" lang="en-US" altLang="zh-CN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，求数列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sz="100" b="0" i="0" u="none" strike="noStrike" kern="0" cap="none" spc="-999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0_2#16d8e60da?segpoint=1&amp;vbadefaultcenterpage=1&amp;parentnodeid=965c8632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83527"/>
                <a:ext cx="11183112" cy="1109663"/>
              </a:xfrm>
              <a:prstGeom prst="rect">
                <a:avLst/>
              </a:prstGeom>
              <a:blipFill>
                <a:blip r:embed="rId4"/>
                <a:stretch>
                  <a:fillRect l="-1690" b="-54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1_1#16d8e60da?vbadefaultcenterpage=1&amp;parentnodeid=965c86327&amp;color=0,0,0&amp;vbahtmlprocessed=1&amp;bbb=1"/>
              <p:cNvSpPr/>
              <p:nvPr/>
            </p:nvSpPr>
            <p:spPr>
              <a:xfrm>
                <a:off x="502920" y="1035540"/>
                <a:ext cx="11183112" cy="502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（1）当选①②时：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是公差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的等差数列，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=−3+2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②③时：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是公差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的等差数列，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1_1#16d8e60da?vbadefaultcenterpage=1&amp;parentnodeid=965c8632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35540"/>
                <a:ext cx="11183112" cy="5029200"/>
              </a:xfrm>
              <a:prstGeom prst="rect">
                <a:avLst/>
              </a:prstGeom>
              <a:blipFill>
                <a:blip r:embed="rId3"/>
                <a:stretch>
                  <a:fillRect l="-1690" b="-230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1_1#16d8e60da?vbadefaultcenterpage=1&amp;parentnodeid=965c86327&amp;color=0,0,0&amp;vbahtmlprocessed=1&amp;bbb=1">
                <a:extLst>
                  <a:ext uri="{FF2B5EF4-FFF2-40B4-BE49-F238E27FC236}">
                    <a16:creationId xmlns:a16="http://schemas.microsoft.com/office/drawing/2014/main" id="{7059C45F-8278-B81E-D1B6-DE5B2AE3D552}"/>
                  </a:ext>
                </a:extLst>
              </p:cNvPr>
              <p:cNvSpPr/>
              <p:nvPr/>
            </p:nvSpPr>
            <p:spPr>
              <a:xfrm>
                <a:off x="502920" y="3046045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=−3+2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选①③这两个条件无法确定数列.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1_1#16d8e60da?vbadefaultcenterpage=1&amp;parentnodeid=965c86327&amp;color=0,0,0&amp;vbahtmlprocessed=1&amp;bbb=1">
                <a:extLst>
                  <a:ext uri="{FF2B5EF4-FFF2-40B4-BE49-F238E27FC236}">
                    <a16:creationId xmlns:a16="http://schemas.microsoft.com/office/drawing/2014/main" id="{7059C45F-8278-B81E-D1B6-DE5B2AE3D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6045"/>
                <a:ext cx="11183112" cy="1037400"/>
              </a:xfrm>
              <a:prstGeom prst="rect">
                <a:avLst/>
              </a:prstGeom>
              <a:blipFill>
                <a:blip r:embed="rId2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79093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1_2#16d8e60da?vbadefaultcenterpage=1&amp;parentnodeid=965c86327&amp;color=0,0,0&amp;vbahtmlprocessed=1&amp;bbb=1&amp;hasbroken=1"/>
              <p:cNvSpPr/>
              <p:nvPr/>
            </p:nvSpPr>
            <p:spPr>
              <a:xfrm>
                <a:off x="170120" y="2676714"/>
                <a:ext cx="11183112" cy="18005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（2）由（1）知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1_2#16d8e60da?vbadefaultcenterpage=1&amp;parentnodeid=965c8632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0" y="2676714"/>
                <a:ext cx="11183112" cy="1800543"/>
              </a:xfrm>
              <a:prstGeom prst="rect">
                <a:avLst/>
              </a:prstGeom>
              <a:blipFill>
                <a:blip r:embed="rId3"/>
                <a:stretch>
                  <a:fillRect l="-1690" t="-4407" r="-7579" b="-54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307daad2?vbadefaultcenterpage=1&amp;parentnodeid=d77e9827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2_1#544f59a7a?vbadefaultcenterpage=1&amp;parentnodeid=b307daad2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=−19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2_1#544f59a7a?vbadefaultcenterpage=1&amp;parentnodeid=b307daa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254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3_1#544f59a7a.blank?vbadefaultcenterpage=1&amp;parentnodeid=b307daad2&amp;color=0,0,0&amp;vbapositionanswer=14&amp;vbahtmlprocessed=1&amp;bbb=1"/>
              <p:cNvSpPr/>
              <p:nvPr/>
            </p:nvSpPr>
            <p:spPr>
              <a:xfrm>
                <a:off x="2666556" y="2142649"/>
                <a:ext cx="88741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−243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3_1#544f59a7a.blank?vbadefaultcenterpage=1&amp;parentnodeid=b307daad2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556" y="2142649"/>
                <a:ext cx="887413" cy="353441"/>
              </a:xfrm>
              <a:prstGeom prst="rect">
                <a:avLst/>
              </a:prstGeom>
              <a:blipFill>
                <a:blip r:embed="rId5"/>
                <a:stretch>
                  <a:fillRect r="-4110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4_1#544f59a7a?vbadefaultcenterpage=1&amp;parentnodeid=b307daad2&amp;color=0,0,0&amp;vbahtmlprocessed=1&amp;bbb=1&amp;hasbroken=1"/>
              <p:cNvSpPr/>
              <p:nvPr/>
            </p:nvSpPr>
            <p:spPr>
              <a:xfrm>
                <a:off x="502920" y="847897"/>
                <a:ext cx="11183112" cy="5435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为首项，2为公差的等差数列，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为首项，2为公差的等差数列.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为奇数时，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=−23+2×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为偶数时，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=−19+2×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−24,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为奇数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−21,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为偶数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为偶数时，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2×2−46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2×4−46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2+4+6+⋯+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−46×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4_1#544f59a7a?vbadefaultcenterpage=1&amp;parentnodeid=b307daa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47897"/>
                <a:ext cx="11183112" cy="5435600"/>
              </a:xfrm>
              <a:prstGeom prst="rect">
                <a:avLst/>
              </a:prstGeom>
              <a:blipFill>
                <a:blip r:embed="rId3"/>
                <a:stretch>
                  <a:fillRect l="-1690" r="-14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4_1#544f59a7a?vbadefaultcenterpage=1&amp;parentnodeid=b307daad2&amp;color=0,0,0&amp;vbahtmlprocessed=1&amp;bbb=1&amp;hasbroken=1">
                <a:extLst>
                  <a:ext uri="{FF2B5EF4-FFF2-40B4-BE49-F238E27FC236}">
                    <a16:creationId xmlns:a16="http://schemas.microsoft.com/office/drawing/2014/main" id="{0744EB21-E0F8-A249-A9D2-56EBF68B37BC}"/>
                  </a:ext>
                </a:extLst>
              </p:cNvPr>
              <p:cNvSpPr/>
              <p:nvPr/>
            </p:nvSpPr>
            <p:spPr>
              <a:xfrm>
                <a:off x="502920" y="1809287"/>
                <a:ext cx="11183112" cy="3501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−242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−242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为奇数时，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−24=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487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取得最小值,最小值为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−243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4_1#544f59a7a?vbadefaultcenterpage=1&amp;parentnodeid=b307daad2&amp;color=0,0,0&amp;vbahtmlprocessed=1&amp;bbb=1&amp;hasbroken=1">
                <a:extLst>
                  <a:ext uri="{FF2B5EF4-FFF2-40B4-BE49-F238E27FC236}">
                    <a16:creationId xmlns:a16="http://schemas.microsoft.com/office/drawing/2014/main" id="{0744EB21-E0F8-A249-A9D2-56EBF68B3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9287"/>
                <a:ext cx="11183112" cy="3501200"/>
              </a:xfrm>
              <a:prstGeom prst="rect">
                <a:avLst/>
              </a:prstGeom>
              <a:blipFill>
                <a:blip r:embed="rId2"/>
                <a:stretch>
                  <a:fillRect l="-1690" b="-50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39091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a2db5b124.fixed?vbadefaultcenterpage=1&amp;parentnodeid=1fc5f786b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基础课32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等差数列</a:t>
            </a:r>
            <a:endParaRPr lang="en-US" altLang="zh-CN" sz="4000" dirty="0"/>
          </a:p>
        </p:txBody>
      </p:sp>
      <p:pic>
        <p:nvPicPr>
          <p:cNvPr id="3" name="C_0#a2db5b124?linknodeid=a10275ca1&amp;catalogrefid=a10275ca1&amp;parentnodeid=1fc5f786b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a2db5b124?linknodeid=a10275ca1&amp;catalogrefid=a10275ca1&amp;parentnodeid=1fc5f786b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a2db5b124?linknodeid=317634264&amp;catalogrefid=317634264&amp;parentnodeid=1fc5f786b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a2db5b124?linknodeid=317634264&amp;catalogrefid=317634264&amp;parentnodeid=1fc5f786b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a2db5b124?linknodeid=965c86327&amp;catalogrefid=965c86327&amp;parentnodeid=1fc5f786b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a2db5b124?linknodeid=965c86327&amp;catalogrefid=965c86327&amp;parentnodeid=1fc5f786b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a2db5b124?linknodeid=b307daad2&amp;catalogrefid=b307daad2&amp;parentnodeid=1fc5f786b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a2db5b124?linknodeid=b307daad2&amp;catalogrefid=b307daad2&amp;parentnodeid=1fc5f786b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a2db5b124?linknodeid=a10275ca1&amp;catalogrefid=a10275ca1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a2db5b124?linknodeid=a10275ca1&amp;catalogrefid=a10275ca1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a2db5b124?linknodeid=317634264&amp;catalogrefid=31763426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a2db5b124?linknodeid=317634264&amp;catalogrefid=317634264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a2db5b124?linknodeid=965c86327&amp;catalogrefid=965c86327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a2db5b124?linknodeid=965c86327&amp;catalogrefid=965c86327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a2db5b124?linknodeid=b307daad2&amp;catalogrefid=b307daad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a2db5b124?linknodeid=b307daad2&amp;catalogrefid=b307daad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5_1#f078c4295?segpoint=1&amp;vbadefaultcenterpage=1&amp;parentnodeid=b307daad2&amp;color=0,0,0&amp;vbahtmlprocessed=1&amp;bbb=1&amp;hasbroken=1"/>
              <p:cNvSpPr/>
              <p:nvPr/>
            </p:nvSpPr>
            <p:spPr>
              <a:xfrm>
                <a:off x="502920" y="2365040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已知各项均为正数的数列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差数列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成等比数列.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5_1#f078c4295?segpoint=1&amp;vbadefaultcenterpage=1&amp;parentnodeid=b307daa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65040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5_2#f078c4295?segpoint=1&amp;vbadefaultcenterpage=1&amp;parentnodeid=b307daad2&amp;color=0,0,0&amp;vbahtmlprocessed=1&amp;bbb=1"/>
              <p:cNvSpPr/>
              <p:nvPr/>
            </p:nvSpPr>
            <p:spPr>
              <a:xfrm>
                <a:off x="502920" y="3405677"/>
                <a:ext cx="11183112" cy="5808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（1）求证：数列{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}为等差数列.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5_2#f078c4295?segpoint=1&amp;vbadefaultcenterpage=1&amp;parentnodeid=b307daad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05677"/>
                <a:ext cx="11183112" cy="580898"/>
              </a:xfrm>
              <a:prstGeom prst="rect">
                <a:avLst/>
              </a:prstGeom>
              <a:blipFill>
                <a:blip r:embed="rId4"/>
                <a:stretch>
                  <a:fillRect l="-1690" b="-284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5_3#f078c4295?segpoint=1&amp;vbadefaultcenterpage=1&amp;parentnodeid=b307daad2&amp;color=0,0,0&amp;vbahtmlprocessed=1&amp;bbb=1"/>
              <p:cNvSpPr/>
              <p:nvPr/>
            </p:nvSpPr>
            <p:spPr>
              <a:xfrm>
                <a:off x="502920" y="3990004"/>
                <a:ext cx="11183112" cy="78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，求正整数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5_3#f078c4295?segpoint=1&amp;vbadefaultcenterpage=1&amp;parentnodeid=b307daad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90004"/>
                <a:ext cx="11183112" cy="787400"/>
              </a:xfrm>
              <a:prstGeom prst="rect">
                <a:avLst/>
              </a:prstGeom>
              <a:blipFill>
                <a:blip r:embed="rId5"/>
                <a:stretch>
                  <a:fillRect l="-1690" b="-69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1#f078c4295?vbadefaultcenterpage=1&amp;parentnodeid=b307daad2&amp;color=0,0,0&amp;vbahtmlprocessed=1&amp;bbb=1&amp;hasbroken=1"/>
              <p:cNvSpPr/>
              <p:nvPr/>
            </p:nvSpPr>
            <p:spPr>
              <a:xfrm>
                <a:off x="502920" y="1773823"/>
                <a:ext cx="11183112" cy="33367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（1）各项均为正数的数列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成等差数列，则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成等比数列，所以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{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}为等差数列.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1#f078c4295?vbadefaultcenterpage=1&amp;parentnodeid=b307daa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3823"/>
                <a:ext cx="11183112" cy="3336798"/>
              </a:xfrm>
              <a:prstGeom prst="rect">
                <a:avLst/>
              </a:prstGeom>
              <a:blipFill>
                <a:blip r:embed="rId3"/>
                <a:stretch>
                  <a:fillRect l="-1690" r="-545" b="-49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2#f078c4295?vbadefaultcenterpage=1&amp;parentnodeid=b307daad2&amp;color=0,0,0&amp;vbahtmlprocessed=1&amp;bbb=1&amp;hasbroken=1"/>
              <p:cNvSpPr/>
              <p:nvPr/>
            </p:nvSpPr>
            <p:spPr>
              <a:xfrm>
                <a:off x="502920" y="989026"/>
                <a:ext cx="11183112" cy="49273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（2）由（1）得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，整理得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的最小值为4.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2#f078c4295?vbadefaultcenterpage=1&amp;parentnodeid=b307daa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9026"/>
                <a:ext cx="11183112" cy="4927346"/>
              </a:xfrm>
              <a:prstGeom prst="rect">
                <a:avLst/>
              </a:prstGeom>
              <a:blipFill>
                <a:blip r:embed="rId3"/>
                <a:stretch>
                  <a:fillRect l="-1690" r="-545" b="-21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d77e98278.fixed?vbadefaultcenterpage=1&amp;parentnodeid=a2db5b124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d77e98278.fixed?vbadefaultcenterpage=1&amp;parentnodeid=a2db5b124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10275ca1?vbadefaultcenterpage=1&amp;parentnodeid=d77e9827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4e51c4ab1?vbadefaultcenterpage=1&amp;parentnodeid=a10275ca1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的公差为(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4e51c4ab1?vbadefaultcenterpage=1&amp;parentnodeid=a10275ca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4e51c4ab1.bracket?vbadefaultcenterpage=1&amp;parentnodeid=a10275ca1&amp;color=0,0,0&amp;vbapositionanswer=1&amp;vbahtmlprocessed=1"/>
          <p:cNvSpPr/>
          <p:nvPr/>
        </p:nvSpPr>
        <p:spPr>
          <a:xfrm>
            <a:off x="9298940" y="150961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4e51c4ab1.choices?vbadefaultcenterpage=1&amp;parentnodeid=a10275ca1&amp;color=0,0,0&amp;vbahtmlprocessed=1&amp;bbb=1"/>
              <p:cNvSpPr/>
              <p:nvPr/>
            </p:nvSpPr>
            <p:spPr>
              <a:xfrm>
                <a:off x="502920" y="206086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3043428" algn="l"/>
                    <a:tab pos="5820156" algn="l"/>
                    <a:tab pos="85968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C.4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.6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4e51c4ab1.choices?vbadefaultcenterpage=1&amp;parentnodeid=a10275ca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861"/>
                <a:ext cx="11183112" cy="474599"/>
              </a:xfrm>
              <a:prstGeom prst="rect">
                <a:avLst/>
              </a:prstGeom>
              <a:blipFill>
                <a:blip r:embed="rId5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4e51c4ab1?vbadefaultcenterpage=1&amp;parentnodeid=a10275ca1&amp;color=0,0,0&amp;vbahtmlprocessed=1&amp;bbb=1&amp;hasbroken=1"/>
              <p:cNvSpPr/>
              <p:nvPr/>
            </p:nvSpPr>
            <p:spPr>
              <a:xfrm>
                <a:off x="502920" y="2539588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4e51c4ab1?vbadefaultcenterpage=1&amp;parentnodeid=a10275ca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9588"/>
                <a:ext cx="11183112" cy="1037400"/>
              </a:xfrm>
              <a:prstGeom prst="rect">
                <a:avLst/>
              </a:prstGeom>
              <a:blipFill>
                <a:blip r:embed="rId6"/>
                <a:stretch>
                  <a:fillRect l="-1690" r="-763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C_5_AN.6_1#c1ab5fc3f.bracket?vbadefaultcenterpage=1&amp;parentnodeid=a10275ca1&amp;color=0,0,0&amp;vbapositionanswer=2&amp;vbahtmlprocessed=1"/>
          <p:cNvSpPr/>
          <p:nvPr/>
        </p:nvSpPr>
        <p:spPr>
          <a:xfrm>
            <a:off x="1916972" y="190930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27569" y="1185007"/>
          <a:ext cx="1081405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9928089" imgH="2239073" progId="Word.Document.12">
                  <p:embed/>
                </p:oleObj>
              </mc:Choice>
              <mc:Fallback>
                <p:oleObj name="文档" r:id="rId4" imgW="9928089" imgH="2239073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69" y="1185007"/>
                        <a:ext cx="1081405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68819" y="3106738"/>
          <a:ext cx="10972800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6" imgW="9963025" imgH="2042587" progId="Word.Document.12">
                  <p:embed/>
                </p:oleObj>
              </mc:Choice>
              <mc:Fallback>
                <p:oleObj name="文档" r:id="rId6" imgW="9963025" imgH="2042587" progId="Word.Document.12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19" y="3106738"/>
                        <a:ext cx="10972800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36712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53e5d39f6?vbadefaultcenterpage=1&amp;parentnodeid=a10275ca1&amp;color=0,0,0&amp;vbahtmlprocessed=1&amp;bbb=1&amp;hasbroken=1"/>
              <p:cNvSpPr/>
              <p:nvPr/>
            </p:nvSpPr>
            <p:spPr>
              <a:xfrm>
                <a:off x="502920" y="212491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−21=0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的前21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项的和为(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53e5d39f6?vbadefaultcenterpage=1&amp;parentnodeid=a10275ca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491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92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53e5d39f6.bracket?vbadefaultcenterpage=1&amp;parentnodeid=a10275ca1&amp;color=0,0,0&amp;vbapositionanswer=3&amp;vbahtmlprocessed=1"/>
          <p:cNvSpPr/>
          <p:nvPr/>
        </p:nvSpPr>
        <p:spPr>
          <a:xfrm>
            <a:off x="1988820" y="267228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1_1#53e5d39f6.choices?vbadefaultcenterpage=1&amp;parentnodeid=a10275ca1&amp;color=0,0,0&amp;vbahtmlprocessed=1&amp;bbb=1"/>
          <p:cNvSpPr/>
          <p:nvPr/>
        </p:nvSpPr>
        <p:spPr>
          <a:xfrm>
            <a:off x="502920" y="3221495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10053" algn="l"/>
                <a:tab pos="5547106" algn="l"/>
                <a:tab pos="83841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C.63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.126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53e5d39f6?vbadefaultcenterpage=1&amp;parentnodeid=a10275ca1&amp;color=0,0,0&amp;vbahtmlprocessed=1&amp;bbb=1"/>
              <p:cNvSpPr/>
              <p:nvPr/>
            </p:nvSpPr>
            <p:spPr>
              <a:xfrm>
                <a:off x="502920" y="3700221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的两根，由韦达定理得,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的前21项的和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17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53e5d39f6?vbadefaultcenterpage=1&amp;parentnodeid=a10275ca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00221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b0a66fe46?vbadefaultcenterpage=1&amp;parentnodeid=a10275ca1&amp;color=0,0,0&amp;vbahtmlprocessed=1&amp;bbb=1"/>
              <p:cNvSpPr/>
              <p:nvPr/>
            </p:nvSpPr>
            <p:spPr>
              <a:xfrm>
                <a:off x="502920" y="1640346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b0a66fe46?vbadefaultcenterpage=1&amp;parentnodeid=a10275ca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40346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b0a66fe46.bracket?vbadefaultcenterpage=1&amp;parentnodeid=a10275ca1&amp;color=0,0,0&amp;vbapositionanswer=4&amp;vbahtmlprocessed=1"/>
          <p:cNvSpPr/>
          <p:nvPr/>
        </p:nvSpPr>
        <p:spPr>
          <a:xfrm>
            <a:off x="9974136" y="162891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15_1#b0a66fe46.choices?vbadefaultcenterpage=1&amp;parentnodeid=a10275ca1&amp;color=0,0,0&amp;vbahtmlprocessed=1&amp;bbb=1"/>
          <p:cNvSpPr/>
          <p:nvPr/>
        </p:nvSpPr>
        <p:spPr>
          <a:xfrm>
            <a:off x="502920" y="2127263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89428" algn="l"/>
                <a:tab pos="5553456" algn="l"/>
                <a:tab pos="8457184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C.11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b0a66fe46?vbadefaultcenterpage=1&amp;parentnodeid=a10275ca1&amp;color=0,0,0&amp;vbahtmlprocessed=1&amp;bbb=1"/>
              <p:cNvSpPr/>
              <p:nvPr/>
            </p:nvSpPr>
            <p:spPr>
              <a:xfrm>
                <a:off x="502920" y="2611133"/>
                <a:ext cx="11183112" cy="2840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&amp;4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=5,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&amp;4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𝑑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=5,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𝑑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=−3+18=15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b0a66fe46?vbadefaultcenterpage=1&amp;parentnodeid=a10275ca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1133"/>
                <a:ext cx="11183112" cy="2840800"/>
              </a:xfrm>
              <a:prstGeom prst="rect">
                <a:avLst/>
              </a:prstGeom>
              <a:blipFill>
                <a:blip r:embed="rId4"/>
                <a:stretch>
                  <a:fillRect l="-1690" b="-64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ddf46b8b2?vbadefaultcenterpage=1&amp;parentnodeid=a10275ca1&amp;color=0,0,0&amp;vbahtmlprocessed=1&amp;bbb=1&amp;hasbroken=1"/>
              <p:cNvSpPr/>
              <p:nvPr/>
            </p:nvSpPr>
            <p:spPr>
              <a:xfrm>
                <a:off x="502920" y="215666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（2024·辽宁联考）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ddf46b8b2?vbadefaultcenterpage=1&amp;parentnodeid=a10275ca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5666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ddf46b8b2.bracket?vbadefaultcenterpage=1&amp;parentnodeid=a10275ca1&amp;color=0,0,0&amp;vbapositionanswer=5&amp;vbahtmlprocessed=1"/>
          <p:cNvSpPr/>
          <p:nvPr/>
        </p:nvSpPr>
        <p:spPr>
          <a:xfrm>
            <a:off x="5727129" y="270403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19_1#ddf46b8b2.choices?vbadefaultcenterpage=1&amp;parentnodeid=a10275ca1&amp;color=0,0,0&amp;vbahtmlprocessed=1&amp;bbb=1"/>
          <p:cNvSpPr/>
          <p:nvPr/>
        </p:nvSpPr>
        <p:spPr>
          <a:xfrm>
            <a:off x="502920" y="3197302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938653" algn="l"/>
                <a:tab pos="5851906" algn="l"/>
                <a:tab pos="86127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.150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B.120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C.75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.60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ddf46b8b2?vbadefaultcenterpage=1&amp;parentnodeid=a10275ca1&amp;color=0,0,0&amp;vbahtmlprocessed=1&amp;bbb=1&amp;hasbroken=1"/>
              <p:cNvSpPr/>
              <p:nvPr/>
            </p:nvSpPr>
            <p:spPr>
              <a:xfrm>
                <a:off x="502920" y="3681171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由等差数列的性质可得，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15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ddf46b8b2?vbadefaultcenterpage=1&amp;parentnodeid=a10275ca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81171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300</Words>
  <Application>Microsoft Office PowerPoint</Application>
  <PresentationFormat>宽屏</PresentationFormat>
  <Paragraphs>205</Paragraphs>
  <Slides>33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7</cp:revision>
  <dcterms:created xsi:type="dcterms:W3CDTF">2024-01-24T10:28:23Z</dcterms:created>
  <dcterms:modified xsi:type="dcterms:W3CDTF">2024-02-03T02:48:48Z</dcterms:modified>
  <cp:category/>
  <cp:contentStatus/>
</cp:coreProperties>
</file>