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8" r:id="rId32"/>
    <p:sldId id="284" r:id="rId33"/>
    <p:sldId id="285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8841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ac7a90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A711D58-F229-4739-A0EE-20030AA15DC0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2E7E51E-232E-4C0A-9C32-2AB00068D47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ac7a90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基础课33 等比数列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4EBB75A-4C0F-4B54-8C2D-1EBBCA2821A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49a8e9a7?vbadefaultcenterpage=1&amp;parentnodeid=130e0a05f&amp;color=0,0,0&amp;vbahtmlprocessed=1&amp;bbb=1&amp;hasbroken=1"/>
              <p:cNvSpPr/>
              <p:nvPr/>
            </p:nvSpPr>
            <p:spPr>
              <a:xfrm>
                <a:off x="502920" y="1415525"/>
                <a:ext cx="11183112" cy="10460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在各项均为正数的等比数列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49a8e9a7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5525"/>
                <a:ext cx="11183112" cy="1046099"/>
              </a:xfrm>
              <a:prstGeom prst="rect">
                <a:avLst/>
              </a:prstGeom>
              <a:blipFill>
                <a:blip r:embed="rId3"/>
                <a:stretch>
                  <a:fillRect l="-1690" r="-55" b="-174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49a8e9a7.bracket?vbadefaultcenterpage=1&amp;parentnodeid=130e0a05f&amp;color=0,0,0&amp;vbapositionanswer=6&amp;vbahtmlprocessed=1"/>
          <p:cNvSpPr/>
          <p:nvPr/>
        </p:nvSpPr>
        <p:spPr>
          <a:xfrm>
            <a:off x="769620" y="197559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e49a8e9a7.choices?vbadefaultcenterpage=1&amp;parentnodeid=130e0a05f&amp;color=0,0,0&amp;vbahtmlprocessed=1&amp;bbb=1"/>
              <p:cNvSpPr/>
              <p:nvPr/>
            </p:nvSpPr>
            <p:spPr>
              <a:xfrm>
                <a:off x="502920" y="2472672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957703" algn="l"/>
                    <a:tab pos="5737606" algn="l"/>
                    <a:tab pos="86191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B.5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e49a8e9a7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72672"/>
                <a:ext cx="11183112" cy="702120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e49a8e9a7?vbadefaultcenterpage=1&amp;parentnodeid=130e0a05f&amp;color=0,0,0&amp;vbahtmlprocessed=1&amp;bbb=1&amp;hasbroken=1"/>
              <p:cNvSpPr/>
              <p:nvPr/>
            </p:nvSpPr>
            <p:spPr>
              <a:xfrm>
                <a:off x="502920" y="3180253"/>
                <a:ext cx="11183112" cy="2362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由等比数列的性质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8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e49a8e9a7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0253"/>
                <a:ext cx="11183112" cy="2362200"/>
              </a:xfrm>
              <a:prstGeom prst="rect">
                <a:avLst/>
              </a:prstGeom>
              <a:blipFill>
                <a:blip r:embed="rId5"/>
                <a:stretch>
                  <a:fillRect l="-1690" b="-43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2d291f83a?vbadefaultcenterpage=1&amp;parentnodeid=130e0a05f&amp;color=0,0,0&amp;vbahtmlprocessed=1&amp;bbb=1"/>
              <p:cNvSpPr/>
              <p:nvPr/>
            </p:nvSpPr>
            <p:spPr>
              <a:xfrm>
                <a:off x="502920" y="756000"/>
                <a:ext cx="11183112" cy="436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2d291f83a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36499"/>
              </a:xfrm>
              <a:prstGeom prst="rect">
                <a:avLst/>
              </a:prstGeom>
              <a:blipFill>
                <a:blip r:embed="rId3"/>
                <a:stretch>
                  <a:fillRect l="-1690" t="-5556" b="-41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2d291f83a.bracket?vbadefaultcenterpage=1&amp;parentnodeid=130e0a05f&amp;color=0,0,0&amp;vbapositionanswer=7&amp;vbahtmlprocessed=1"/>
          <p:cNvSpPr/>
          <p:nvPr/>
        </p:nvSpPr>
        <p:spPr>
          <a:xfrm>
            <a:off x="8317040" y="739363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2d291f83a.choices?vbadefaultcenterpage=1&amp;parentnodeid=130e0a05f&amp;color=0,0,0&amp;vbahtmlprocessed=1&amp;bbb=1"/>
              <p:cNvSpPr/>
              <p:nvPr/>
            </p:nvSpPr>
            <p:spPr>
              <a:xfrm>
                <a:off x="502920" y="1255554"/>
                <a:ext cx="11183112" cy="4392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900"/>
                  </a:lnSpc>
                  <a:tabLst>
                    <a:tab pos="3122803" algn="l"/>
                    <a:tab pos="5699506" algn="l"/>
                    <a:tab pos="8276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2d291f83a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5554"/>
                <a:ext cx="11183112" cy="439230"/>
              </a:xfrm>
              <a:prstGeom prst="rect">
                <a:avLst/>
              </a:prstGeom>
              <a:blipFill>
                <a:blip r:embed="rId4"/>
                <a:stretch>
                  <a:fillRect l="-1690" t="-4167" b="-430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8_1#2d291f83a?vbadefaultcenterpage=1&amp;parentnodeid=130e0a05f&amp;color=0,0,0&amp;vbahtmlprocessed=1&amp;bbb=1"/>
              <p:cNvSpPr/>
              <p:nvPr/>
            </p:nvSpPr>
            <p:spPr>
              <a:xfrm>
                <a:off x="502920" y="1700499"/>
                <a:ext cx="11183112" cy="46662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是首项为1，公比为3的等比数列，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8_1#2d291f83a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0499"/>
                <a:ext cx="11183112" cy="4666234"/>
              </a:xfrm>
              <a:prstGeom prst="rect">
                <a:avLst/>
              </a:prstGeom>
              <a:blipFill>
                <a:blip r:embed="rId5"/>
                <a:stretch>
                  <a:fillRect l="-1690" b="-2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f7afc108c?vbadefaultcenterpage=1&amp;parentnodeid=130e0a05f&amp;color=0,0,0&amp;vbahtmlprocessed=1&amp;bbb=1&amp;hasbroken=1"/>
              <p:cNvSpPr/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f7afc108c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blipFill>
                <a:blip r:embed="rId3"/>
                <a:stretch>
                  <a:fillRect l="-1690" b="-2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f7afc108c.bracket?vbadefaultcenterpage=1&amp;parentnodeid=130e0a05f&amp;color=0,0,0&amp;vbapositionanswer=8&amp;vbahtmlprocessed=1"/>
          <p:cNvSpPr/>
          <p:nvPr/>
        </p:nvSpPr>
        <p:spPr>
          <a:xfrm>
            <a:off x="6325553" y="1252824"/>
            <a:ext cx="4238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f7afc108c.choices?vbadefaultcenterpage=1&amp;parentnodeid=130e0a05f&amp;color=0,0,0&amp;vbahtmlprocessed=1&amp;bbb=1"/>
              <p:cNvSpPr/>
              <p:nvPr/>
            </p:nvSpPr>
            <p:spPr>
              <a:xfrm>
                <a:off x="502920" y="1764316"/>
                <a:ext cx="11183112" cy="4297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f7afc108c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4316"/>
                <a:ext cx="11183112" cy="429705"/>
              </a:xfrm>
              <a:prstGeom prst="rect">
                <a:avLst/>
              </a:prstGeom>
              <a:blipFill>
                <a:blip r:embed="rId4"/>
                <a:stretch>
                  <a:fillRect l="-1690" t="-5634" b="-436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f7afc108c?vbadefaultcenterpage=1&amp;parentnodeid=130e0a05f&amp;color=0,0,0&amp;vbahtmlprocessed=1&amp;bbb=1&amp;hasbroken=1"/>
              <p:cNvSpPr/>
              <p:nvPr/>
            </p:nvSpPr>
            <p:spPr>
              <a:xfrm>
                <a:off x="502920" y="2205197"/>
                <a:ext cx="11183112" cy="35487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是以2为首项，2为公比的等比数列，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f7afc108c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5197"/>
                <a:ext cx="11183112" cy="3548761"/>
              </a:xfrm>
              <a:prstGeom prst="rect">
                <a:avLst/>
              </a:prstGeom>
              <a:blipFill>
                <a:blip r:embed="rId5"/>
                <a:stretch>
                  <a:fillRect l="-1690" t="-172" b="-29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20a45041?vbadefaultcenterpage=1&amp;parentnodeid=7153baee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3_1#42b32d0ad?vbadefaultcenterpage=1&amp;parentnodeid=220a45041&amp;color=0,0,0&amp;vbahtmlprocessed=1&amp;bbb=1"/>
              <p:cNvSpPr/>
              <p:nvPr/>
            </p:nvSpPr>
            <p:spPr>
              <a:xfrm>
                <a:off x="502920" y="1521048"/>
                <a:ext cx="11183112" cy="59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3_1#42b32d0ad?vbadefaultcenterpage=1&amp;parentnodeid=220a45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596900"/>
              </a:xfrm>
              <a:prstGeom prst="rect">
                <a:avLst/>
              </a:prstGeom>
              <a:blipFill>
                <a:blip r:embed="rId4"/>
                <a:stretch>
                  <a:fillRect l="-1690" b="-103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42b32d0ad.bracket?vbadefaultcenterpage=1&amp;parentnodeid=220a45041&amp;color=0,0,0&amp;vbapositionanswer=9&amp;vbahtmlprocessed=1&amp;bbb=1"/>
          <p:cNvSpPr/>
          <p:nvPr/>
        </p:nvSpPr>
        <p:spPr>
          <a:xfrm>
            <a:off x="9547352" y="1657337"/>
            <a:ext cx="865188" cy="364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42b32d0ad.choices?vbadefaultcenterpage=1&amp;parentnodeid=220a45041&amp;color=0,0,0&amp;vbahtmlprocessed=1&amp;bbb=1"/>
              <p:cNvSpPr/>
              <p:nvPr/>
            </p:nvSpPr>
            <p:spPr>
              <a:xfrm>
                <a:off x="502920" y="2117948"/>
                <a:ext cx="11183112" cy="124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+5}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为等比数列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为递减数列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42b32d0ad.choices?vbadefaultcenterpage=1&amp;parentnodeid=220a45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7948"/>
                <a:ext cx="11183112" cy="1244600"/>
              </a:xfrm>
              <a:prstGeom prst="rect">
                <a:avLst/>
              </a:prstGeom>
              <a:blipFill>
                <a:blip r:embed="rId5"/>
                <a:stretch>
                  <a:fillRect l="-1690" b="-43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6_1#42b32d0ad?vbadefaultcenterpage=1&amp;parentnodeid=220a45041&amp;color=0,0,0&amp;vbahtmlprocessed=1&amp;bbb=1&amp;hasbroken=1"/>
              <p:cNvSpPr/>
              <p:nvPr/>
            </p:nvSpPr>
            <p:spPr>
              <a:xfrm>
                <a:off x="502920" y="1228675"/>
                <a:ext cx="11183112" cy="4250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2+5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的等比数列，故A正确；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不是递减数列，故C错误；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故D正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6_1#42b32d0ad?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28675"/>
                <a:ext cx="11183112" cy="4250500"/>
              </a:xfrm>
              <a:prstGeom prst="rect">
                <a:avLst/>
              </a:prstGeom>
              <a:blipFill>
                <a:blip r:embed="rId3"/>
                <a:stretch>
                  <a:fillRect l="-1690" b="-41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0ee21c558?segpoint=1&amp;vbadefaultcenterpage=1&amp;parentnodeid=220a45041&amp;color=0,0,0&amp;vbahtmlprocessed=1&amp;bbb=1&amp;hasbroken=1"/>
              <p:cNvSpPr/>
              <p:nvPr/>
            </p:nvSpPr>
            <p:spPr>
              <a:xfrm>
                <a:off x="502920" y="894411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（多选题）如图，等边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的边长为2，先取等边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各边的中点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2个等边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，然后再取等边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各边的中点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，作第3个等边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𝐺𝐻𝐼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，依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此方法一直继续下去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.设等边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，后继各等边三角形的面积依次为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0ee21c558?segpoint=1&amp;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4411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1254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0ee21c558.bracket?vbadefaultcenterpage=1&amp;parentnodeid=220a45041&amp;color=0,0,0&amp;vbapositionanswer=10&amp;vbahtmlprocessed=1&amp;bbb=1"/>
          <p:cNvSpPr/>
          <p:nvPr/>
        </p:nvSpPr>
        <p:spPr>
          <a:xfrm>
            <a:off x="5526278" y="2559382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p:pic>
        <p:nvPicPr>
          <p:cNvPr id="4" name="QC_5_BD.39_1#0ee21c558?hastextimagelayout=1&amp;vbadefaultcenterpage=1&amp;parentnodeid=220a45041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95654" y="3155519"/>
            <a:ext cx="2697480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2#0ee21c558.choices?hastextimagelayout=1&amp;vbadefaultcenterpage=1&amp;parentnodeid=220a45041&amp;color=0,0,0&amp;vbahtmlprocessed=1&amp;bbb=1&amp;hasbroken=1"/>
              <p:cNvSpPr/>
              <p:nvPr/>
            </p:nvSpPr>
            <p:spPr>
              <a:xfrm>
                <a:off x="502920" y="3028519"/>
                <a:ext cx="8403336" cy="30446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的等比中项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.从等边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开始，连续5个等边三角形的面积之和为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341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.如果这个作图过程一直继续下去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，那么所有这些等边三角形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的面积之和将趋近于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2#0ee21c558.choices?hastextimagelayout=1&amp;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8519"/>
                <a:ext cx="8403336" cy="3044698"/>
              </a:xfrm>
              <a:prstGeom prst="rect">
                <a:avLst/>
              </a:prstGeom>
              <a:blipFill>
                <a:blip r:embed="rId5"/>
                <a:stretch>
                  <a:fillRect l="-2250" r="-73" b="-3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ee21c558?vbadefaultcenterpage=1&amp;parentnodeid=220a45041&amp;color=0,0,0&amp;vbahtmlprocessed=1&amp;bbb=1&amp;hasbroken=1"/>
              <p:cNvSpPr/>
              <p:nvPr/>
            </p:nvSpPr>
            <p:spPr>
              <a:xfrm>
                <a:off x="502920" y="911619"/>
                <a:ext cx="11183112" cy="5041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设各等边三角形的边长为数列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是以2为首项，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为公比的等比数列，所以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根据三角形面积公式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比的等比数列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，A正确；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两边取对数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，B错误；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ee21c558?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1619"/>
                <a:ext cx="11183112" cy="5041900"/>
              </a:xfrm>
              <a:prstGeom prst="rect">
                <a:avLst/>
              </a:prstGeom>
              <a:blipFill>
                <a:blip r:embed="rId3"/>
                <a:stretch>
                  <a:fillRect l="-1690" b="-20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0ee21c558?vbadefaultcenterpage=1&amp;parentnodeid=220a45041&amp;color=0,0,0&amp;vbahtmlprocessed=1&amp;bbb=1&amp;hasbroken=1">
                <a:extLst>
                  <a:ext uri="{FF2B5EF4-FFF2-40B4-BE49-F238E27FC236}">
                    <a16:creationId xmlns:a16="http://schemas.microsoft.com/office/drawing/2014/main" id="{E196372C-FDB7-290E-D1D8-6F5E7D8E8EC6}"/>
                  </a:ext>
                </a:extLst>
              </p:cNvPr>
              <p:cNvSpPr/>
              <p:nvPr/>
            </p:nvSpPr>
            <p:spPr>
              <a:xfrm>
                <a:off x="502920" y="2355483"/>
                <a:ext cx="11183112" cy="242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77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×[1−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341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256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，C正确；</a:t>
                </a:r>
                <a:endParaRPr lang="en-US" altLang="zh-CN" sz="2400" dirty="0"/>
              </a:p>
              <a:p>
                <a:pPr latinLnBrk="1">
                  <a:lnSpc>
                    <a:spcPts val="7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×[1−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趋向于无穷大时，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趋向于0，面积和将趋近于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0ee21c558?vbadefaultcenterpage=1&amp;parentnodeid=220a45041&amp;color=0,0,0&amp;vbahtmlprocessed=1&amp;bbb=1&amp;hasbroken=1">
                <a:extLst>
                  <a:ext uri="{FF2B5EF4-FFF2-40B4-BE49-F238E27FC236}">
                    <a16:creationId xmlns:a16="http://schemas.microsoft.com/office/drawing/2014/main" id="{E196372C-FDB7-290E-D1D8-6F5E7D8E8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5483"/>
                <a:ext cx="11183112" cy="2421700"/>
              </a:xfrm>
              <a:prstGeom prst="rect">
                <a:avLst/>
              </a:prstGeom>
              <a:blipFill>
                <a:blip r:embed="rId2"/>
                <a:stretch>
                  <a:fillRect l="-1690" b="-7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941185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335faefc3?vbadefaultcenterpage=1&amp;parentnodeid=220a45041&amp;color=0,0,0&amp;vbahtmlprocessed=1&amp;bbb=1&amp;hasbroken=1"/>
              <p:cNvSpPr/>
              <p:nvPr/>
            </p:nvSpPr>
            <p:spPr>
              <a:xfrm>
                <a:off x="502920" y="105913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已知递增等比数列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的第三项、第五项、第七项的积为512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，且这三项分别减去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1,3,9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后成等差数列，则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335faefc3?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913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309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335faefc3.blank?vbadefaultcenterpage=1&amp;parentnodeid=220a45041&amp;color=0,0,0&amp;vbapositionanswer=11&amp;vbahtmlprocessed=1&amp;bbb=1"/>
              <p:cNvSpPr/>
              <p:nvPr/>
            </p:nvSpPr>
            <p:spPr>
              <a:xfrm>
                <a:off x="5386642" y="1638186"/>
                <a:ext cx="524002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335faefc3.blank?vbadefaultcenterpage=1&amp;parentnodeid=220a45041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42" y="1638186"/>
                <a:ext cx="524002" cy="39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335faefc3?vbadefaultcenterpage=1&amp;parentnodeid=220a45041&amp;color=0,0,0&amp;vbahtmlprocessed=1&amp;bbb=1"/>
              <p:cNvSpPr/>
              <p:nvPr/>
            </p:nvSpPr>
            <p:spPr>
              <a:xfrm>
                <a:off x="502920" y="2099768"/>
                <a:ext cx="11183112" cy="3932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的第三项、第五项、第七项的积为512，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的第三项、第五项、第七项分别减去1,3,9后成等差数列，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335faefc3?vbadefaultcenterpage=1&amp;parentnodeid=220a45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99768"/>
                <a:ext cx="11183112" cy="3932428"/>
              </a:xfrm>
              <a:prstGeom prst="rect">
                <a:avLst/>
              </a:prstGeom>
              <a:blipFill>
                <a:blip r:embed="rId5"/>
                <a:stretch>
                  <a:fillRect l="-1690" b="-44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8ba695119?vbadefaultcenterpage=1&amp;parentnodeid=220a45041&amp;color=0,0,0&amp;vbahtmlprocessed=1&amp;bbb=1&amp;hasbroken=1"/>
              <p:cNvSpPr/>
              <p:nvPr/>
            </p:nvSpPr>
            <p:spPr>
              <a:xfrm>
                <a:off x="502920" y="2897614"/>
                <a:ext cx="11183112" cy="1155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8ba695119?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7614"/>
                <a:ext cx="11183112" cy="1155700"/>
              </a:xfrm>
              <a:prstGeom prst="rect">
                <a:avLst/>
              </a:prstGeom>
              <a:blipFill>
                <a:blip r:embed="rId3"/>
                <a:stretch>
                  <a:fillRect l="-1690" b="-52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8ba695119.blank?vbadefaultcenterpage=1&amp;parentnodeid=220a45041&amp;color=0,0,0&amp;vbapositionanswer=12&amp;vbahtmlprocessed=1&amp;bbb=1"/>
              <p:cNvSpPr/>
              <p:nvPr/>
            </p:nvSpPr>
            <p:spPr>
              <a:xfrm>
                <a:off x="2382520" y="3512103"/>
                <a:ext cx="1742631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8ba695119.blank?vbadefaultcenterpage=1&amp;parentnodeid=220a45041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20" y="3512103"/>
                <a:ext cx="1742631" cy="353441"/>
              </a:xfrm>
              <a:prstGeom prst="rect">
                <a:avLst/>
              </a:prstGeom>
              <a:blipFill>
                <a:blip r:embed="rId4"/>
                <a:stretch>
                  <a:fillRect r="-1748" b="-15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8ba695119.blank?vbadefaultcenterpage=1&amp;parentnodeid=220a45041&amp;color=0,0,0&amp;vbapositionanswer=13&amp;vbahtmlprocessed=1&amp;bbb=1&amp;rh=43.2"/>
              <p:cNvSpPr/>
              <p:nvPr/>
            </p:nvSpPr>
            <p:spPr>
              <a:xfrm>
                <a:off x="6279515" y="3349861"/>
                <a:ext cx="284163" cy="51085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8ba695119.blank?vbadefaultcenterpage=1&amp;parentnodeid=220a45041&amp;color=0,0,0&amp;vbapositionanswer=13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15" y="3349861"/>
                <a:ext cx="284163" cy="5108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47_1#8ba695119?vbadefaultcenterpage=1&amp;parentnodeid=220a45041&amp;color=0,0,0&amp;vbahtmlprocessed=1&amp;bbb=1&amp;hasbroken=1"/>
              <p:cNvSpPr/>
              <p:nvPr/>
            </p:nvSpPr>
            <p:spPr>
              <a:xfrm>
                <a:off x="502920" y="1064337"/>
                <a:ext cx="11183112" cy="463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−1−4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47_1#8ba695119?vbadefaultcenterpage=1&amp;parentnodeid=220a45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64337"/>
                <a:ext cx="11183112" cy="4635500"/>
              </a:xfrm>
              <a:prstGeom prst="rect">
                <a:avLst/>
              </a:prstGeom>
              <a:blipFill>
                <a:blip r:embed="rId3"/>
                <a:stretch>
                  <a:fillRect l="-1690" r="-872" b="-22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34c7fa24?vbadefaultcenterpage=1&amp;parentnodeid=7153baee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efd454f02?segpoint=1&amp;vbadefaultcenterpage=1&amp;parentnodeid=b34c7fa24&amp;color=0,0,0&amp;vbahtmlprocessed=1&amp;bbb=1&amp;hasbroken=1"/>
              <p:cNvSpPr/>
              <p:nvPr/>
            </p:nvSpPr>
            <p:spPr>
              <a:xfrm>
                <a:off x="502920" y="1521048"/>
                <a:ext cx="11183112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“一尺之棰，日取其半，万世不竭”出自《庄子·天下》，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其中蕴含着数列的相关知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识.已知长度为4的线段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为直径作圆（如图①），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该圆的面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，在图①中取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为直径作圆（如图②），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图②中所有圆的面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积之和为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，以此类推，则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40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efd454f02?segpoint=1&amp;vbadefaultcenterpage=1&amp;parentnodeid=b34c7fa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438400"/>
              </a:xfrm>
              <a:prstGeom prst="rect">
                <a:avLst/>
              </a:prstGeom>
              <a:blipFill>
                <a:blip r:embed="rId4"/>
                <a:stretch>
                  <a:fillRect l="-1690" r="-1036" b="-7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9_1#efd454f02.blank?vbadefaultcenterpage=1&amp;parentnodeid=b34c7fa24&amp;color=0,0,0&amp;vbapositionanswer=14&amp;vbahtmlprocessed=1&amp;bbb=1&amp;rh=54"/>
              <p:cNvSpPr/>
              <p:nvPr/>
            </p:nvSpPr>
            <p:spPr>
              <a:xfrm>
                <a:off x="6708077" y="3303937"/>
                <a:ext cx="2528253" cy="58559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9_1#efd454f02.blank?vbadefaultcenterpage=1&amp;parentnodeid=b34c7fa24&amp;color=0,0,0&amp;vbapositionanswer=14&amp;vbahtmlprocessed=1&amp;bbb=1&amp;rh=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077" y="3303937"/>
                <a:ext cx="2528253" cy="5855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B_5_BD.50_1#efd454f02?vbadefaultcenterpage=1&amp;parentnodeid=b34c7fa24&amp;color=0,0,0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0592" y="4073748"/>
            <a:ext cx="7296912" cy="200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1_1#efd454f02?vbadefaultcenterpage=1&amp;parentnodeid=b34c7fa24&amp;color=0,0,0&amp;vbahtmlprocessed=1&amp;bbb=1"/>
              <p:cNvSpPr/>
              <p:nvPr/>
            </p:nvSpPr>
            <p:spPr>
              <a:xfrm>
                <a:off x="502920" y="2219402"/>
                <a:ext cx="11183112" cy="271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由题意可知，各圆的面积成以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为公比的等比数列，</a:t>
                </a:r>
                <a:endParaRPr lang="en-US" altLang="zh-CN" sz="2400" dirty="0"/>
              </a:p>
              <a:p>
                <a:pPr latinLnBrk="1">
                  <a:lnSpc>
                    <a:spcPts val="7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1_1#efd454f02?vbadefaultcenterpage=1&amp;parentnodeid=b34c7fa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9402"/>
                <a:ext cx="11183112" cy="27178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2_1#d57fa005d?segpoint=1&amp;vbadefaultcenterpage=1&amp;parentnodeid=b34c7fa24&amp;color=0,0,0&amp;vbahtmlprocessed=1&amp;bbb=1&amp;hasbroken=1"/>
              <p:cNvSpPr/>
              <p:nvPr/>
            </p:nvSpPr>
            <p:spPr>
              <a:xfrm>
                <a:off x="502920" y="1041731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公元263年，刘徽首创了用圆的内接正多边形的面积来逼近圆面积的方法，算得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3.14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，我国称这种方法为割圆术，直到1200年后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，西方人才找到了类似的方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，后人为纪念刘徽的贡献，将3.14称为徽率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.我们作单位圆的外切和内接正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=1,2,3,⋯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边形，记外切正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边形周长的一半为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，内接正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边形周长的一半为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，通过计算容易得到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边形的一条边所对圆心角的一半）.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2_1#d57fa005d?segpoint=1&amp;vbadefaultcenterpage=1&amp;parentnodeid=b34c7fa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1731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2_2#d57fa005d?segpoint=1&amp;vbadefaultcenterpage=1&amp;parentnodeid=b34c7fa24&amp;color=0,0,0&amp;vbahtmlprocessed=1&amp;bbb=1"/>
              <p:cNvSpPr/>
              <p:nvPr/>
            </p:nvSpPr>
            <p:spPr>
              <a:xfrm>
                <a:off x="502920" y="433668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2_2#d57fa005d?segpoint=1&amp;vbadefaultcenterpage=1&amp;parentnodeid=b34c7fa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33668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2_3#d57fa005d?segpoint=1&amp;vbadefaultcenterpage=1&amp;parentnodeid=b34c7fa24&amp;color=0,0,0&amp;vbahtmlprocessed=1&amp;bbb=1"/>
              <p:cNvSpPr/>
              <p:nvPr/>
            </p:nvSpPr>
            <p:spPr>
              <a:xfrm>
                <a:off x="502920" y="4815409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（2）求证：对于任意正整数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2_3#d57fa005d?segpoint=1&amp;vbadefaultcenterpage=1&amp;parentnodeid=b34c7fa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15409"/>
                <a:ext cx="11183112" cy="787400"/>
              </a:xfrm>
              <a:prstGeom prst="rect">
                <a:avLst/>
              </a:prstGeom>
              <a:blipFill>
                <a:blip r:embed="rId5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52_4#d57fa005d?segpoint=1&amp;vbadefaultcenterpage=1&amp;parentnodeid=b34c7fa24&amp;color=0,0,0&amp;vbahtmlprocessed=1&amp;bbb=1"/>
              <p:cNvSpPr/>
              <p:nvPr/>
            </p:nvSpPr>
            <p:spPr>
              <a:xfrm>
                <a:off x="502920" y="5602809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（3）对任意正整数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是否能构成等比数列?说明你的理由.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52_4#d57fa005d?segpoint=1&amp;vbadefaultcenterpage=1&amp;parentnodeid=b34c7fa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602809"/>
                <a:ext cx="11183112" cy="478600"/>
              </a:xfrm>
              <a:prstGeom prst="rect">
                <a:avLst/>
              </a:prstGeom>
              <a:blipFill>
                <a:blip r:embed="rId6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3_1#d57fa005d?hastextimagelayout=1&amp;vbadefaultcenterpage=1&amp;parentnodeid=b34c7fa24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80576" y="801722"/>
            <a:ext cx="2496312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3_2#d57fa005d?hastextimagelayout=2&amp;vbadefaultcenterpage=1&amp;parentnodeid=b34c7fa24&amp;color=0,0,0&amp;vbahtmlprocessed=1&amp;bbb=1&amp;hasbroken=1"/>
              <p:cNvSpPr/>
              <p:nvPr/>
            </p:nvSpPr>
            <p:spPr>
              <a:xfrm>
                <a:off x="502920" y="756000"/>
                <a:ext cx="8558784" cy="14914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（1）如图，在等腰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3_2#d57fa005d?hastextimagelayout=2&amp;vbadefaultcenterpage=1&amp;parentnodeid=b34c7fa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558784" cy="1491425"/>
              </a:xfrm>
              <a:prstGeom prst="rect">
                <a:avLst/>
              </a:prstGeom>
              <a:blipFill>
                <a:blip r:embed="rId4"/>
                <a:stretch>
                  <a:fillRect l="-2208" r="-4345" b="-122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53_3#d57fa005d?hastextimagelayout=2&amp;vbadefaultcenterpage=1&amp;parentnodeid=b34c7fa24&amp;color=0,0,0&amp;vbahtmlprocessed=1&amp;bbb=1&amp;hasbroken=1&amp;hassurround=1"/>
              <p:cNvSpPr/>
              <p:nvPr/>
            </p:nvSpPr>
            <p:spPr>
              <a:xfrm>
                <a:off x="502920" y="2250856"/>
                <a:ext cx="8558784" cy="16525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（2）显然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由已知及（1）得，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53_3#d57fa005d?hastextimagelayout=2&amp;vbadefaultcenterpage=1&amp;parentnodeid=b34c7fa24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0856"/>
                <a:ext cx="8558784" cy="1652588"/>
              </a:xfrm>
              <a:prstGeom prst="rect">
                <a:avLst/>
              </a:prstGeom>
              <a:blipFill>
                <a:blip r:embed="rId5"/>
                <a:stretch>
                  <a:fillRect l="-2208" b="-3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AS.53_3#d57fa005d?hastextimagelayout=2&amp;vbadefaultcenterpage=1&amp;parentnodeid=b34c7fa2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A77E89-E11D-F40D-9D12-7E8FD4974340}"/>
                  </a:ext>
                </a:extLst>
              </p:cNvPr>
              <p:cNvSpPr/>
              <p:nvPr/>
            </p:nvSpPr>
            <p:spPr>
              <a:xfrm>
                <a:off x="503995" y="3901856"/>
                <a:ext cx="11184010" cy="19510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</a:p>
              <a:p>
                <a:pPr latinLnBrk="1">
                  <a:lnSpc>
                    <a:spcPts val="6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3×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所以对于任意正整数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AS.53_3#d57fa005d?hastextimagelayout=2&amp;vbadefaultcenterpage=1&amp;parentnodeid=b34c7fa24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55A77E89-E11D-F40D-9D12-7E8FD49743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901856"/>
                <a:ext cx="11184010" cy="1951038"/>
              </a:xfrm>
              <a:prstGeom prst="rect">
                <a:avLst/>
              </a:prstGeom>
              <a:blipFill>
                <a:blip r:embed="rId6"/>
                <a:stretch>
                  <a:fillRect l="-1690" b="-312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3_4#d57fa005d?hastextimagelayout=3&amp;vbadefaultcenterpage=1&amp;parentnodeid=b34c7fa24&amp;color=0,0,0&amp;vbahtmlprocessed=1&amp;bbb=1&amp;hasbroken=1"/>
              <p:cNvSpPr/>
              <p:nvPr/>
            </p:nvSpPr>
            <p:spPr>
              <a:xfrm>
                <a:off x="503995" y="1770521"/>
                <a:ext cx="11184010" cy="35774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（3）能.因为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𝑏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=9×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=9×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tan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sin</m:t>
                      </m:r>
                      <m:r>
                        <m:rPr>
                          <m:nor/>
                        </m:rPr>
                        <a:rPr lang="en-US" altLang="zh-CN" sz="2400" b="0" i="0" dirty="0">
                          <a:solidFill>
                            <a:srgbClr val="FF0000"/>
                          </a:solidFill>
                          <a:latin typeface="Times New Roman" pitchFamily="34" charset="0"/>
                          <a:ea typeface="微软雅黑" pitchFamily="34" charset="-122"/>
                          <a:cs typeface="Times New Roman" pitchFamily="34" charset="-120"/>
                        </a:rPr>
                        <m:t> </m:t>
                      </m:r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2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所以对任意正整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能构成等比数列.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3_4#d57fa005d?hastextimagelayout=3&amp;vbadefaultcenterpage=1&amp;parentnodeid=b34c7fa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1770521"/>
                <a:ext cx="11184010" cy="3577400"/>
              </a:xfrm>
              <a:prstGeom prst="rect">
                <a:avLst/>
              </a:prstGeom>
              <a:blipFill>
                <a:blip r:embed="rId3"/>
                <a:stretch>
                  <a:fillRect l="-1690" b="-511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d370dfad?vbadefaultcenterpage=1&amp;parentnodeid=7153baee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51c99c504?vbadefaultcenterpage=1&amp;parentnodeid=0d370dfad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,9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为坐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标原点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51c99c504?vbadefaultcenterpage=1&amp;parentnodeid=0d370df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5_1#51c99c504.blank?vbadefaultcenterpage=1&amp;parentnodeid=0d370dfad&amp;color=0,0,0&amp;vbapositionanswer=15&amp;vbahtmlprocessed=1"/>
          <p:cNvSpPr/>
          <p:nvPr/>
        </p:nvSpPr>
        <p:spPr>
          <a:xfrm>
            <a:off x="5141341" y="20303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51c99c504?vbadefaultcenterpage=1&amp;parentnodeid=0d370dfad&amp;color=0,0,0&amp;vbahtmlprocessed=1&amp;bbb=1&amp;hasbroken=1"/>
              <p:cNvSpPr/>
              <p:nvPr/>
            </p:nvSpPr>
            <p:spPr>
              <a:xfrm>
                <a:off x="502920" y="1044842"/>
                <a:ext cx="11183112" cy="50546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是以4为首项，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为公比的等比数列，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由累加法得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+⋯+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=1+4+4×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+⋯+4⋅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=1+4⋅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51c99c504?vbadefaultcenterpage=1&amp;parentnodeid=0d370df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4842"/>
                <a:ext cx="11183112" cy="5054600"/>
              </a:xfrm>
              <a:prstGeom prst="rect">
                <a:avLst/>
              </a:prstGeom>
              <a:blipFill>
                <a:blip r:embed="rId3"/>
                <a:stretch>
                  <a:fillRect l="-1690" b="-22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51c99c504?vbadefaultcenterpage=1&amp;parentnodeid=0d370dfad&amp;color=0,0,0&amp;vbahtmlprocessed=1&amp;bbb=1&amp;hasbroken=1">
                <a:extLst>
                  <a:ext uri="{FF2B5EF4-FFF2-40B4-BE49-F238E27FC236}">
                    <a16:creationId xmlns:a16="http://schemas.microsoft.com/office/drawing/2014/main" id="{0E825A67-186C-B0B3-1205-B5FDB4E2CF7F}"/>
                  </a:ext>
                </a:extLst>
              </p:cNvPr>
              <p:cNvSpPr/>
              <p:nvPr/>
            </p:nvSpPr>
            <p:spPr>
              <a:xfrm>
                <a:off x="502920" y="2369103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𝑂𝐴𝐵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9−9+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面积的最大值为4.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51c99c504?vbadefaultcenterpage=1&amp;parentnodeid=0d370dfad&amp;color=0,0,0&amp;vbahtmlprocessed=1&amp;bbb=1&amp;hasbroken=1">
                <a:extLst>
                  <a:ext uri="{FF2B5EF4-FFF2-40B4-BE49-F238E27FC236}">
                    <a16:creationId xmlns:a16="http://schemas.microsoft.com/office/drawing/2014/main" id="{0E825A67-186C-B0B3-1205-B5FDB4E2C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9103"/>
                <a:ext cx="11183112" cy="2155000"/>
              </a:xfrm>
              <a:prstGeom prst="rect">
                <a:avLst/>
              </a:prstGeom>
              <a:blipFill>
                <a:blip r:embed="rId2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82807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7_1#c1048ff2f?segpoint=1&amp;vbadefaultcenterpage=1&amp;parentnodeid=0d370dfad&amp;color=0,0,0&amp;vbahtmlprocessed=1&amp;bbb=1&amp;hasbroken=1"/>
              <p:cNvSpPr/>
              <p:nvPr/>
            </p:nvSpPr>
            <p:spPr>
              <a:xfrm>
                <a:off x="502920" y="195336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这三个条件中选出两个，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补充在下面问题的横线上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，并解答问题.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为递增的等比数列，其前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7_1#c1048ff2f?segpoint=1&amp;vbadefaultcenterpage=1&amp;parentnodeid=0d370df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3369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7_2#c1048ff2f?segpoint=1&amp;vbadefaultcenterpage=1&amp;parentnodeid=0d370dfad&amp;color=0,0,0&amp;vbahtmlprocessed=1&amp;bbb=1"/>
              <p:cNvSpPr/>
              <p:nvPr/>
            </p:nvSpPr>
            <p:spPr>
              <a:xfrm>
                <a:off x="502920" y="359732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7_2#c1048ff2f?segpoint=1&amp;vbadefaultcenterpage=1&amp;parentnodeid=0d370dfa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7320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7_3#c1048ff2f?segpoint=1&amp;vbadefaultcenterpage=1&amp;parentnodeid=0d370dfad&amp;color=0,0,0&amp;vbahtmlprocessed=1&amp;bbb=1"/>
              <p:cNvSpPr/>
              <p:nvPr/>
            </p:nvSpPr>
            <p:spPr>
              <a:xfrm>
                <a:off x="502920" y="4076047"/>
                <a:ext cx="11183112" cy="107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：如果选择不同的组合分别解答，那么按第一个解答计分.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7_3#c1048ff2f?segpoint=1&amp;vbadefaultcenterpage=1&amp;parentnodeid=0d370dfa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6047"/>
                <a:ext cx="11183112" cy="1075500"/>
              </a:xfrm>
              <a:prstGeom prst="rect">
                <a:avLst/>
              </a:prstGeom>
              <a:blipFill>
                <a:blip r:embed="rId5"/>
                <a:stretch>
                  <a:fillRect l="-1690" b="-17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ac7a90b9.fixed?vbadefaultcenterpage=1&amp;parentnodeid=1fc5f786b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等比数列</a:t>
            </a:r>
            <a:endParaRPr lang="en-US" altLang="zh-CN" sz="4000" dirty="0"/>
          </a:p>
        </p:txBody>
      </p:sp>
      <p:pic>
        <p:nvPicPr>
          <p:cNvPr id="3" name="C_0#6ac7a90b9?linknodeid=130e0a05f&amp;catalogrefid=130e0a05f&amp;parentnodeid=1fc5f786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ac7a90b9?linknodeid=130e0a05f&amp;catalogrefid=130e0a05f&amp;parentnodeid=1fc5f786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ac7a90b9?linknodeid=220a45041&amp;catalogrefid=220a45041&amp;parentnodeid=1fc5f786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ac7a90b9?linknodeid=220a45041&amp;catalogrefid=220a45041&amp;parentnodeid=1fc5f786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ac7a90b9?linknodeid=b34c7fa24&amp;catalogrefid=b34c7fa24&amp;parentnodeid=1fc5f786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ac7a90b9?linknodeid=b34c7fa24&amp;catalogrefid=b34c7fa24&amp;parentnodeid=1fc5f786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ac7a90b9?linknodeid=0d370dfad&amp;catalogrefid=0d370dfad&amp;parentnodeid=1fc5f78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ac7a90b9?linknodeid=0d370dfad&amp;catalogrefid=0d370dfad&amp;parentnodeid=1fc5f78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ac7a90b9?linknodeid=130e0a05f&amp;catalogrefid=130e0a05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ac7a90b9?linknodeid=130e0a05f&amp;catalogrefid=130e0a05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ac7a90b9?linknodeid=220a45041&amp;catalogrefid=220a45041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ac7a90b9?linknodeid=220a45041&amp;catalogrefid=220a45041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ac7a90b9?linknodeid=b34c7fa24&amp;catalogrefid=b34c7fa2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ac7a90b9?linknodeid=b34c7fa24&amp;catalogrefid=b34c7fa2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ac7a90b9?linknodeid=0d370dfad&amp;catalogrefid=0d370dfad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ac7a90b9?linknodeid=0d370dfad&amp;catalogrefid=0d370dfad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8_1#c1048ff2f?vbadefaultcenterpage=1&amp;parentnodeid=0d370dfad&amp;color=0,0,0&amp;vbahtmlprocessed=1&amp;bbb=1&amp;hasbroken=1"/>
              <p:cNvSpPr/>
              <p:nvPr/>
            </p:nvSpPr>
            <p:spPr>
              <a:xfrm>
                <a:off x="502920" y="1011410"/>
                <a:ext cx="11183112" cy="5105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（1）选条件①②，设等比数列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，由①知，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①③，设等比数列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，由①知，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14=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②③，由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成等差数列，得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58_1#c1048ff2f?vbadefaultcenterpage=1&amp;parentnodeid=0d370dfa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1410"/>
                <a:ext cx="11183112" cy="5105400"/>
              </a:xfrm>
              <a:prstGeom prst="rect">
                <a:avLst/>
              </a:prstGeom>
              <a:blipFill>
                <a:blip r:embed="rId3"/>
                <a:stretch>
                  <a:fillRect l="-1690" b="-23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8_1#c1048ff2f?vbadefaultcenterpage=1&amp;parentnodeid=0d370dfad&amp;color=0,0,0&amp;vbahtmlprocessed=1&amp;bbb=1&amp;hasbroken=1">
                <a:extLst>
                  <a:ext uri="{FF2B5EF4-FFF2-40B4-BE49-F238E27FC236}">
                    <a16:creationId xmlns:a16="http://schemas.microsoft.com/office/drawing/2014/main" id="{8215A36F-BDF6-C3F2-1C2B-7FFB964ACC15}"/>
                  </a:ext>
                </a:extLst>
              </p:cNvPr>
              <p:cNvSpPr/>
              <p:nvPr/>
            </p:nvSpPr>
            <p:spPr>
              <a:xfrm>
                <a:off x="502920" y="2447494"/>
                <a:ext cx="11183112" cy="223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+2=14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为递增的等比数列，则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8_1#c1048ff2f?vbadefaultcenterpage=1&amp;parentnodeid=0d370dfad&amp;color=0,0,0&amp;vbahtmlprocessed=1&amp;bbb=1&amp;hasbroken=1">
                <a:extLst>
                  <a:ext uri="{FF2B5EF4-FFF2-40B4-BE49-F238E27FC236}">
                    <a16:creationId xmlns:a16="http://schemas.microsoft.com/office/drawing/2014/main" id="{8215A36F-BDF6-C3F2-1C2B-7FFB964AC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7494"/>
                <a:ext cx="11183112" cy="2231200"/>
              </a:xfrm>
              <a:prstGeom prst="rect">
                <a:avLst/>
              </a:prstGeom>
              <a:blipFill>
                <a:blip r:embed="rId2"/>
                <a:stretch>
                  <a:fillRect l="-1690" r="-3708" b="-79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88781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8_2#c1048ff2f?vbadefaultcenterpage=1&amp;parentnodeid=0d370dfad&amp;color=0,0,0&amp;vbahtmlprocessed=1&amp;bbb=1"/>
              <p:cNvSpPr/>
              <p:nvPr/>
            </p:nvSpPr>
            <p:spPr>
              <a:xfrm>
                <a:off x="502920" y="2541443"/>
                <a:ext cx="11183112" cy="190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8_2#c1048ff2f?vbadefaultcenterpage=1&amp;parentnodeid=0d370dfa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1443"/>
                <a:ext cx="11183112" cy="1905000"/>
              </a:xfrm>
              <a:prstGeom prst="rect">
                <a:avLst/>
              </a:prstGeom>
              <a:blipFill>
                <a:blip r:embed="rId3"/>
                <a:stretch>
                  <a:fillRect l="-1690" b="-51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153baee6.fixed?vbadefaultcenterpage=1&amp;parentnodeid=6ac7a90b9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153baee6.fixed?vbadefaultcenterpage=1&amp;parentnodeid=6ac7a90b9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30e0a05f?vbadefaultcenterpage=1&amp;parentnodeid=7153baee6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d77e57fb6?vbadefaultcenterpage=1&amp;parentnodeid=130e0a05f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d77e57fb6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d77e57fb6.bracket?vbadefaultcenterpage=1&amp;parentnodeid=130e0a05f&amp;color=0,0,0&amp;vbapositionanswer=1&amp;vbahtmlprocessed=1"/>
          <p:cNvSpPr/>
          <p:nvPr/>
        </p:nvSpPr>
        <p:spPr>
          <a:xfrm>
            <a:off x="9304592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d77e57fb6.choices?vbadefaultcenterpage=1&amp;parentnodeid=130e0a05f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41803" algn="l"/>
                    <a:tab pos="5699506" algn="l"/>
                    <a:tab pos="84159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.8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−8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d77e57fb6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d77e57fb6?vbadefaultcenterpage=1&amp;parentnodeid=130e0a05f&amp;color=0,0,0&amp;vbahtmlprocessed=1&amp;bbb=1"/>
              <p:cNvSpPr/>
              <p:nvPr/>
            </p:nvSpPr>
            <p:spPr>
              <a:xfrm>
                <a:off x="502920" y="2539588"/>
                <a:ext cx="11183112" cy="2332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d77e57fb6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11183112" cy="2332228"/>
              </a:xfrm>
              <a:prstGeom prst="rect">
                <a:avLst/>
              </a:prstGeom>
              <a:blipFill>
                <a:blip r:embed="rId6"/>
                <a:stretch>
                  <a:fillRect l="-1690" b="-78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1a48dc147?vbadefaultcenterpage=1&amp;parentnodeid=130e0a05f&amp;color=0,0,0&amp;vbahtmlprocessed=1&amp;bbb=1"/>
              <p:cNvSpPr/>
              <p:nvPr/>
            </p:nvSpPr>
            <p:spPr>
              <a:xfrm>
                <a:off x="502920" y="2441049"/>
                <a:ext cx="11183112" cy="762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（2024·海东模拟）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1a48dc147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1049"/>
                <a:ext cx="11183112" cy="762000"/>
              </a:xfrm>
              <a:prstGeom prst="rect">
                <a:avLst/>
              </a:prstGeom>
              <a:blipFill>
                <a:blip r:embed="rId3"/>
                <a:stretch>
                  <a:fillRect l="-1690" b="-88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1a48dc147.bracket?vbadefaultcenterpage=1&amp;parentnodeid=130e0a05f&amp;color=0,0,0&amp;vbapositionanswer=2&amp;vbahtmlprocessed=1"/>
          <p:cNvSpPr/>
          <p:nvPr/>
        </p:nvSpPr>
        <p:spPr>
          <a:xfrm>
            <a:off x="9422638" y="272832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1a48dc147.choices?vbadefaultcenterpage=1&amp;parentnodeid=130e0a05f&amp;color=0,0,0&amp;vbahtmlprocessed=1&amp;bbb=1"/>
              <p:cNvSpPr/>
              <p:nvPr/>
            </p:nvSpPr>
            <p:spPr>
              <a:xfrm>
                <a:off x="502920" y="3206097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98978" algn="l"/>
                    <a:tab pos="5693156" algn="l"/>
                    <a:tab pos="8412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1a48dc147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6097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1a48dc147?vbadefaultcenterpage=1&amp;parentnodeid=130e0a05f&amp;color=0,0,0&amp;vbahtmlprocessed=1&amp;bbb=1"/>
              <p:cNvSpPr/>
              <p:nvPr/>
            </p:nvSpPr>
            <p:spPr>
              <a:xfrm>
                <a:off x="502920" y="3927838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1a48dc147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27838"/>
                <a:ext cx="11183112" cy="787400"/>
              </a:xfrm>
              <a:prstGeom prst="rect">
                <a:avLst/>
              </a:prstGeom>
              <a:blipFill>
                <a:blip r:embed="rId5"/>
                <a:stretch>
                  <a:fillRect l="-1690" b="-77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a74d2d9c?vbadefaultcenterpage=1&amp;parentnodeid=130e0a05f&amp;color=0,0,0&amp;vbahtmlprocessed=1&amp;bbb=1&amp;hasbroken=1"/>
              <p:cNvSpPr/>
              <p:nvPr/>
            </p:nvSpPr>
            <p:spPr>
              <a:xfrm>
                <a:off x="502920" y="170848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为正项递增的等比数列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a74d2d9c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848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a74d2d9c.bracket?vbadefaultcenterpage=1&amp;parentnodeid=130e0a05f&amp;color=0,0,0&amp;vbapositionanswer=3&amp;vbahtmlprocessed=1"/>
          <p:cNvSpPr/>
          <p:nvPr/>
        </p:nvSpPr>
        <p:spPr>
          <a:xfrm>
            <a:off x="769620" y="225585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1_1#8a74d2d9c.choices?vbadefaultcenterpage=1&amp;parentnodeid=130e0a05f&amp;color=0,0,0&amp;vbahtmlprocessed=1&amp;bbb=1"/>
          <p:cNvSpPr/>
          <p:nvPr/>
        </p:nvSpPr>
        <p:spPr>
          <a:xfrm>
            <a:off x="502920" y="280760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86253" algn="l"/>
                <a:tab pos="5547106" algn="l"/>
                <a:tab pos="84603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B.64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a74d2d9c?vbadefaultcenterpage=1&amp;parentnodeid=130e0a05f&amp;color=0,0,0&amp;vbahtmlprocessed=1&amp;bbb=1&amp;hasbroken=1"/>
              <p:cNvSpPr/>
              <p:nvPr/>
            </p:nvSpPr>
            <p:spPr>
              <a:xfrm>
                <a:off x="502920" y="3286328"/>
                <a:ext cx="11183112" cy="17492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a74d2d9c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6328"/>
                <a:ext cx="11183112" cy="1749298"/>
              </a:xfrm>
              <a:prstGeom prst="rect">
                <a:avLst/>
              </a:prstGeom>
              <a:blipFill>
                <a:blip r:embed="rId4"/>
                <a:stretch>
                  <a:fillRect l="-1690" b="-62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d396f9f24?vbadefaultcenterpage=1&amp;parentnodeid=130e0a05f&amp;color=0,0,0&amp;vbahtmlprocessed=1&amp;bbb=1"/>
              <p:cNvSpPr/>
              <p:nvPr/>
            </p:nvSpPr>
            <p:spPr>
              <a:xfrm>
                <a:off x="502920" y="197038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d396f9f24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0387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d396f9f24.bracket?vbadefaultcenterpage=1&amp;parentnodeid=130e0a05f&amp;color=0,0,0&amp;vbapositionanswer=4&amp;vbahtmlprocessed=1"/>
          <p:cNvSpPr/>
          <p:nvPr/>
        </p:nvSpPr>
        <p:spPr>
          <a:xfrm>
            <a:off x="8536496" y="195895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d396f9f24.choices?vbadefaultcenterpage=1&amp;parentnodeid=130e0a05f&amp;color=0,0,0&amp;vbahtmlprocessed=1&amp;bbb=1"/>
              <p:cNvSpPr/>
              <p:nvPr/>
            </p:nvSpPr>
            <p:spPr>
              <a:xfrm>
                <a:off x="502920" y="2513247"/>
                <a:ext cx="11183112" cy="4780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3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d396f9f24.choices?vbadefaultcenterpage=1&amp;parentnodeid=130e0a05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3247"/>
                <a:ext cx="11183112" cy="478092"/>
              </a:xfrm>
              <a:prstGeom prst="rect">
                <a:avLst/>
              </a:prstGeom>
              <a:blipFill>
                <a:blip r:embed="rId4"/>
                <a:stretch>
                  <a:fillRect l="-1690" b="-392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6_1#d396f9f24?vbadefaultcenterpage=1&amp;parentnodeid=130e0a05f&amp;color=0,0,0&amp;vbahtmlprocessed=1&amp;bbb=1&amp;hasbroken=1"/>
              <p:cNvSpPr/>
              <p:nvPr/>
            </p:nvSpPr>
            <p:spPr>
              <a:xfrm>
                <a:off x="502920" y="2996800"/>
                <a:ext cx="11183112" cy="2154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，公比为4的等比数列，则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−2=−1×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6_1#d396f9f24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6800"/>
                <a:ext cx="11183112" cy="2154428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b1e608f84?vbadefaultcenterpage=1&amp;parentnodeid=130e0a05f&amp;color=0,0,0&amp;vbahtmlprocessed=1&amp;bbb=1&amp;hasbroken=1"/>
              <p:cNvSpPr/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为常数），则“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b1e608f84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44499"/>
              </a:xfrm>
              <a:prstGeom prst="rect">
                <a:avLst/>
              </a:prstGeom>
              <a:blipFill>
                <a:blip r:embed="rId3"/>
                <a:stretch>
                  <a:fillRect l="-1690" b="-20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b1e608f84.bracket?vbadefaultcenterpage=1&amp;parentnodeid=130e0a05f&amp;color=0,0,0&amp;vbapositionanswer=5&amp;vbahtmlprocessed=1"/>
          <p:cNvSpPr/>
          <p:nvPr/>
        </p:nvSpPr>
        <p:spPr>
          <a:xfrm>
            <a:off x="2285238" y="1247363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9_1#b1e608f84.choices?vbadefaultcenterpage=1&amp;parentnodeid=130e0a05f&amp;color=0,0,0&amp;vbahtmlprocessed=1&amp;bbb=1"/>
          <p:cNvSpPr/>
          <p:nvPr/>
        </p:nvSpPr>
        <p:spPr>
          <a:xfrm>
            <a:off x="502920" y="1708309"/>
            <a:ext cx="11183112" cy="944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0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38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b1e608f84?vbadefaultcenterpage=1&amp;parentnodeid=130e0a05f&amp;color=0,0,0&amp;vbahtmlprocessed=1&amp;bbb=1&amp;hasbroken=1"/>
              <p:cNvSpPr/>
              <p:nvPr/>
            </p:nvSpPr>
            <p:spPr>
              <a:xfrm>
                <a:off x="502920" y="2660110"/>
                <a:ext cx="11183112" cy="3552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为常数），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为等比数列，则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是以6为首项，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3为公比的等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比数列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为等比数列”是“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”的充要条件.故选C.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b1e608f84?vbadefaultcenterpage=1&amp;parentnodeid=130e0a05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0110"/>
                <a:ext cx="11183112" cy="3552000"/>
              </a:xfrm>
              <a:prstGeom prst="rect">
                <a:avLst/>
              </a:prstGeom>
              <a:blipFill>
                <a:blip r:embed="rId4"/>
                <a:stretch>
                  <a:fillRect l="-1690" b="-51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418</Words>
  <Application>Microsoft Office PowerPoint</Application>
  <PresentationFormat>宽屏</PresentationFormat>
  <Paragraphs>227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2024-01-23T11:18:00Z</dcterms:created>
  <dcterms:modified xsi:type="dcterms:W3CDTF">2024-02-02T03:38:59Z</dcterms:modified>
  <cp:category/>
  <cp:contentStatus/>
</cp:coreProperties>
</file>