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6" r:id="rId17"/>
    <p:sldId id="271" r:id="rId18"/>
    <p:sldId id="272" r:id="rId19"/>
    <p:sldId id="287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8" r:id="rId30"/>
    <p:sldId id="282" r:id="rId31"/>
    <p:sldId id="283" r:id="rId32"/>
    <p:sldId id="284" r:id="rId33"/>
    <p:sldId id="285" r:id="rId34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93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73d8c2cc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基础课34 数列求和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A845A449-BFCC-40E6-9335-3DD4F84EE65D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3e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D5591A37-D20F-4705-A1E6-8E2A47B9B4F4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73d8c2cc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基础课34 数列求和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F745C891-108B-411E-8B44-205F3C76D081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22.xml"/><Relationship Id="rId5" Type="http://schemas.openxmlformats.org/officeDocument/2006/relationships/slide" Target="slide1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ebfbacdd4?vbadefaultcenterpage=1&amp;parentnodeid=1bad99b2d&amp;color=0,0,0&amp;vbahtmlprocessed=1&amp;bbb=1"/>
              <p:cNvSpPr/>
              <p:nvPr/>
            </p:nvSpPr>
            <p:spPr>
              <a:xfrm>
                <a:off x="502920" y="3056237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ebfbacdd4?vbadefaultcenterpage=1&amp;parentnodeid=1bad99b2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56237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ebfbacdd4.bracket?vbadefaultcenterpage=1&amp;parentnodeid=1bad99b2d&amp;color=0,0,0&amp;vbapositionanswer=6&amp;vbahtmlprocessed=1"/>
          <p:cNvSpPr/>
          <p:nvPr/>
        </p:nvSpPr>
        <p:spPr>
          <a:xfrm>
            <a:off x="9344343" y="3044807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ebfbacdd4.choices?vbadefaultcenterpage=1&amp;parentnodeid=1bad99b2d&amp;color=0,0,0&amp;vbahtmlprocessed=1&amp;bbb=1"/>
              <p:cNvSpPr/>
              <p:nvPr/>
            </p:nvSpPr>
            <p:spPr>
              <a:xfrm>
                <a:off x="502920" y="3599098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719578" algn="l"/>
                    <a:tab pos="5693156" algn="l"/>
                    <a:tab pos="83873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.1012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−1012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C.2023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−2023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ebfbacdd4.choices?vbadefaultcenterpage=1&amp;parentnodeid=1bad99b2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99098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24_1#ebfbacdd4?vbadefaultcenterpage=1&amp;parentnodeid=1bad99b2d&amp;color=0,0,0&amp;vbahtmlprocessed=1&amp;bbb=1&amp;hasbroken=1"/>
              <p:cNvSpPr/>
              <p:nvPr/>
            </p:nvSpPr>
            <p:spPr>
              <a:xfrm>
                <a:off x="502920" y="820941"/>
                <a:ext cx="11183112" cy="5393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3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cos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=7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依次类推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2×2023−1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=−4045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2022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2023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=1011×2−4045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=−2023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24_1#ebfbacdd4?vbadefaultcenterpage=1&amp;parentnodeid=1bad99b2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20941"/>
                <a:ext cx="11183112" cy="5393500"/>
              </a:xfrm>
              <a:prstGeom prst="rect">
                <a:avLst/>
              </a:prstGeom>
              <a:blipFill>
                <a:blip r:embed="rId3"/>
                <a:stretch>
                  <a:fillRect l="-1690" b="-33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17a4fa059?vbadefaultcenterpage=1&amp;parentnodeid=1bad99b2d&amp;color=0,0,0&amp;vbahtmlprocessed=1&amp;bbb=1"/>
              <p:cNvSpPr/>
              <p:nvPr/>
            </p:nvSpPr>
            <p:spPr>
              <a:xfrm>
                <a:off x="502920" y="756000"/>
                <a:ext cx="11183112" cy="70212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已知数列1,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⋯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itchFamily="34" charset="-122"/>
                    <a:cs typeface="Times New Roman" pitchFamily="34" charset="-120"/>
                  </a:rPr>
                  <a:t>…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17a4fa059?vbadefaultcenterpage=1&amp;parentnodeid=1bad99b2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702120"/>
              </a:xfrm>
              <a:prstGeom prst="rect">
                <a:avLst/>
              </a:prstGeom>
              <a:blipFill>
                <a:blip r:embed="rId3"/>
                <a:stretch>
                  <a:fillRect l="-1690" b="-156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17a4fa059.bracket?vbadefaultcenterpage=1&amp;parentnodeid=1bad99b2d&amp;color=0,0,0&amp;vbapositionanswer=7&amp;vbahtmlprocessed=1"/>
          <p:cNvSpPr/>
          <p:nvPr/>
        </p:nvSpPr>
        <p:spPr>
          <a:xfrm>
            <a:off x="8292846" y="1036352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17a4fa059.choices?vbadefaultcenterpage=1&amp;parentnodeid=1bad99b2d&amp;color=0,0,0&amp;vbahtmlprocessed=1&amp;bbb=1"/>
              <p:cNvSpPr/>
              <p:nvPr/>
            </p:nvSpPr>
            <p:spPr>
              <a:xfrm>
                <a:off x="502920" y="1466628"/>
                <a:ext cx="11183112" cy="69113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900"/>
                  </a:lnSpc>
                  <a:tabLst>
                    <a:tab pos="2884678" algn="l"/>
                    <a:tab pos="5820156" algn="l"/>
                    <a:tab pos="86794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17a4fa059.choices?vbadefaultcenterpage=1&amp;parentnodeid=1bad99b2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66628"/>
                <a:ext cx="11183112" cy="691134"/>
              </a:xfrm>
              <a:prstGeom prst="rect">
                <a:avLst/>
              </a:prstGeom>
              <a:blipFill>
                <a:blip r:embed="rId4"/>
                <a:stretch>
                  <a:fillRect l="-1690" b="-150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28_1#17a4fa059?vbadefaultcenterpage=1&amp;parentnodeid=1bad99b2d&amp;color=0,0,0&amp;vbahtmlprocessed=1&amp;bbb=1&amp;hasbroken=1"/>
              <p:cNvSpPr/>
              <p:nvPr/>
            </p:nvSpPr>
            <p:spPr>
              <a:xfrm>
                <a:off x="502920" y="2158714"/>
                <a:ext cx="11183112" cy="43806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记该数列为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,由题意知，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两式相减可得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71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28_1#17a4fa059?vbadefaultcenterpage=1&amp;parentnodeid=1bad99b2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58714"/>
                <a:ext cx="11183112" cy="4380675"/>
              </a:xfrm>
              <a:prstGeom prst="rect">
                <a:avLst/>
              </a:prstGeom>
              <a:blipFill>
                <a:blip r:embed="rId5"/>
                <a:stretch>
                  <a:fillRect l="-1690" b="-236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615316c7c?vbadefaultcenterpage=1&amp;parentnodeid=1bad99b2d&amp;color=0,0,0&amp;vbahtmlprocessed=1&amp;bbb=1&amp;hasbroken=1"/>
              <p:cNvSpPr/>
              <p:nvPr/>
            </p:nvSpPr>
            <p:spPr>
              <a:xfrm>
                <a:off x="502920" y="756000"/>
                <a:ext cx="11183112" cy="1109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是首项为32的等比数列，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是其前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项和，且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前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615316c7c?vbadefaultcenterpage=1&amp;parentnodeid=1bad99b2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109599"/>
              </a:xfrm>
              <a:prstGeom prst="rect">
                <a:avLst/>
              </a:prstGeom>
              <a:blipFill>
                <a:blip r:embed="rId3"/>
                <a:stretch>
                  <a:fillRect l="-1690" r="-927" b="-170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615316c7c.bracket?vbadefaultcenterpage=1&amp;parentnodeid=1bad99b2d&amp;color=0,0,0&amp;vbapositionanswer=8&amp;vbahtmlprocessed=1"/>
          <p:cNvSpPr/>
          <p:nvPr/>
        </p:nvSpPr>
        <p:spPr>
          <a:xfrm>
            <a:off x="2293620" y="1379570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p:sp>
        <p:nvSpPr>
          <p:cNvPr id="4" name="QC_5_BD.31_1#615316c7c.choices?vbadefaultcenterpage=1&amp;parentnodeid=1bad99b2d&amp;color=0,0,0&amp;vbahtmlprocessed=1&amp;bbb=1"/>
          <p:cNvSpPr/>
          <p:nvPr/>
        </p:nvSpPr>
        <p:spPr>
          <a:xfrm>
            <a:off x="502920" y="1930432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.58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B.56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C.50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.45</a:t>
            </a:r>
            <a:endParaRPr lang="en-US" altLang="zh-C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32_1#615316c7c?vbadefaultcenterpage=1&amp;parentnodeid=1bad99b2d&amp;color=0,0,0&amp;vbahtmlprocessed=1&amp;bbb=1&amp;hasbroken=1"/>
              <p:cNvSpPr/>
              <p:nvPr/>
            </p:nvSpPr>
            <p:spPr>
              <a:xfrm>
                <a:off x="502920" y="2409159"/>
                <a:ext cx="11183112" cy="3497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的公比为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是首项为32的等比数列,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是其前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项和,且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9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32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6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𝑞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32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𝑞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𝑞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∴1+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=32⋅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∴∣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∣=∣7−2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∣(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的前10项和为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5+3+1+1+3+5+7+9+11+13=58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32_1#615316c7c?vbadefaultcenterpage=1&amp;parentnodeid=1bad99b2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09159"/>
                <a:ext cx="11183112" cy="3497199"/>
              </a:xfrm>
              <a:prstGeom prst="rect">
                <a:avLst/>
              </a:prstGeom>
              <a:blipFill>
                <a:blip r:embed="rId4"/>
                <a:stretch>
                  <a:fillRect l="-1690" r="-654" b="-522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5e59e9759?vbadefaultcenterpage=1&amp;parentnodeid=994501301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c99fd85b3?vbadefaultcenterpage=1&amp;parentnodeid=5e59e9759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c99fd85b3?vbadefaultcenterpage=1&amp;parentnodeid=5e59e975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c99fd85b3.bracket?vbadefaultcenterpage=1&amp;parentnodeid=5e59e9759&amp;color=0,0,0&amp;vbapositionanswer=9&amp;vbahtmlprocessed=1&amp;bbb=1"/>
          <p:cNvSpPr/>
          <p:nvPr/>
        </p:nvSpPr>
        <p:spPr>
          <a:xfrm>
            <a:off x="795020" y="2068418"/>
            <a:ext cx="865188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c99fd85b3.choices?vbadefaultcenterpage=1&amp;parentnodeid=5e59e9759&amp;color=0,0,0&amp;vbahtmlprocessed=1&amp;bbb=1"/>
              <p:cNvSpPr/>
              <p:nvPr/>
            </p:nvSpPr>
            <p:spPr>
              <a:xfrm>
                <a:off x="502920" y="2561178"/>
                <a:ext cx="11183112" cy="22847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是等比数列</a:t>
                </a:r>
                <a:endParaRPr lang="en-US" altLang="zh-CN" sz="2400" dirty="0"/>
              </a:p>
              <a:p>
                <a:pPr marL="0"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3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的前100项和为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100×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c99fd85b3.choices?vbadefaultcenterpage=1&amp;parentnodeid=5e59e975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61178"/>
                <a:ext cx="11183112" cy="2284730"/>
              </a:xfrm>
              <a:prstGeom prst="rect">
                <a:avLst/>
              </a:prstGeom>
              <a:blipFill>
                <a:blip r:embed="rId5"/>
                <a:stretch>
                  <a:fillRect l="-1690" b="-826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c99fd85b3?vbadefaultcenterpage=1&amp;parentnodeid=5e59e9759&amp;color=0,0,0&amp;vbahtmlprocessed=1&amp;bbb=1&amp;hasbroken=1"/>
              <p:cNvSpPr/>
              <p:nvPr/>
            </p:nvSpPr>
            <p:spPr>
              <a:xfrm>
                <a:off x="502920" y="1232707"/>
                <a:ext cx="11183112" cy="46736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,故A错误.</a:t>
                </a:r>
                <a:endParaRPr lang="en-US" altLang="zh-CN" sz="2400" dirty="0"/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6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是首项为2，公差为1的等差数列，则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6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是等比数列，故B正确.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C，由B知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</a:p>
              <a:p>
                <a:pPr latinLnBrk="1">
                  <a:lnSpc>
                    <a:spcPts val="5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故C</a:t>
                </a:r>
              </a:p>
              <a:p>
                <a:pPr latinLnBrk="1">
                  <a:lnSpc>
                    <a:spcPts val="3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正确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c99fd85b3?vbadefaultcenterpage=1&amp;parentnodeid=5e59e975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32707"/>
                <a:ext cx="11183112" cy="4673600"/>
              </a:xfrm>
              <a:prstGeom prst="rect">
                <a:avLst/>
              </a:prstGeom>
              <a:blipFill>
                <a:blip r:embed="rId3"/>
                <a:stretch>
                  <a:fillRect l="-1690" r="-1363" b="-33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36_1#c99fd85b3?vbadefaultcenterpage=1&amp;parentnodeid=5e59e9759&amp;color=0,0,0&amp;vbahtmlprocessed=1&amp;bbb=1&amp;hasbroken=1">
                <a:extLst>
                  <a:ext uri="{FF2B5EF4-FFF2-40B4-BE49-F238E27FC236}">
                    <a16:creationId xmlns:a16="http://schemas.microsoft.com/office/drawing/2014/main" id="{85D2528E-35B8-11A4-F3E7-615ABCDFB825}"/>
                  </a:ext>
                </a:extLst>
              </p:cNvPr>
              <p:cNvSpPr/>
              <p:nvPr/>
            </p:nvSpPr>
            <p:spPr>
              <a:xfrm>
                <a:off x="502920" y="2237118"/>
                <a:ext cx="11183112" cy="2395728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ts val="6300"/>
                  </a:lnSpc>
                </a:pP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对于D，设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limLow>
                      <m:limLow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limLowPr>
                      <m:e>
                        <m:limUpp>
                          <m:limUp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limUp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∑</m:t>
                            </m:r>
                          </m:e>
                          <m:lim>
                            <m:r>
                              <a:rPr lang="en-US" altLang="zh-CN" sz="2400" b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100</m:t>
                            </m:r>
                          </m:lim>
                        </m:limUpp>
                      </m:e>
                      <m:lim>
                        <m:r>
                          <a:rPr lang="en-US" altLang="zh-CN" sz="2400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lim>
                    </m:limLow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𝑖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=2×2+3×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+⋯+101×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+⋯+101×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，两式相减得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</m:t>
                        </m:r>
                      </m:sub>
                    </m:sSub>
                  </m:oMath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=4+</m:t>
                      </m:r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+⋯+</m:t>
                          </m:r>
                          <m:sSup>
                            <m:sSup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100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−101×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p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101</m:t>
                          </m:r>
                        </m:sup>
                      </m:sSup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=4+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p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101</m:t>
                          </m:r>
                        </m:sup>
                      </m:sSup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−4−101×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p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101</m:t>
                          </m:r>
                        </m:sup>
                      </m:sSup>
                    </m:oMath>
                  </m:oMathPara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=−100×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=100×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36_1#c99fd85b3?vbadefaultcenterpage=1&amp;parentnodeid=5e59e9759&amp;color=0,0,0&amp;vbahtmlprocessed=1&amp;bbb=1&amp;hasbroken=1">
                <a:extLst>
                  <a:ext uri="{FF2B5EF4-FFF2-40B4-BE49-F238E27FC236}">
                    <a16:creationId xmlns:a16="http://schemas.microsoft.com/office/drawing/2014/main" id="{85D2528E-35B8-11A4-F3E7-615ABCDFB8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37118"/>
                <a:ext cx="11183112" cy="2395728"/>
              </a:xfrm>
              <a:prstGeom prst="rect">
                <a:avLst/>
              </a:prstGeom>
              <a:blipFill>
                <a:blip r:embed="rId2"/>
                <a:stretch>
                  <a:fillRect l="-1690" b="-307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7174172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BD.37_1#b4bb69bef?vbadefaultcenterpage=1&amp;parentnodeid=5e59e9759&amp;color=0,0,0&amp;vbahtmlprocessed=1&amp;bbb=1&amp;hasbroken=1"/>
              <p:cNvSpPr/>
              <p:nvPr/>
            </p:nvSpPr>
            <p:spPr>
              <a:xfrm>
                <a:off x="502920" y="1384790"/>
                <a:ext cx="11183112" cy="17653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（多选题）已知各项为正数的等差数列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满足对于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构成等差数列,公比大于1的等比数列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BD.37_1#b4bb69bef?vbadefaultcenterpage=1&amp;parentnodeid=5e59e975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84790"/>
                <a:ext cx="11183112" cy="1765300"/>
              </a:xfrm>
              <a:prstGeom prst="rect">
                <a:avLst/>
              </a:prstGeom>
              <a:blipFill>
                <a:blip r:embed="rId3"/>
                <a:stretch>
                  <a:fillRect l="-1690" r="-654" b="-37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b4bb69bef.bracket?vbadefaultcenterpage=1&amp;parentnodeid=5e59e9759&amp;color=0,0,0&amp;vbapositionanswer=10&amp;vbahtmlprocessed=1&amp;bbb=1"/>
          <p:cNvSpPr/>
          <p:nvPr/>
        </p:nvSpPr>
        <p:spPr>
          <a:xfrm>
            <a:off x="3781235" y="2677586"/>
            <a:ext cx="865188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b4bb69bef.choices?vbadefaultcenterpage=1&amp;parentnodeid=5e59e9759&amp;color=0,0,0&amp;vbahtmlprocessed=1&amp;bbb=1"/>
              <p:cNvSpPr/>
              <p:nvPr/>
            </p:nvSpPr>
            <p:spPr>
              <a:xfrm>
                <a:off x="502920" y="3157138"/>
                <a:ext cx="11183112" cy="2298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marL="0"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的前7项和为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382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b4bb69bef.choices?vbadefaultcenterpage=1&amp;parentnodeid=5e59e975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57138"/>
                <a:ext cx="11183112" cy="2298700"/>
              </a:xfrm>
              <a:prstGeom prst="rect">
                <a:avLst/>
              </a:prstGeom>
              <a:blipFill>
                <a:blip r:embed="rId4"/>
                <a:stretch>
                  <a:fillRect l="-1690" b="-450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AS.40_1#b4bb69bef?vbadefaultcenterpage=1&amp;parentnodeid=5e59e9759&amp;color=0,0,0&amp;vbahtmlprocessed=1&amp;bbb=1&amp;hasbroken=1"/>
              <p:cNvSpPr/>
              <p:nvPr/>
            </p:nvSpPr>
            <p:spPr>
              <a:xfrm>
                <a:off x="502920" y="1042366"/>
                <a:ext cx="11183112" cy="50292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对于A，依题意得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（舍去）;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每项为正，所以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≥2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为等差数列，公差为1，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的公比为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，故A正确.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对于B，设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C_5_AS.40_1#b4bb69bef?vbadefaultcenterpage=1&amp;parentnodeid=5e59e975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42366"/>
                <a:ext cx="11183112" cy="5029200"/>
              </a:xfrm>
              <a:prstGeom prst="rect">
                <a:avLst/>
              </a:prstGeom>
              <a:blipFill>
                <a:blip r:embed="rId3"/>
                <a:stretch>
                  <a:fillRect l="-1690" r="-1581" b="-230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0_1#b4bb69bef?vbadefaultcenterpage=1&amp;parentnodeid=5e59e9759&amp;color=0,0,0&amp;vbahtmlprocessed=1&amp;bbb=1&amp;hasbroken=1">
                <a:extLst>
                  <a:ext uri="{FF2B5EF4-FFF2-40B4-BE49-F238E27FC236}">
                    <a16:creationId xmlns:a16="http://schemas.microsoft.com/office/drawing/2014/main" id="{9BC188AA-FB79-3929-CB5A-8E9C7443BF80}"/>
                  </a:ext>
                </a:extLst>
              </p:cNvPr>
              <p:cNvSpPr/>
              <p:nvPr/>
            </p:nvSpPr>
            <p:spPr>
              <a:xfrm>
                <a:off x="502920" y="756000"/>
                <a:ext cx="11183112" cy="56769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③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④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③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④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，故B正确.</a:t>
                </a:r>
                <a:endParaRPr lang="en-US" altLang="zh-CN" sz="2400" dirty="0"/>
              </a:p>
              <a:p>
                <a:pPr latinLnBrk="1">
                  <a:lnSpc>
                    <a:spcPts val="45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对于C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29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则所求数列的前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1×2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2×3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2×3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3×4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]}=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1×2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故C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29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错误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对于D，因为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0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4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8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9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6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382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0_1#b4bb69bef?vbadefaultcenterpage=1&amp;parentnodeid=5e59e9759&amp;color=0,0,0&amp;vbahtmlprocessed=1&amp;bbb=1&amp;hasbroken=1">
                <a:extLst>
                  <a:ext uri="{FF2B5EF4-FFF2-40B4-BE49-F238E27FC236}">
                    <a16:creationId xmlns:a16="http://schemas.microsoft.com/office/drawing/2014/main" id="{9BC188AA-FB79-3929-CB5A-8E9C7443BF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676900"/>
              </a:xfrm>
              <a:prstGeom prst="rect">
                <a:avLst/>
              </a:prstGeom>
              <a:blipFill>
                <a:blip r:embed="rId2"/>
                <a:stretch>
                  <a:fillRect l="-1690" t="-430" b="-19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2568251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7cd0163f5?vbadefaultcenterpage=1&amp;parentnodeid=5e59e9759&amp;color=0,0,0&amp;vbahtmlprocessed=1&amp;bbb=1"/>
              <p:cNvSpPr/>
              <p:nvPr/>
            </p:nvSpPr>
            <p:spPr>
              <a:xfrm>
                <a:off x="502920" y="1870914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，已知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7cd0163f5?vbadefaultcenterpage=1&amp;parentnodeid=5e59e9759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70914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t="-2564" b="-3846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B_5_AN.42_1#7cd0163f5.blank?vbadefaultcenterpage=1&amp;parentnodeid=5e59e9759&amp;color=0,0,0&amp;vbapositionanswer=11&amp;vbahtmlprocessed=1&amp;bbb=1"/>
          <p:cNvSpPr/>
          <p:nvPr/>
        </p:nvSpPr>
        <p:spPr>
          <a:xfrm>
            <a:off x="10595991" y="1821384"/>
            <a:ext cx="677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960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7cd0163f5?vbadefaultcenterpage=1&amp;parentnodeid=5e59e9759&amp;color=0,0,0&amp;vbahtmlprocessed=1&amp;bbb=1&amp;hasbroken=1"/>
              <p:cNvSpPr/>
              <p:nvPr/>
            </p:nvSpPr>
            <p:spPr>
              <a:xfrm>
                <a:off x="502920" y="2357832"/>
                <a:ext cx="11183112" cy="293922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为奇数时，有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为偶数时，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的偶数项构成以2为首项，2为公差的等差数列，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60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7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57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59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+⋯+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58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60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=15×2+30×2+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30×29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×2=960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7cd0163f5?vbadefaultcenterpage=1&amp;parentnodeid=5e59e975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57832"/>
                <a:ext cx="11183112" cy="2939225"/>
              </a:xfrm>
              <a:prstGeom prst="rect">
                <a:avLst/>
              </a:prstGeom>
              <a:blipFill>
                <a:blip r:embed="rId4"/>
                <a:stretch>
                  <a:fillRect l="-1690" b="-352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46d1b1d48?vbadefaultcenterpage=1&amp;parentnodeid=5e59e9759&amp;color=0,0,0&amp;vbahtmlprocessed=1&amp;bbb=1&amp;hasbroken=1"/>
              <p:cNvSpPr/>
              <p:nvPr/>
            </p:nvSpPr>
            <p:spPr>
              <a:xfrm>
                <a:off x="502920" y="756000"/>
                <a:ext cx="11183112" cy="11667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9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（2024·呼伦贝尔模拟）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b>
                            </m:sSub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，则数列</a:t>
                </a:r>
              </a:p>
              <a:p>
                <a:pPr latinLnBrk="1">
                  <a:lnSpc>
                    <a:spcPts val="3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46d1b1d48?vbadefaultcenterpage=1&amp;parentnodeid=5e59e975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166749"/>
              </a:xfrm>
              <a:prstGeom prst="rect">
                <a:avLst/>
              </a:prstGeom>
              <a:blipFill>
                <a:blip r:embed="rId3"/>
                <a:stretch>
                  <a:fillRect l="-1690" r="-927" b="-162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46d1b1d48.blank?vbadefaultcenterpage=1&amp;parentnodeid=5e59e9759&amp;color=0,0,0&amp;vbapositionanswer=12&amp;vbahtmlprocessed=1&amp;bbb=1&amp;rh=48.6"/>
              <p:cNvSpPr/>
              <p:nvPr/>
            </p:nvSpPr>
            <p:spPr>
              <a:xfrm>
                <a:off x="3128645" y="1340261"/>
                <a:ext cx="1253744" cy="51028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3−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5_1#46d1b1d48.blank?vbadefaultcenterpage=1&amp;parentnodeid=5e59e9759&amp;color=0,0,0&amp;vbapositionanswer=12&amp;vbahtmlprocessed=1&amp;bbb=1&amp;rh=48.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8645" y="1340261"/>
                <a:ext cx="1253744" cy="5102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QB_5_AS.46_1#46d1b1d48?vbadefaultcenterpage=1&amp;parentnodeid=5e59e9759&amp;color=0,0,0&amp;vbahtmlprocessed=1&amp;bbb=1&amp;hasbroken=1"/>
              <p:cNvSpPr/>
              <p:nvPr/>
            </p:nvSpPr>
            <p:spPr>
              <a:xfrm>
                <a:off x="502920" y="1934240"/>
                <a:ext cx="11183112" cy="445052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59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+1=4−4+1=1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b>
                            </m:sSub>
                          </m:e>
                        </m:ra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4" name="QB_5_AS.46_1#46d1b1d48?vbadefaultcenterpage=1&amp;parentnodeid=5e59e9759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34240"/>
                <a:ext cx="11183112" cy="4450525"/>
              </a:xfrm>
              <a:prstGeom prst="rect">
                <a:avLst/>
              </a:prstGeom>
              <a:blipFill>
                <a:blip r:embed="rId5"/>
                <a:stretch>
                  <a:fillRect l="-1690" r="-1145" b="-246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923f4058f?vbadefaultcenterpage=1&amp;parentnodeid=994501301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7_1#f3d416dfc?segpoint=1&amp;vbadefaultcenterpage=1&amp;parentnodeid=923f4058f&amp;color=0,0,0&amp;vbahtmlprocessed=1&amp;bbb=1&amp;hasbroken=1"/>
              <p:cNvSpPr/>
              <p:nvPr/>
            </p:nvSpPr>
            <p:spPr>
              <a:xfrm>
                <a:off x="502920" y="1521048"/>
                <a:ext cx="11183112" cy="271322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小张计划连续十年向某公司投放资金，第一年年初投资10万元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，以后每年投资金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额比前一年增加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2万元，该公司承诺按复利计算，且年利率为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10%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，第十年年底小张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一次性将本金和利息取回，则小张大约可以取得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万元.（结果保留到小数点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后两位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）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参考数据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≈2.36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≈2.59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≈2.85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7_1#f3d416dfc?segpoint=1&amp;vbadefaultcenterpage=1&amp;parentnodeid=923f4058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2713228"/>
              </a:xfrm>
              <a:prstGeom prst="rect">
                <a:avLst/>
              </a:prstGeom>
              <a:blipFill>
                <a:blip r:embed="rId4"/>
                <a:stretch>
                  <a:fillRect l="-1690" r="-1145" b="-651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5_AN.48_1#f3d416dfc.blank?vbadefaultcenterpage=1&amp;parentnodeid=923f4058f&amp;color=0,0,0&amp;vbapositionanswer=13&amp;vbahtmlprocessed=1&amp;bbb=1"/>
          <p:cNvSpPr/>
          <p:nvPr/>
        </p:nvSpPr>
        <p:spPr>
          <a:xfrm>
            <a:off x="6916420" y="2610708"/>
            <a:ext cx="1058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305.94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AS.49_1#f3d416dfc?vbadefaultcenterpage=1&amp;parentnodeid=923f4058f&amp;color=0,0,0&amp;vbahtmlprocessed=1&amp;bbb=1&amp;hasbroken=1"/>
              <p:cNvSpPr/>
              <p:nvPr/>
            </p:nvSpPr>
            <p:spPr>
              <a:xfrm>
                <a:off x="502920" y="756000"/>
                <a:ext cx="11183112" cy="553637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38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依题意，小张每年向公司投资的金额构成以10为首项，2为公差的等差数列</a:t>
                </a:r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≤10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=10+2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+8(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因此每年的投资到第十年年底的本金与利息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+8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设10次投资到第十年年底本金与利息的总和为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万元，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=28×1.1+26×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+24×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+⋯+12×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+10×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于是得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1.1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=28×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+26×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+24×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+⋯+12×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+10×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两式相减得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9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−0.1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=28×1.1−2×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1.1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1.1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+⋯+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1.1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9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1.1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−10×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=30.8−2×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1.1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1.1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9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1−1.1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−10×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=55−30×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𝑆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=300×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1.1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−550≈305.94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7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所以小张共可以取得305.94万元.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AS.49_1#f3d416dfc?vbadefaultcenterpage=1&amp;parentnodeid=923f4058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536375"/>
              </a:xfrm>
              <a:prstGeom prst="rect">
                <a:avLst/>
              </a:prstGeom>
              <a:blipFill>
                <a:blip r:embed="rId3"/>
                <a:stretch>
                  <a:fillRect l="-1690" t="-441" r="-545" b="-330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0_1#08aedd66e?segpoint=1&amp;vbadefaultcenterpage=1&amp;parentnodeid=923f4058f&amp;color=0,0,0&amp;vbahtmlprocessed=1&amp;bbb=1&amp;hasbroken=1"/>
              <p:cNvSpPr/>
              <p:nvPr/>
            </p:nvSpPr>
            <p:spPr>
              <a:xfrm>
                <a:off x="502920" y="2322463"/>
                <a:ext cx="11183112" cy="111137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的首项为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0_1#08aedd66e?segpoint=1&amp;vbadefaultcenterpage=1&amp;parentnodeid=923f4058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22463"/>
                <a:ext cx="11183112" cy="1111377"/>
              </a:xfrm>
              <a:prstGeom prst="rect">
                <a:avLst/>
              </a:prstGeom>
              <a:blipFill>
                <a:blip r:embed="rId3"/>
                <a:stretch>
                  <a:fillRect l="-1690" b="-49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0_2#08aedd66e?segpoint=1&amp;vbadefaultcenterpage=1&amp;parentnodeid=923f4058f&amp;color=0,0,0&amp;vbahtmlprocessed=1&amp;bbb=1"/>
              <p:cNvSpPr/>
              <p:nvPr/>
            </p:nvSpPr>
            <p:spPr>
              <a:xfrm>
                <a:off x="502920" y="3445270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（1）求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的通项公式；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0_2#08aedd66e?segpoint=1&amp;vbadefaultcenterpage=1&amp;parentnodeid=923f4058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45270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0_3#08aedd66e?segpoint=1&amp;vbadefaultcenterpage=1&amp;parentnodeid=923f4058f&amp;color=0,0,0&amp;vbahtmlprocessed=1&amp;bbb=1"/>
              <p:cNvSpPr/>
              <p:nvPr/>
            </p:nvSpPr>
            <p:spPr>
              <a:xfrm>
                <a:off x="502920" y="3929140"/>
                <a:ext cx="11183112" cy="660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（2）设数列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19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0_3#08aedd66e?segpoint=1&amp;vbadefaultcenterpage=1&amp;parentnodeid=923f4058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929140"/>
                <a:ext cx="11183112" cy="660400"/>
              </a:xfrm>
              <a:prstGeom prst="rect">
                <a:avLst/>
              </a:prstGeom>
              <a:blipFill>
                <a:blip r:embed="rId5"/>
                <a:stretch>
                  <a:fillRect l="-1690" b="-833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51_1#08aedd66e?vbadefaultcenterpage=1&amp;parentnodeid=923f4058f&amp;color=0,0,0&amp;vbahtmlprocessed=1&amp;bbb=1"/>
              <p:cNvSpPr/>
              <p:nvPr/>
            </p:nvSpPr>
            <p:spPr>
              <a:xfrm>
                <a:off x="502920" y="1634059"/>
                <a:ext cx="11183112" cy="361118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⋅⋯⋅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⋅⋯⋅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≥2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也成立，所以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是以2为首项，3为公差的等差数列，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=2+3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51_1#08aedd66e?vbadefaultcenterpage=1&amp;parentnodeid=923f4058f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34059"/>
                <a:ext cx="11183112" cy="3611182"/>
              </a:xfrm>
              <a:prstGeom prst="rect">
                <a:avLst/>
              </a:prstGeom>
              <a:blipFill>
                <a:blip r:embed="rId3"/>
                <a:stretch>
                  <a:fillRect l="-1690" b="-16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1_2#08aedd66e?vbadefaultcenterpage=1&amp;parentnodeid=923f4058f&amp;color=0,0,0&amp;vbahtmlprocessed=1&amp;bbb=1&amp;hasbroken=1"/>
              <p:cNvSpPr/>
              <p:nvPr/>
            </p:nvSpPr>
            <p:spPr>
              <a:xfrm>
                <a:off x="502920" y="1438415"/>
                <a:ext cx="11183112" cy="4262628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5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（2）由（1）得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+8×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+5×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+8×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</a:p>
              <a:p>
                <a:pPr latinLnBrk="1">
                  <a:lnSpc>
                    <a:spcPts val="5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=4+3×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+⋯+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=4+3×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=−8−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19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=8+53×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20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1_2#08aedd66e?vbadefaultcenterpage=1&amp;parentnodeid=923f4058f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38415"/>
                <a:ext cx="11183112" cy="4262628"/>
              </a:xfrm>
              <a:prstGeom prst="rect">
                <a:avLst/>
              </a:prstGeom>
              <a:blipFill>
                <a:blip r:embed="rId3"/>
                <a:stretch>
                  <a:fillRect l="-1690" b="-414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fe0261f87?vbadefaultcenterpage=1&amp;parentnodeid=994501301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5_BD.52_1#e39ee99f6?vbadefaultcenterpage=1&amp;parentnodeid=fe0261f87&amp;color=0,0,0&amp;vbahtmlprocessed=1&amp;bbb=1&amp;hasbroken=1"/>
              <p:cNvSpPr/>
              <p:nvPr/>
            </p:nvSpPr>
            <p:spPr>
              <a:xfrm>
                <a:off x="502920" y="1521048"/>
                <a:ext cx="11183112" cy="1947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的通项公式为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记数列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5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.若存在正数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，使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−9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+36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对一切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取值范围是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3" name="QB_5_BD.52_1#e39ee99f6?vbadefaultcenterpage=1&amp;parentnodeid=fe0261f8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947799"/>
              </a:xfrm>
              <a:prstGeom prst="rect">
                <a:avLst/>
              </a:prstGeom>
              <a:blipFill>
                <a:blip r:embed="rId4"/>
                <a:stretch>
                  <a:fillRect l="-1690" r="-1200" b="-940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3_1#e39ee99f6.blank?vbadefaultcenterpage=1&amp;parentnodeid=fe0261f87&amp;color=0,0,0&amp;vbapositionanswer=14&amp;vbahtmlprocessed=1&amp;bbb=1&amp;rh=43.2"/>
              <p:cNvSpPr/>
              <p:nvPr/>
            </p:nvSpPr>
            <p:spPr>
              <a:xfrm>
                <a:off x="2103120" y="2883884"/>
                <a:ext cx="1079500" cy="5107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3_1#e39ee99f6.blank?vbadefaultcenterpage=1&amp;parentnodeid=fe0261f87&amp;color=0,0,0&amp;vbapositionanswer=14&amp;vbahtmlprocessed=1&amp;bbb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3120" y="2883884"/>
                <a:ext cx="1079500" cy="510731"/>
              </a:xfrm>
              <a:prstGeom prst="rect">
                <a:avLst/>
              </a:prstGeom>
              <a:blipFill>
                <a:blip r:embed="rId5"/>
                <a:stretch>
                  <a:fillRect t="-5952" b="-2023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AS.54_1#e39ee99f6?vbadefaultcenterpage=1&amp;parentnodeid=fe0261f87&amp;color=0,0,0&amp;vbahtmlprocessed=1&amp;bbb=1&amp;hasbroken=1"/>
              <p:cNvSpPr/>
              <p:nvPr/>
            </p:nvSpPr>
            <p:spPr>
              <a:xfrm>
                <a:off x="502920" y="756000"/>
                <a:ext cx="11183112" cy="53975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4700"/>
                  </a:lnSpc>
                </a:pPr>
                <a:r>
                  <a:rPr lang="en-US" altLang="zh-CN" sz="2400" b="1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是公比为2的等比数列，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𝑞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+4×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②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得，</a:t>
                </a:r>
              </a:p>
              <a:p>
                <a:pPr latinLnBrk="1">
                  <a:lnSpc>
                    <a:spcPts val="57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b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𝑛</m:t>
                          </m:r>
                        </m:sub>
                      </m:sSub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=4+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p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+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p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3</m:t>
                          </m:r>
                        </m:sup>
                      </m:sSup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+⋯+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p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𝑛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⋅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p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𝑛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+1</m:t>
                          </m:r>
                        </m:sup>
                      </m:sSup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=4+</m:t>
                      </m:r>
                      <m:f>
                        <m:f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fPr>
                        <m:num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4</m:t>
                          </m:r>
                          <m:d>
                            <m:dPr>
                              <m:ctrlPr>
                                <a:rPr lang="en-US" altLang="zh-CN" sz="2400" b="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0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微软雅黑" pitchFamily="34" charset="-122"/>
                                  <a:cs typeface="Times New Roman" pitchFamily="34" charset="-12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altLang="zh-CN" sz="2400" b="0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微软雅黑" pitchFamily="34" charset="-122"/>
                                      <a:cs typeface="Times New Roman" pitchFamily="34" charset="-12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1−2</m:t>
                          </m:r>
                        </m:den>
                      </m:f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−</m:t>
                      </m:r>
                      <m:d>
                        <m:d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d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𝑛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+1</m:t>
                          </m:r>
                        </m:e>
                      </m:d>
                      <m:r>
                        <a:rPr lang="en-US" altLang="zh-CN" sz="2400" b="0" i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微软雅黑" pitchFamily="34" charset="-122"/>
                          <a:cs typeface="Times New Roman" pitchFamily="34" charset="-120"/>
                        </a:rPr>
                        <m:t>⋅</m:t>
                      </m:r>
                      <m:sSup>
                        <m:sSupPr>
                          <m:ctrlPr>
                            <a:rPr lang="en-US" altLang="zh-CN" sz="2400" b="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</m:ctrlPr>
                        </m:sSupPr>
                        <m:e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2</m:t>
                          </m:r>
                        </m:e>
                        <m:sup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𝑛</m:t>
                          </m:r>
                          <m:r>
                            <a:rPr lang="en-US" altLang="zh-CN" sz="2400" b="0" i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微软雅黑" pitchFamily="34" charset="-122"/>
                              <a:cs typeface="Times New Roman" pitchFamily="34" charset="-120"/>
                            </a:rPr>
                            <m:t>+1</m:t>
                          </m:r>
                        </m:sup>
                      </m:sSup>
                    </m:oMath>
                  </m:oMathPara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5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>
          <p:sp>
            <p:nvSpPr>
              <p:cNvPr id="2" name="QB_5_AS.54_1#e39ee99f6?vbadefaultcenterpage=1&amp;parentnodeid=fe0261f87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397500"/>
              </a:xfrm>
              <a:prstGeom prst="rect">
                <a:avLst/>
              </a:prstGeom>
              <a:blipFill>
                <a:blip r:embed="rId3"/>
                <a:stretch>
                  <a:fillRect l="-1690" b="-15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B_5_AS.54_1#e39ee99f6?vbadefaultcenterpage=1&amp;parentnodeid=fe0261f87&amp;color=0,0,0&amp;vbahtmlprocessed=1&amp;bbb=1&amp;hasbroken=1">
                <a:extLst>
                  <a:ext uri="{FF2B5EF4-FFF2-40B4-BE49-F238E27FC236}">
                    <a16:creationId xmlns:a16="http://schemas.microsoft.com/office/drawing/2014/main" id="{6FAC62BC-251F-B533-EBD7-0C6BBA8B174F}"/>
                  </a:ext>
                </a:extLst>
              </p:cNvPr>
              <p:cNvSpPr/>
              <p:nvPr/>
            </p:nvSpPr>
            <p:spPr>
              <a:xfrm>
                <a:off x="237392" y="1404507"/>
                <a:ext cx="11448640" cy="4089019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因为不等式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−9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+36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对一切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恒成立，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den>
                    </m:f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−9</m:t>
                        </m:r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+36</m:t>
                        </m:r>
                      </m:num>
                      <m:den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对一切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den>
                    </m:f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36</m:t>
                        </m:r>
                      </m:num>
                      <m:den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−9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对一切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spc="-10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恒成立，只需满足</a:t>
                </a:r>
                <a:endParaRPr lang="en-US" altLang="zh-CN" sz="2400" b="0" i="0" spc="-10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algn="l" latinLnBrk="1">
                  <a:lnSpc>
                    <a:spcPts val="52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36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−9</m:t>
                            </m:r>
                          </m:e>
                        </m:d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min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−9≥2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36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−9=3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36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时，等号成立，所以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5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𝑘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1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=[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B_5_AS.54_1#e39ee99f6?vbadefaultcenterpage=1&amp;parentnodeid=fe0261f87&amp;color=0,0,0&amp;vbahtmlprocessed=1&amp;bbb=1&amp;hasbroken=1">
                <a:extLst>
                  <a:ext uri="{FF2B5EF4-FFF2-40B4-BE49-F238E27FC236}">
                    <a16:creationId xmlns:a16="http://schemas.microsoft.com/office/drawing/2014/main" id="{6FAC62BC-251F-B533-EBD7-0C6BBA8B17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392" y="1404507"/>
                <a:ext cx="11448640" cy="4089019"/>
              </a:xfrm>
              <a:prstGeom prst="rect">
                <a:avLst/>
              </a:prstGeom>
              <a:blipFill>
                <a:blip r:embed="rId2"/>
                <a:stretch>
                  <a:fillRect l="-1651" b="-253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799768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73d8c2cc9.fixed?vbadefaultcenterpage=1&amp;parentnodeid=1fc5f786b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基础课34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数列求和</a:t>
            </a:r>
            <a:endParaRPr lang="en-US" altLang="zh-CN" sz="4000" dirty="0"/>
          </a:p>
        </p:txBody>
      </p:sp>
      <p:pic>
        <p:nvPicPr>
          <p:cNvPr id="3" name="C_0#73d8c2cc9?linknodeid=1bad99b2d&amp;catalogrefid=1bad99b2d&amp;parentnodeid=1fc5f786b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73d8c2cc9?linknodeid=1bad99b2d&amp;catalogrefid=1bad99b2d&amp;parentnodeid=1fc5f786b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73d8c2cc9?linknodeid=5e59e9759&amp;catalogrefid=5e59e9759&amp;parentnodeid=1fc5f786b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73d8c2cc9?linknodeid=5e59e9759&amp;catalogrefid=5e59e9759&amp;parentnodeid=1fc5f786b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73d8c2cc9?linknodeid=923f4058f&amp;catalogrefid=923f4058f&amp;parentnodeid=1fc5f786b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73d8c2cc9?linknodeid=923f4058f&amp;catalogrefid=923f4058f&amp;parentnodeid=1fc5f786b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73d8c2cc9?linknodeid=fe0261f87&amp;catalogrefid=fe0261f87&amp;parentnodeid=1fc5f786b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73d8c2cc9?linknodeid=fe0261f87&amp;catalogrefid=fe0261f87&amp;parentnodeid=1fc5f786b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73d8c2cc9?linknodeid=1bad99b2d&amp;catalogrefid=1bad99b2d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73d8c2cc9?linknodeid=1bad99b2d&amp;catalogrefid=1bad99b2d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73d8c2cc9?linknodeid=5e59e9759&amp;catalogrefid=5e59e9759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73d8c2cc9?linknodeid=5e59e9759&amp;catalogrefid=5e59e9759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73d8c2cc9?linknodeid=923f4058f&amp;catalogrefid=923f4058f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73d8c2cc9?linknodeid=923f4058f&amp;catalogrefid=923f4058f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73d8c2cc9?linknodeid=fe0261f87&amp;catalogrefid=fe0261f87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73d8c2cc9?linknodeid=fe0261f87&amp;catalogrefid=fe0261f87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BD.55_1#92d54f94b?segpoint=1&amp;vbadefaultcenterpage=1&amp;parentnodeid=fe0261f87&amp;color=0,0,0&amp;vbahtmlprocessed=1&amp;bbb=1"/>
              <p:cNvSpPr/>
              <p:nvPr/>
            </p:nvSpPr>
            <p:spPr>
              <a:xfrm>
                <a:off x="502920" y="2545824"/>
                <a:ext cx="11183112" cy="78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的各项均为正数，其前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BD.55_1#92d54f94b?segpoint=1&amp;vbadefaultcenterpage=1&amp;parentnodeid=fe0261f8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45824"/>
                <a:ext cx="11183112" cy="787400"/>
              </a:xfrm>
              <a:prstGeom prst="rect">
                <a:avLst/>
              </a:prstGeom>
              <a:blipFill>
                <a:blip r:embed="rId3"/>
                <a:stretch>
                  <a:fillRect l="-1690" b="-69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5_2#92d54f94b?segpoint=1&amp;vbadefaultcenterpage=1&amp;parentnodeid=fe0261f87&amp;color=0,0,0&amp;vbahtmlprocessed=1&amp;bbb=1"/>
              <p:cNvSpPr/>
              <p:nvPr/>
            </p:nvSpPr>
            <p:spPr>
              <a:xfrm>
                <a:off x="502920" y="3323572"/>
                <a:ext cx="11183112" cy="478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（1）证明：数列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是等比数列.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5_2#92d54f94b?segpoint=1&amp;vbadefaultcenterpage=1&amp;parentnodeid=fe0261f8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23572"/>
                <a:ext cx="11183112" cy="478600"/>
              </a:xfrm>
              <a:prstGeom prst="rect">
                <a:avLst/>
              </a:prstGeom>
              <a:blipFill>
                <a:blip r:embed="rId4"/>
                <a:stretch>
                  <a:fillRect l="-1690" b="-379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5_3#92d54f94b?segpoint=1&amp;vbadefaultcenterpage=1&amp;parentnodeid=fe0261f87&amp;color=0,0,0&amp;vbahtmlprocessed=1&amp;bbb=1"/>
              <p:cNvSpPr/>
              <p:nvPr/>
            </p:nvSpPr>
            <p:spPr>
              <a:xfrm>
                <a:off x="502920" y="3807442"/>
                <a:ext cx="11183112" cy="78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，求数列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5_3#92d54f94b?segpoint=1&amp;vbadefaultcenterpage=1&amp;parentnodeid=fe0261f8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07442"/>
                <a:ext cx="11183112" cy="787400"/>
              </a:xfrm>
              <a:prstGeom prst="rect">
                <a:avLst/>
              </a:prstGeom>
              <a:blipFill>
                <a:blip r:embed="rId5"/>
                <a:stretch>
                  <a:fillRect l="-1690" b="-697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O_5_AS.56_1#92d54f94b?vbadefaultcenterpage=1&amp;parentnodeid=fe0261f87&amp;color=0,0,0&amp;vbahtmlprocessed=1&amp;bbb=1"/>
              <p:cNvSpPr/>
              <p:nvPr/>
            </p:nvSpPr>
            <p:spPr>
              <a:xfrm>
                <a:off x="502920" y="1757630"/>
                <a:ext cx="11183112" cy="36068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①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②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整理得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是等比数列.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O_5_AS.56_1#92d54f94b?vbadefaultcenterpage=1&amp;parentnodeid=fe0261f8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57630"/>
                <a:ext cx="11183112" cy="3606800"/>
              </a:xfrm>
              <a:prstGeom prst="rect">
                <a:avLst/>
              </a:prstGeom>
              <a:blipFill>
                <a:blip r:embed="rId3"/>
                <a:stretch>
                  <a:fillRect l="-1690" b="-168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6_2#92d54f94b?vbadefaultcenterpage=1&amp;parentnodeid=fe0261f87&amp;color=0,0,0&amp;vbahtmlprocessed=1&amp;bbb=1"/>
              <p:cNvSpPr/>
              <p:nvPr/>
            </p:nvSpPr>
            <p:spPr>
              <a:xfrm>
                <a:off x="502920" y="1617168"/>
                <a:ext cx="11183112" cy="37211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所以等比数列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的公比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𝑞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3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26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+⋯+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2⋅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6_2#92d54f94b?vbadefaultcenterpage=1&amp;parentnodeid=fe0261f87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17168"/>
                <a:ext cx="11183112" cy="3721100"/>
              </a:xfrm>
              <a:prstGeom prst="rect">
                <a:avLst/>
              </a:prstGeom>
              <a:blipFill>
                <a:blip r:embed="rId3"/>
                <a:stretch>
                  <a:fillRect l="-1690" b="-24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994501301.fixed?vbadefaultcenterpage=1&amp;parentnodeid=73d8c2cc9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994501301.fixed?vbadefaultcenterpage=1&amp;parentnodeid=73d8c2cc9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1bad99b2d?vbadefaultcenterpage=1&amp;parentnodeid=994501301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1_1#8c0c3ddb5?vbadefaultcenterpage=1&amp;parentnodeid=1bad99b2d&amp;color=0,0,0&amp;vbahtmlprocessed=1&amp;bbb=1&amp;hasbroken=1"/>
              <p:cNvSpPr/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是首项为1，公比为2的等比数列，其前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1_1#8c0c3ddb5?vbadefaultcenterpage=1&amp;parentnodeid=1bad99b2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1033399"/>
              </a:xfrm>
              <a:prstGeom prst="rect">
                <a:avLst/>
              </a:prstGeom>
              <a:blipFill>
                <a:blip r:embed="rId4"/>
                <a:stretch>
                  <a:fillRect l="-1690" r="-273" b="-1775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2_1#8c0c3ddb5.bracket?vbadefaultcenterpage=1&amp;parentnodeid=1bad99b2d&amp;color=0,0,0&amp;vbapositionanswer=1&amp;vbahtmlprocessed=1"/>
          <p:cNvSpPr/>
          <p:nvPr/>
        </p:nvSpPr>
        <p:spPr>
          <a:xfrm>
            <a:off x="1258507" y="206841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p:sp>
        <p:nvSpPr>
          <p:cNvPr id="5" name="QC_5_BD.3_1#8c0c3ddb5.choices?vbadefaultcenterpage=1&amp;parentnodeid=1bad99b2d&amp;color=0,0,0&amp;vbahtmlprocessed=1&amp;bbb=1"/>
          <p:cNvSpPr/>
          <p:nvPr/>
        </p:nvSpPr>
        <p:spPr>
          <a:xfrm>
            <a:off x="502920" y="2561178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.1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C.3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.4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_1#8c0c3ddb5?vbadefaultcenterpage=1&amp;parentnodeid=1bad99b2d&amp;color=0,0,0&amp;vbahtmlprocessed=1&amp;bbb=1"/>
              <p:cNvSpPr/>
              <p:nvPr/>
            </p:nvSpPr>
            <p:spPr>
              <a:xfrm>
                <a:off x="502920" y="3045048"/>
                <a:ext cx="11183112" cy="231679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是首项为1，公比为2的等比数列，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1×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×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𝑘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_1#8c0c3ddb5?vbadefaultcenterpage=1&amp;parentnodeid=1bad99b2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45048"/>
                <a:ext cx="11183112" cy="2316798"/>
              </a:xfrm>
              <a:prstGeom prst="rect">
                <a:avLst/>
              </a:prstGeom>
              <a:blipFill>
                <a:blip r:embed="rId5"/>
                <a:stretch>
                  <a:fillRect l="-1690" b="-447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c0c917118?vbadefaultcenterpage=1&amp;parentnodeid=1bad99b2d&amp;color=0,0,0&amp;vbahtmlprocessed=1&amp;bbb=1"/>
              <p:cNvSpPr/>
              <p:nvPr/>
            </p:nvSpPr>
            <p:spPr>
              <a:xfrm>
                <a:off x="502920" y="2525092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已知在前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中，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c0c917118?vbadefaultcenterpage=1&amp;parentnodeid=1bad99b2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25092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c0c917118.bracket?vbadefaultcenterpage=1&amp;parentnodeid=1bad99b2d&amp;color=0,0,0&amp;vbapositionanswer=2&amp;vbahtmlprocessed=1"/>
          <p:cNvSpPr/>
          <p:nvPr/>
        </p:nvSpPr>
        <p:spPr>
          <a:xfrm>
            <a:off x="10451529" y="251366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c0c917118.choices?vbadefaultcenterpage=1&amp;parentnodeid=1bad99b2d&amp;color=0,0,0&amp;vbahtmlprocessed=1&amp;bbb=1"/>
              <p:cNvSpPr/>
              <p:nvPr/>
            </p:nvSpPr>
            <p:spPr>
              <a:xfrm>
                <a:off x="502920" y="3067952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18003" algn="l"/>
                    <a:tab pos="5610606" algn="l"/>
                    <a:tab pos="8403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−97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−98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−99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c0c917118.choices?vbadefaultcenterpage=1&amp;parentnodeid=1bad99b2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67952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c0c917118?vbadefaultcenterpage=1&amp;parentnodeid=1bad99b2d&amp;color=0,0,0&amp;vbahtmlprocessed=1&amp;bbb=1"/>
              <p:cNvSpPr/>
              <p:nvPr/>
            </p:nvSpPr>
            <p:spPr>
              <a:xfrm>
                <a:off x="502920" y="3546679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101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100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101</m:t>
                            </m:r>
                          </m:sub>
                        </m:sSub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=1−2×50=−99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．故选C.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c0c917118?vbadefaultcenterpage=1&amp;parentnodeid=1bad99b2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46679"/>
                <a:ext cx="11183112" cy="1037400"/>
              </a:xfrm>
              <a:prstGeom prst="rect">
                <a:avLst/>
              </a:prstGeom>
              <a:blipFill>
                <a:blip r:embed="rId5"/>
                <a:stretch>
                  <a:fillRect l="-1690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199b6d891?vbadefaultcenterpage=1&amp;parentnodeid=1bad99b2d&amp;color=0,0,0&amp;vbahtmlprocessed=1&amp;bbb=1&amp;hasbroken=1"/>
              <p:cNvSpPr/>
              <p:nvPr/>
            </p:nvSpPr>
            <p:spPr>
              <a:xfrm>
                <a:off x="502920" y="1036207"/>
                <a:ext cx="11183112" cy="1261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的通项公式为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&gt;5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小值为(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199b6d891?vbadefaultcenterpage=1&amp;parentnodeid=1bad99b2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36207"/>
                <a:ext cx="11183112" cy="1261999"/>
              </a:xfrm>
              <a:prstGeom prst="rect">
                <a:avLst/>
              </a:prstGeom>
              <a:blipFill>
                <a:blip r:embed="rId3"/>
                <a:stretch>
                  <a:fillRect l="-1690" r="-1200" b="-1449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199b6d891.bracket?vbadefaultcenterpage=1&amp;parentnodeid=1bad99b2d&amp;color=0,0,0&amp;vbapositionanswer=3&amp;vbahtmlprocessed=1"/>
          <p:cNvSpPr/>
          <p:nvPr/>
        </p:nvSpPr>
        <p:spPr>
          <a:xfrm>
            <a:off x="1684020" y="1812177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4" name="QC_5_BD.11_1#199b6d891.choices?vbadefaultcenterpage=1&amp;parentnodeid=1bad99b2d&amp;color=0,0,0&amp;vbahtmlprocessed=1&amp;bbb=1"/>
          <p:cNvSpPr/>
          <p:nvPr/>
        </p:nvSpPr>
        <p:spPr>
          <a:xfrm>
            <a:off x="502920" y="2363419"/>
            <a:ext cx="11183112" cy="4745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latinLnBrk="1">
              <a:lnSpc>
                <a:spcPts val="4200"/>
              </a:lnSpc>
              <a:tabLst>
                <a:tab pos="2862453" algn="l"/>
                <a:tab pos="5699506" algn="l"/>
                <a:tab pos="8536559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.30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B.31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C.32</a:t>
            </a:r>
            <a:r>
              <a:rPr lang="en-US" altLang="zh-CN" sz="2400" b="0" i="0" spc="-10300">
                <a:solidFill>
                  <a:srgbClr val="000000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.33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199b6d891?vbadefaultcenterpage=1&amp;parentnodeid=1bad99b2d&amp;color=0,0,0&amp;vbahtmlprocessed=1&amp;bbb=1"/>
              <p:cNvSpPr/>
              <p:nvPr/>
            </p:nvSpPr>
            <p:spPr>
              <a:xfrm>
                <a:off x="502920" y="2842146"/>
                <a:ext cx="11183112" cy="2764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1+1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2+1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3+1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1+1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2+1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3+1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×⋯⋅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log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+1&gt;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&gt;31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&gt;5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的最小值为32.故选C.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199b6d891?vbadefaultcenterpage=1&amp;parentnodeid=1bad99b2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42146"/>
                <a:ext cx="11183112" cy="2764600"/>
              </a:xfrm>
              <a:prstGeom prst="rect">
                <a:avLst/>
              </a:prstGeom>
              <a:blipFill>
                <a:blip r:embed="rId4"/>
                <a:stretch>
                  <a:fillRect l="-1690" b="-660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5dc936348?vbadefaultcenterpage=1&amp;parentnodeid=1bad99b2d&amp;color=0,0,0&amp;vbahtmlprocessed=1&amp;bbb=1&amp;hasbroken=1"/>
              <p:cNvSpPr/>
              <p:nvPr/>
            </p:nvSpPr>
            <p:spPr>
              <a:xfrm>
                <a:off x="502920" y="1160763"/>
                <a:ext cx="11183112" cy="10714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7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=1,2,⋯,7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5dc936348?vbadefaultcenterpage=1&amp;parentnodeid=1bad99b2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60763"/>
                <a:ext cx="11183112" cy="1071499"/>
              </a:xfrm>
              <a:prstGeom prst="rect">
                <a:avLst/>
              </a:prstGeom>
              <a:blipFill>
                <a:blip r:embed="rId3"/>
                <a:stretch>
                  <a:fillRect l="-1690" b="-1761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5dc936348.bracket?vbadefaultcenterpage=1&amp;parentnodeid=1bad99b2d&amp;color=0,0,0&amp;vbapositionanswer=4&amp;vbahtmlprocessed=1"/>
          <p:cNvSpPr/>
          <p:nvPr/>
        </p:nvSpPr>
        <p:spPr>
          <a:xfrm>
            <a:off x="769620" y="1746233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5dc936348.choices?vbadefaultcenterpage=1&amp;parentnodeid=1bad99b2d&amp;color=0,0,0&amp;vbahtmlprocessed=1&amp;bbb=1"/>
              <p:cNvSpPr/>
              <p:nvPr/>
            </p:nvSpPr>
            <p:spPr>
              <a:xfrm>
                <a:off x="502920" y="2240516"/>
                <a:ext cx="11183112" cy="70269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0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5dc936348.choices?vbadefaultcenterpage=1&amp;parentnodeid=1bad99b2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40516"/>
                <a:ext cx="11183112" cy="702691"/>
              </a:xfrm>
              <a:prstGeom prst="rect">
                <a:avLst/>
              </a:prstGeom>
              <a:blipFill>
                <a:blip r:embed="rId4"/>
                <a:stretch>
                  <a:fillRect l="-1690" b="-1478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5dc936348?vbadefaultcenterpage=1&amp;parentnodeid=1bad99b2d&amp;color=0,0,0&amp;vbahtmlprocessed=1&amp;bbb=1&amp;hasbroken=1"/>
              <p:cNvSpPr/>
              <p:nvPr/>
            </p:nvSpPr>
            <p:spPr>
              <a:xfrm>
                <a:off x="502920" y="2945556"/>
                <a:ext cx="11183112" cy="266700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ts val="5700"/>
                  </a:lnSpc>
                </a:pPr>
                <a:r>
                  <a:rPr lang="en-US" altLang="zh-CN" sz="2400" b="1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⋅⋯⋅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⋅⋯⋅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b="0" i="1" dirty="0" smtClean="0">
                  <a:solidFill>
                    <a:srgbClr val="FF0000"/>
                  </a:solidFill>
                  <a:latin typeface="Cambria Math" panose="02040503050406030204" pitchFamily="18" charset="0"/>
                  <a:ea typeface="微软雅黑" pitchFamily="34" charset="-122"/>
                  <a:cs typeface="Times New Roman" pitchFamily="34" charset="-120"/>
                </a:endParaRPr>
              </a:p>
              <a:p>
                <a:pPr algn="l" latinLnBrk="1">
                  <a:lnSpc>
                    <a:spcPts val="57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=1,2,⋯,7,8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+⋯+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8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9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9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16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5dc936348?vbadefaultcenterpage=1&amp;parentnodeid=1bad99b2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45556"/>
                <a:ext cx="11183112" cy="2667000"/>
              </a:xfrm>
              <a:prstGeom prst="rect">
                <a:avLst/>
              </a:prstGeom>
              <a:blipFill>
                <a:blip r:embed="rId5"/>
                <a:stretch>
                  <a:fillRect l="-1690" b="-365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checked= 1 &amp; amp; version = 1.0.5checked=1&amp;version=1.0.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QC_5_BD.17_1#2b4123a81?vbadefaultcenterpage=1&amp;parentnodeid=1bad99b2d&amp;color=0,0,0&amp;vbahtmlprocessed=1&amp;bbb=1&amp;hasbroken=1"/>
              <p:cNvSpPr/>
              <p:nvPr/>
            </p:nvSpPr>
            <p:spPr>
              <a:xfrm>
                <a:off x="502920" y="756000"/>
                <a:ext cx="11183112" cy="11096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已知公差不为零的等差数列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的等比中项.设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itchFamily="34" charset="0"/>
                  <a:ea typeface="微软雅黑" pitchFamily="34" charset="-122"/>
                  <a:cs typeface="Times New Roman" pitchFamily="34" charset="-120"/>
                </a:endParaRPr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sub>
                        </m:sSub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的前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项和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2" name="QC_5_BD.17_1#2b4123a81?vbadefaultcenterpage=1&amp;parentnodeid=1bad99b2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1109663"/>
              </a:xfrm>
              <a:prstGeom prst="rect">
                <a:avLst/>
              </a:prstGeom>
              <a:blipFill>
                <a:blip r:embed="rId3"/>
                <a:stretch>
                  <a:fillRect l="-1690" b="-549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2b4123a81.bracket?vbadefaultcenterpage=1&amp;parentnodeid=1bad99b2d&amp;color=0,0,0&amp;vbapositionanswer=5&amp;vbahtmlprocessed=1"/>
          <p:cNvSpPr/>
          <p:nvPr/>
        </p:nvSpPr>
        <p:spPr>
          <a:xfrm>
            <a:off x="9030272" y="1382935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2b4123a81.choices?vbadefaultcenterpage=1&amp;parentnodeid=1bad99b2d&amp;color=0,0,0&amp;vbahtmlprocessed=1&amp;bbb=1"/>
              <p:cNvSpPr/>
              <p:nvPr/>
            </p:nvSpPr>
            <p:spPr>
              <a:xfrm>
                <a:off x="502920" y="1873917"/>
                <a:ext cx="11183112" cy="71069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868803" algn="l"/>
                    <a:tab pos="5699506" algn="l"/>
                    <a:tab pos="8530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2b4123a81.choices?vbadefaultcenterpage=1&amp;parentnodeid=1bad99b2d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73917"/>
                <a:ext cx="11183112" cy="710692"/>
              </a:xfrm>
              <a:prstGeom prst="rect">
                <a:avLst/>
              </a:prstGeom>
              <a:blipFill>
                <a:blip r:embed="rId4"/>
                <a:stretch>
                  <a:fillRect l="-1690" b="-14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20_1#2b4123a81?vbadefaultcenterpage=1&amp;parentnodeid=1bad99b2d&amp;color=0,0,0&amp;vbahtmlprocessed=1&amp;bbb=1&amp;hasbroken=1"/>
              <p:cNvSpPr/>
              <p:nvPr/>
            </p:nvSpPr>
            <p:spPr>
              <a:xfrm>
                <a:off x="502920" y="2595531"/>
                <a:ext cx="11183112" cy="37425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设等差数列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的公差为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,则根据题意可得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&amp;2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+9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𝑑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2400" b="0" i="1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0" dirty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微软雅黑" pitchFamily="34" charset="-122"/>
                                            <a:cs typeface="Times New Roman" pitchFamily="34" charset="-12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+4</m:t>
                                    </m:r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𝑑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𝑑</m:t>
                                </m:r>
                              </m:e>
                            </m:d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+13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𝑑</m:t>
                                </m:r>
                              </m:e>
                            </m: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b>
                              <m:sSub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=1,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𝑑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=2,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8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𝑆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5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+⋯+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故选A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20_1#2b4123a81?vbadefaultcenterpage=1&amp;parentnodeid=1bad99b2d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95531"/>
                <a:ext cx="11183112" cy="3742500"/>
              </a:xfrm>
              <a:prstGeom prst="rect">
                <a:avLst/>
              </a:prstGeom>
              <a:blipFill>
                <a:blip r:embed="rId5"/>
                <a:stretch>
                  <a:fillRect l="-1690" b="-472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333</Words>
  <Application>Microsoft Office PowerPoint</Application>
  <PresentationFormat>宽屏</PresentationFormat>
  <Paragraphs>240</Paragraphs>
  <Slides>33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5</cp:revision>
  <dcterms:created xsi:type="dcterms:W3CDTF">2024-01-23T11:18:00Z</dcterms:created>
  <dcterms:modified xsi:type="dcterms:W3CDTF">2024-02-02T03:41:30Z</dcterms:modified>
  <cp:category/>
  <cp:contentStatus/>
</cp:coreProperties>
</file>