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87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9" r:id="rId30"/>
    <p:sldId id="281" r:id="rId31"/>
    <p:sldId id="282" r:id="rId32"/>
    <p:sldId id="283" r:id="rId33"/>
    <p:sldId id="284" r:id="rId34"/>
    <p:sldId id="290" r:id="rId35"/>
    <p:sldId id="285" r:id="rId3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cf2c39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DFD3FE4-36AC-415C-B54F-BA10DF1D935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f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0567EA7-E1FD-47EF-AF7B-ED61E5C3E89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cf2c39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基础课35 数列的综合问题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6C1199B-0B2D-46F9-B76E-285F4D65CED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0_1#a395d39b2?vbadefaultcenterpage=1&amp;parentnodeid=6f97b4c41&amp;color=0,0,0&amp;vbahtmlprocessed=1&amp;bbb=1&amp;hasbroken=1"/>
              <p:cNvSpPr/>
              <p:nvPr/>
            </p:nvSpPr>
            <p:spPr>
              <a:xfrm>
                <a:off x="502920" y="756000"/>
                <a:ext cx="11183112" cy="55046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此时不满足对任意的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上单调递减，值域是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”的充要条件.故选C.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0_1#a395d39b2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04625"/>
              </a:xfrm>
              <a:prstGeom prst="rect">
                <a:avLst/>
              </a:prstGeom>
              <a:blipFill>
                <a:blip r:embed="rId3"/>
                <a:stretch>
                  <a:fillRect l="-1690" b="-3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56639a976?vbadefaultcenterpage=1&amp;parentnodeid=6f97b4c41&amp;color=0,0,0&amp;vbahtmlprocessed=1&amp;bbb=1&amp;hasbroken=1"/>
              <p:cNvSpPr/>
              <p:nvPr/>
            </p:nvSpPr>
            <p:spPr>
              <a:xfrm>
                <a:off x="502920" y="2589290"/>
                <a:ext cx="11183112" cy="1160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56639a976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9290"/>
                <a:ext cx="11183112" cy="1160399"/>
              </a:xfrm>
              <a:prstGeom prst="rect">
                <a:avLst/>
              </a:prstGeom>
              <a:blipFill>
                <a:blip r:embed="rId3"/>
                <a:stretch>
                  <a:fillRect l="-1690" b="-157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56639a976.bracket?vbadefaultcenterpage=1&amp;parentnodeid=6f97b4c41&amp;color=0,0,0&amp;vbapositionanswer=6&amp;vbahtmlprocessed=1"/>
          <p:cNvSpPr/>
          <p:nvPr/>
        </p:nvSpPr>
        <p:spPr>
          <a:xfrm>
            <a:off x="782320" y="326366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56639a976.choices?vbadefaultcenterpage=1&amp;parentnodeid=6f97b4c41&amp;color=0,0,0&amp;vbahtmlprocessed=1&amp;bbb=1"/>
          <p:cNvSpPr/>
          <p:nvPr/>
        </p:nvSpPr>
        <p:spPr>
          <a:xfrm>
            <a:off x="502920" y="3816744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4_1#56639a976?vbadefaultcenterpage=1&amp;parentnodeid=6f97b4c41&amp;color=0,0,0&amp;vbahtmlprocessed=1&amp;bbb=1&amp;hasbroken=1"/>
              <p:cNvSpPr/>
              <p:nvPr/>
            </p:nvSpPr>
            <p:spPr>
              <a:xfrm>
                <a:off x="502920" y="756000"/>
                <a:ext cx="11183112" cy="55969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，等式两边同时乘以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是首项和公差都为1的等差数列，则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从第二项开始递减.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的最小值为4.故选B.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4_1#56639a976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96954"/>
              </a:xfrm>
              <a:prstGeom prst="rect">
                <a:avLst/>
              </a:prstGeom>
              <a:blipFill>
                <a:blip r:embed="rId3"/>
                <a:stretch>
                  <a:fillRect l="-1690" r="-2236" b="-19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5_1#1e8da92db?vbadefaultcenterpage=1&amp;parentnodeid=6f97b4c41&amp;color=0,0,0&amp;vbahtmlprocessed=1&amp;bbb=1&amp;hasbroken=1"/>
              <p:cNvSpPr/>
              <p:nvPr/>
            </p:nvSpPr>
            <p:spPr>
              <a:xfrm>
                <a:off x="502920" y="2639296"/>
                <a:ext cx="11183112" cy="1058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的等比数列，首项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项和取得最大值，则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5_1#1e8da92db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9296"/>
                <a:ext cx="11183112" cy="1058799"/>
              </a:xfrm>
              <a:prstGeom prst="rect">
                <a:avLst/>
              </a:prstGeom>
              <a:blipFill>
                <a:blip r:embed="rId3"/>
                <a:stretch>
                  <a:fillRect l="-1690" t="-1724" r="-709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1e8da92db.bracket?vbadefaultcenterpage=1&amp;parentnodeid=6f97b4c41&amp;color=0,0,0&amp;vbapositionanswer=7&amp;vbahtmlprocessed=1"/>
          <p:cNvSpPr/>
          <p:nvPr/>
        </p:nvSpPr>
        <p:spPr>
          <a:xfrm>
            <a:off x="10037890" y="321206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1e8da92db.choices?vbadefaultcenterpage=1&amp;parentnodeid=6f97b4c41&amp;color=0,0,0&amp;vbahtmlprocessed=1&amp;bbb=1"/>
              <p:cNvSpPr/>
              <p:nvPr/>
            </p:nvSpPr>
            <p:spPr>
              <a:xfrm>
                <a:off x="502920" y="3705397"/>
                <a:ext cx="11183112" cy="5637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2846578" algn="l"/>
                    <a:tab pos="5274056" algn="l"/>
                    <a:tab pos="81333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1e8da92db.choices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5397"/>
                <a:ext cx="11183112" cy="563753"/>
              </a:xfrm>
              <a:prstGeom prst="rect">
                <a:avLst/>
              </a:prstGeom>
              <a:blipFill>
                <a:blip r:embed="rId4"/>
                <a:stretch>
                  <a:fillRect l="-1690" b="-2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1e8da92db?vbadefaultcenterpage=1&amp;parentnodeid=6f97b4c41&amp;color=0,0,0&amp;vbahtmlprocessed=1&amp;bbb=1"/>
              <p:cNvSpPr/>
              <p:nvPr/>
            </p:nvSpPr>
            <p:spPr>
              <a:xfrm>
                <a:off x="502920" y="756000"/>
                <a:ext cx="11183112" cy="574179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为首项的等差数列，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9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&amp;6+3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6+4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∴−2&lt;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1e8da92db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41797"/>
              </a:xfrm>
              <a:prstGeom prst="rect">
                <a:avLst/>
              </a:prstGeom>
              <a:blipFill>
                <a:blip r:embed="rId3"/>
                <a:stretch>
                  <a:fillRect l="-1690" b="-4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e7fcb21a3?vbadefaultcenterpage=1&amp;parentnodeid=6f97b4c41&amp;color=0,0,0&amp;vbahtmlprocessed=1&amp;bbb=1&amp;hasbroken=1"/>
              <p:cNvSpPr/>
              <p:nvPr/>
            </p:nvSpPr>
            <p:spPr>
              <a:xfrm>
                <a:off x="502920" y="756000"/>
                <a:ext cx="11183112" cy="976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的首项均为1，且公差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的元素最多有(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e7fcb21a3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76249"/>
              </a:xfrm>
              <a:prstGeom prst="rect">
                <a:avLst/>
              </a:prstGeom>
              <a:blipFill>
                <a:blip r:embed="rId3"/>
                <a:stretch>
                  <a:fillRect l="-1690" r="-3108" b="-193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e7fcb21a3.bracket?vbadefaultcenterpage=1&amp;parentnodeid=6f97b4c41&amp;color=0,0,0&amp;vbapositionanswer=8&amp;vbahtmlprocessed=1"/>
          <p:cNvSpPr/>
          <p:nvPr/>
        </p:nvSpPr>
        <p:spPr>
          <a:xfrm>
            <a:off x="5080572" y="1273652"/>
            <a:ext cx="423863" cy="450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31_1#e7fcb21a3.choices?vbadefaultcenterpage=1&amp;parentnodeid=6f97b4c41&amp;color=0,0,0&amp;vbahtmlprocessed=1&amp;bbb=1"/>
          <p:cNvSpPr/>
          <p:nvPr/>
        </p:nvSpPr>
        <p:spPr>
          <a:xfrm>
            <a:off x="502920" y="1734408"/>
            <a:ext cx="11183112" cy="455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0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.4个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e7fcb21a3?vbadefaultcenterpage=1&amp;parentnodeid=6f97b4c41&amp;color=0,0,0&amp;vbahtmlprocessed=1&amp;bbb=1"/>
              <p:cNvSpPr/>
              <p:nvPr/>
            </p:nvSpPr>
            <p:spPr>
              <a:xfrm>
                <a:off x="502920" y="2201260"/>
                <a:ext cx="11183112" cy="40949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为1个解.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在一条上升的直线上，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在一条上升的指数曲线上，这两条线最多有2个交点；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在一条下降的直线上，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在一条下降的指数曲线上，这两条线最多有2个交点；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时，直线与曲线只有1个交点.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的元素最多有2个.故选B.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e7fcb21a3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1260"/>
                <a:ext cx="11183112" cy="4094925"/>
              </a:xfrm>
              <a:prstGeom prst="rect">
                <a:avLst/>
              </a:prstGeom>
              <a:blipFill>
                <a:blip r:embed="rId4"/>
                <a:stretch>
                  <a:fillRect l="-1690" b="-4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0a667c95?vbadefaultcenterpage=1&amp;parentnodeid=73216537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00a00eac5?vbadefaultcenterpage=1&amp;parentnodeid=c0a667c95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00a00eac5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00a00eac5.bracket?vbadefaultcenterpage=1&amp;parentnodeid=c0a667c95&amp;color=0,0,0&amp;vbapositionanswer=9&amp;vbahtmlprocessed=1&amp;bbb=1"/>
          <p:cNvSpPr/>
          <p:nvPr/>
        </p:nvSpPr>
        <p:spPr>
          <a:xfrm>
            <a:off x="4439920" y="2068418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0a00eac5.choices?vbadefaultcenterpage=1&amp;parentnodeid=c0a667c95&amp;color=0,0,0&amp;vbahtmlprocessed=1&amp;bbb=1"/>
              <p:cNvSpPr/>
              <p:nvPr/>
            </p:nvSpPr>
            <p:spPr>
              <a:xfrm>
                <a:off x="502920" y="2561178"/>
                <a:ext cx="11183112" cy="10901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0a00eac5.choices?vbadefaultcenterpage=1&amp;parentnodeid=c0a667c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090105"/>
              </a:xfrm>
              <a:prstGeom prst="rect">
                <a:avLst/>
              </a:prstGeom>
              <a:blipFill>
                <a:blip r:embed="rId5"/>
                <a:stretch>
                  <a:fillRect l="-1690" b="-17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6_1#00a00eac5?vbadefaultcenterpage=1&amp;parentnodeid=c0a667c95&amp;color=0,0,0&amp;vbahtmlprocessed=1&amp;bbb=1&amp;hasbroken=1"/>
              <p:cNvSpPr/>
              <p:nvPr/>
            </p:nvSpPr>
            <p:spPr>
              <a:xfrm>
                <a:off x="502920" y="756000"/>
                <a:ext cx="11183112" cy="540937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矛盾，所以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单调递增，A正确；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由上可知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，C正确；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由上可知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时取等号），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6_1#00a00eac5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09375"/>
              </a:xfrm>
              <a:prstGeom prst="rect">
                <a:avLst/>
              </a:prstGeom>
              <a:blipFill>
                <a:blip r:embed="rId3"/>
                <a:stretch>
                  <a:fillRect l="-1690" t="-451" b="-33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6f5a04333?vbadefaultcenterpage=1&amp;parentnodeid=c0a667c95&amp;color=0,0,0&amp;vbahtmlprocessed=1&amp;bbb=1&amp;hasbroken=1"/>
              <p:cNvSpPr/>
              <p:nvPr/>
            </p:nvSpPr>
            <p:spPr>
              <a:xfrm>
                <a:off x="502920" y="1236803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均值数列”.已知数列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的“均值数列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6f5a04333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6803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6f5a04333.bracket?vbadefaultcenterpage=1&amp;parentnodeid=c0a667c95&amp;color=0,0,0&amp;vbapositionanswer=10&amp;vbahtmlprocessed=1&amp;bbb=1"/>
          <p:cNvSpPr/>
          <p:nvPr/>
        </p:nvSpPr>
        <p:spPr>
          <a:xfrm>
            <a:off x="9347645" y="2342973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9_1#6f5a04333.choices?vbadefaultcenterpage=1&amp;parentnodeid=c0a667c95&amp;color=0,0,0&amp;vbahtmlprocessed=1&amp;bbb=1"/>
              <p:cNvSpPr/>
              <p:nvPr/>
            </p:nvSpPr>
            <p:spPr>
              <a:xfrm>
                <a:off x="502920" y="2831160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是递减数列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9_1#6f5a04333.choices?vbadefaultcenterpage=1&amp;parentnodeid=c0a667c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1160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f5a04333?vbadefaultcenterpage=1&amp;parentnodeid=c0a667c95&amp;color=0,0,0&amp;vbahtmlprocessed=1&amp;bbb=1&amp;hasbroken=1"/>
              <p:cNvSpPr/>
              <p:nvPr/>
            </p:nvSpPr>
            <p:spPr>
              <a:xfrm>
                <a:off x="502920" y="756000"/>
                <a:ext cx="11183112" cy="5600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，此式不满足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f5a04333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007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58E0BD92-BA25-9D4A-27E1-A3703E6DF29B}"/>
                  </a:ext>
                </a:extLst>
              </p:cNvPr>
              <p:cNvSpPr/>
              <p:nvPr/>
            </p:nvSpPr>
            <p:spPr>
              <a:xfrm>
                <a:off x="502920" y="1008647"/>
                <a:ext cx="11183112" cy="509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不是递减数列，故B错误.</a:t>
                </a:r>
                <a:endParaRPr lang="en-US" altLang="zh-CN" sz="2400" dirty="0"/>
              </a:p>
              <a:p>
                <a:pPr latinLnBrk="1">
                  <a:lnSpc>
                    <a:spcPts val="8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58E0BD92-BA25-9D4A-27E1-A3703E6DF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8647"/>
                <a:ext cx="11183112" cy="5092700"/>
              </a:xfrm>
              <a:prstGeom prst="rect">
                <a:avLst/>
              </a:prstGeom>
              <a:blipFill>
                <a:blip r:embed="rId2"/>
                <a:stretch>
                  <a:fillRect l="-1690" b="-7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32484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1CFD9F52-2B52-1E9E-1D0D-BF640F565AAF}"/>
                  </a:ext>
                </a:extLst>
              </p:cNvPr>
              <p:cNvSpPr/>
              <p:nvPr/>
            </p:nvSpPr>
            <p:spPr>
              <a:xfrm>
                <a:off x="502920" y="792335"/>
                <a:ext cx="11183112" cy="5524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，此式满足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从第3项开始是单调递减数列.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1CFD9F52-2B52-1E9E-1D0D-BF640F565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2335"/>
                <a:ext cx="11183112" cy="5524500"/>
              </a:xfrm>
              <a:prstGeom prst="rect">
                <a:avLst/>
              </a:prstGeom>
              <a:blipFill>
                <a:blip r:embed="rId2"/>
                <a:stretch>
                  <a:fillRect l="-1690" b="-20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558716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9B1EF555-EAB8-6EB4-AF23-C4EE25CFD713}"/>
                  </a:ext>
                </a:extLst>
              </p:cNvPr>
              <p:cNvSpPr/>
              <p:nvPr/>
            </p:nvSpPr>
            <p:spPr>
              <a:xfrm>
                <a:off x="502920" y="1335165"/>
                <a:ext cx="11183112" cy="423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则由数列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的单调性可知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故D正确.故选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1#6f5a04333?vbadefaultcenterpage=1&amp;parentnodeid=c0a667c95&amp;color=0,0,0&amp;vbahtmlprocessed=1&amp;bbb=1&amp;hasbroken=1">
                <a:extLst>
                  <a:ext uri="{FF2B5EF4-FFF2-40B4-BE49-F238E27FC236}">
                    <a16:creationId xmlns:a16="http://schemas.microsoft.com/office/drawing/2014/main" id="{9B1EF555-EAB8-6EB4-AF23-C4EE25CFD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5165"/>
                <a:ext cx="11183112" cy="4237800"/>
              </a:xfrm>
              <a:prstGeom prst="rect">
                <a:avLst/>
              </a:prstGeom>
              <a:blipFill>
                <a:blip r:embed="rId2"/>
                <a:stretch>
                  <a:fillRect l="-1690" b="-4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84223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c3ca1f20a?vbadefaultcenterpage=1&amp;parentnodeid=c0a667c95&amp;color=0,0,0&amp;vbahtmlprocessed=1&amp;bbb=1"/>
              <p:cNvSpPr/>
              <p:nvPr/>
            </p:nvSpPr>
            <p:spPr>
              <a:xfrm>
                <a:off x="502920" y="2477467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为公比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的等比数列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项和，且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spc="-5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 spc="-5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B_5_BD.41_1#c3ca1f20a?vbadefaultcenterpage=1&amp;parentnodeid=c0a667c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77467"/>
                <a:ext cx="11183112" cy="787400"/>
              </a:xfrm>
              <a:prstGeom prst="rect">
                <a:avLst/>
              </a:prstGeom>
              <a:blipFill>
                <a:blip r:embed="rId3"/>
                <a:stretch>
                  <a:fillRect l="-1690" r="-1908" b="-76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c3ca1f20a.blank?vbadefaultcenterpage=1&amp;parentnodeid=c0a667c95&amp;color=0,0,0&amp;vbapositionanswer=11&amp;vbahtmlprocessed=1&amp;bbb=1"/>
          <p:cNvSpPr/>
          <p:nvPr/>
        </p:nvSpPr>
        <p:spPr>
          <a:xfrm>
            <a:off x="11075480" y="2722321"/>
            <a:ext cx="5254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c3ca1f20a?vbadefaultcenterpage=1&amp;parentnodeid=c0a667c95&amp;color=0,0,0&amp;vbahtmlprocessed=1&amp;bbb=1&amp;hasbroken=1"/>
              <p:cNvSpPr/>
              <p:nvPr/>
            </p:nvSpPr>
            <p:spPr>
              <a:xfrm>
                <a:off x="502920" y="3255214"/>
                <a:ext cx="11183112" cy="1257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=2⋅2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c3ca1f20a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5214"/>
                <a:ext cx="11183112" cy="1257300"/>
              </a:xfrm>
              <a:prstGeom prst="rect">
                <a:avLst/>
              </a:prstGeom>
              <a:blipFill>
                <a:blip r:embed="rId4"/>
                <a:stretch>
                  <a:fillRect l="-1690" b="-4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4_1#315153079?vbadefaultcenterpage=1&amp;parentnodeid=c0a667c95&amp;color=0,0,0&amp;vbahtmlprocessed=1&amp;bbb=1&amp;hasbroken=1"/>
              <p:cNvSpPr/>
              <p:nvPr/>
            </p:nvSpPr>
            <p:spPr>
              <a:xfrm>
                <a:off x="502920" y="183633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的各项都是正数，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则首项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4_1#315153079?vbadefaultcenterpage=1&amp;parentnodeid=c0a667c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33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41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315153079.blank?vbadefaultcenterpage=1&amp;parentnodeid=c0a667c95&amp;color=0,0,0&amp;vbapositionanswer=12&amp;vbahtmlprocessed=1&amp;bbb=1"/>
              <p:cNvSpPr/>
              <p:nvPr/>
            </p:nvSpPr>
            <p:spPr>
              <a:xfrm>
                <a:off x="3613658" y="2450193"/>
                <a:ext cx="8070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315153079.blank?vbadefaultcenterpage=1&amp;parentnodeid=c0a667c95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58" y="2450193"/>
                <a:ext cx="807022" cy="353441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6_1#315153079?vbadefaultcenterpage=1&amp;parentnodeid=c0a667c95&amp;color=0,0,0&amp;vbahtmlprocessed=1&amp;bbb=1"/>
              <p:cNvSpPr/>
              <p:nvPr/>
            </p:nvSpPr>
            <p:spPr>
              <a:xfrm>
                <a:off x="502920" y="2880405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由题意知，正数数列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是递增数列，且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∴0&lt;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6_1#315153079?vbadefaultcenterpage=1&amp;parentnodeid=c0a667c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0405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4f057eb4?vbadefaultcenterpage=1&amp;parentnodeid=73216537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47_1#5141c3386?vbadefaultcenterpage=1&amp;parentnodeid=14f057eb4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（2024·西安预测）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定义：将使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项的积为整数的数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叫作期盼数.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[1,2023]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内的所有期盼数的和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等于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47_1#5141c3386?vbadefaultcenterpage=1&amp;parentnodeid=14f057e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152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5141c3386.blank?vbadefaultcenterpage=1&amp;parentnodeid=14f057eb4&amp;color=0,0,0&amp;vbapositionanswer=13&amp;vbahtmlprocessed=1&amp;bbb=1"/>
          <p:cNvSpPr/>
          <p:nvPr/>
        </p:nvSpPr>
        <p:spPr>
          <a:xfrm>
            <a:off x="1163320" y="2589118"/>
            <a:ext cx="8302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2026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49_1#5141c3386?vbadefaultcenterpage=1&amp;parentnodeid=14f057eb4&amp;color=0,0,0&amp;vbahtmlprocessed=1&amp;bbb=1&amp;hasbroken=1"/>
              <p:cNvSpPr/>
              <p:nvPr/>
            </p:nvSpPr>
            <p:spPr>
              <a:xfrm>
                <a:off x="502920" y="756000"/>
                <a:ext cx="11183112" cy="5588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为2的整数次幂，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≤2023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+2≤2025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故满足条件的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,8,16,32,64,128,256,512,1024，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[1,2023]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内的所有期盼数的和为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4−2+8−2+16−2+32−2+64−2+128−2+256−2+512−2+1024−2=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−2×9=2026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49_1#5141c3386?vbadefaultcenterpage=1&amp;parentnodeid=14f057e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88000"/>
              </a:xfrm>
              <a:prstGeom prst="rect">
                <a:avLst/>
              </a:prstGeom>
              <a:blipFill>
                <a:blip r:embed="rId3"/>
                <a:stretch>
                  <a:fillRect l="-1690" t="-436" b="-19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50_1#2beb44242?segpoint=1&amp;vbadefaultcenterpage=1&amp;parentnodeid=14f057eb4&amp;color=0,0,0&amp;vbahtmlprocessed=1&amp;bbb=1&amp;hasbroken=1"/>
              <p:cNvSpPr/>
              <p:nvPr/>
            </p:nvSpPr>
            <p:spPr>
              <a:xfrm>
                <a:off x="502920" y="1371931"/>
                <a:ext cx="11183112" cy="305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某地生态采摘园的沃柑产量为6500公斤，计划不超过24天完成销售.采摘园种植的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农产品一般有批发销售和游客采摘零售两大销售渠道.根据往年数据统计，从开园第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1天到闭园，游客采摘量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（单位:公斤）和开园的第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天满足以下关系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&amp;5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1≤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≤16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24−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+50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17≤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≤24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批发销售每天的销售量为200公斤，每公斤5元，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采摘零售的价格是批发销售价格的4倍.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BD.50_1#2beb44242?segpoint=1&amp;vbadefaultcenterpage=1&amp;parentnodeid=14f057e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1931"/>
                <a:ext cx="11183112" cy="3056700"/>
              </a:xfrm>
              <a:prstGeom prst="rect">
                <a:avLst/>
              </a:prstGeom>
              <a:blipFill>
                <a:blip r:embed="rId3"/>
                <a:stretch>
                  <a:fillRect l="-1690" r="-3599" b="-61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0_2#2beb44242?segpoint=1&amp;vbadefaultcenterpage=1&amp;parentnodeid=14f057eb4&amp;color=0,0,0&amp;vbahtmlprocessed=1&amp;bbb=1"/>
              <p:cNvSpPr/>
              <p:nvPr/>
            </p:nvSpPr>
            <p:spPr>
              <a:xfrm>
                <a:off x="502920" y="449086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取何值时，采摘零售当天的收入不低于批发销售当天的收入？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0_2#2beb44242?segpoint=1&amp;vbadefaultcenterpage=1&amp;parentnodeid=14f057eb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90860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O_5_BD.50_3#2beb44242?segpoint=1&amp;vbadefaultcenterpage=1&amp;parentnodeid=14f057eb4&amp;color=0,0,0&amp;vbahtmlprocessed=1&amp;bbb=1"/>
          <p:cNvSpPr/>
          <p:nvPr/>
        </p:nvSpPr>
        <p:spPr>
          <a:xfrm>
            <a:off x="502920" y="4969587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（2）采摘零售的总采摘量是多少？农户能否在24天内完成销售计划？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1_1#2beb44242?vbadefaultcenterpage=1&amp;parentnodeid=14f057eb4&amp;color=0,0,0&amp;vbahtmlprocessed=1&amp;bbb=1&amp;hasbroken=1"/>
              <p:cNvSpPr/>
              <p:nvPr/>
            </p:nvSpPr>
            <p:spPr>
              <a:xfrm>
                <a:off x="502920" y="1280459"/>
                <a:ext cx="11183112" cy="4368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（1）由已知得，当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×5×4≥200×5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17≤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24−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×5×4≥200×5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17≤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≤18(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时，采摘零售当天的收入不低于批发销售当天的收入.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（2）不能.当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为等差数列，记这些项的和为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17≤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这些项的和为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−2×17+50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−2×18+50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−2×24+50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endParaRPr lang="zh-CN" altLang="en-US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51_1#2beb44242?vbadefaultcenterpage=1&amp;parentnodeid=14f057eb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0459"/>
                <a:ext cx="11183112" cy="4368800"/>
              </a:xfrm>
              <a:prstGeom prst="rect">
                <a:avLst/>
              </a:prstGeom>
              <a:blipFill>
                <a:blip r:embed="rId3"/>
                <a:stretch>
                  <a:fillRect l="-1690" b="-6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1#2beb44242?vbadefaultcenterpage=1&amp;parentnodeid=14f057eb4&amp;color=0,0,0&amp;vbahtmlprocessed=1&amp;bbb=1&amp;hasbroken=1">
                <a:extLst>
                  <a:ext uri="{FF2B5EF4-FFF2-40B4-BE49-F238E27FC236}">
                    <a16:creationId xmlns:a16="http://schemas.microsoft.com/office/drawing/2014/main" id="{2EF5DF09-9797-1A4F-AEB3-5913627F327B}"/>
                  </a:ext>
                </a:extLst>
              </p:cNvPr>
              <p:cNvSpPr/>
              <p:nvPr/>
            </p:nvSpPr>
            <p:spPr>
              <a:xfrm>
                <a:off x="502920" y="1979499"/>
                <a:ext cx="11183112" cy="316541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17+18+⋯+24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+50×8=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×[1−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17+24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+400=255−328+400=327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=1327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，即采摘零售的总采摘量是1327公斤.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批发销售的销售总量为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200×24=4800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（公斤），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24天一共销售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1327+4800=6127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（公斤），故不能完成销售计划.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1#2beb44242?vbadefaultcenterpage=1&amp;parentnodeid=14f057eb4&amp;color=0,0,0&amp;vbahtmlprocessed=1&amp;bbb=1&amp;hasbroken=1">
                <a:extLst>
                  <a:ext uri="{FF2B5EF4-FFF2-40B4-BE49-F238E27FC236}">
                    <a16:creationId xmlns:a16="http://schemas.microsoft.com/office/drawing/2014/main" id="{2EF5DF09-9797-1A4F-AEB3-5913627F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9499"/>
                <a:ext cx="11183112" cy="3165412"/>
              </a:xfrm>
              <a:prstGeom prst="rect">
                <a:avLst/>
              </a:prstGeom>
              <a:blipFill>
                <a:blip r:embed="rId2"/>
                <a:stretch>
                  <a:fillRect l="-1690" b="-55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7610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cf2c3906.fixed?vbadefaultcenterpage=1&amp;parentnodeid=1fc5f786b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数列的综合问题</a:t>
            </a:r>
            <a:endParaRPr lang="en-US" altLang="zh-CN" sz="4000" dirty="0"/>
          </a:p>
        </p:txBody>
      </p:sp>
      <p:pic>
        <p:nvPicPr>
          <p:cNvPr id="3" name="C_0#3cf2c3906?linknodeid=6f97b4c41&amp;catalogrefid=6f97b4c41&amp;parentnodeid=1fc5f786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cf2c3906?linknodeid=6f97b4c41&amp;catalogrefid=6f97b4c41&amp;parentnodeid=1fc5f786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cf2c3906?linknodeid=c0a667c95&amp;catalogrefid=c0a667c95&amp;parentnodeid=1fc5f786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cf2c3906?linknodeid=c0a667c95&amp;catalogrefid=c0a667c95&amp;parentnodeid=1fc5f786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cf2c3906?linknodeid=14f057eb4&amp;catalogrefid=14f057eb4&amp;parentnodeid=1fc5f786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cf2c3906?linknodeid=14f057eb4&amp;catalogrefid=14f057eb4&amp;parentnodeid=1fc5f786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cf2c3906?linknodeid=a89efeba2&amp;catalogrefid=a89efeba2&amp;parentnodeid=1fc5f78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cf2c3906?linknodeid=a89efeba2&amp;catalogrefid=a89efeba2&amp;parentnodeid=1fc5f78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cf2c3906?linknodeid=6f97b4c41&amp;catalogrefid=6f97b4c4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cf2c3906?linknodeid=6f97b4c41&amp;catalogrefid=6f97b4c4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cf2c3906?linknodeid=c0a667c95&amp;catalogrefid=c0a667c9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cf2c3906?linknodeid=c0a667c95&amp;catalogrefid=c0a667c9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cf2c3906?linknodeid=14f057eb4&amp;catalogrefid=14f057eb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cf2c3906?linknodeid=14f057eb4&amp;catalogrefid=14f057eb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cf2c3906?linknodeid=a89efeba2&amp;catalogrefid=a89efeba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cf2c3906?linknodeid=a89efeba2&amp;catalogrefid=a89efeba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89efeba2?vbadefaultcenterpage=1&amp;parentnodeid=73216537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bfb955b84?vbadefaultcenterpage=1&amp;parentnodeid=a89efeba2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在1和100之间插入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个实数，使得这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个数构成递增的等比数列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，若将这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个数的乘积记作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，再令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bfb955b84?vbadefaultcenterpage=1&amp;parentnodeid=a89efeba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bfb955b84.blank?vbadefaultcenterpage=1&amp;parentnodeid=a89efeba2&amp;color=0,0,0&amp;vbapositionanswer=14&amp;vbahtmlprocessed=1&amp;bbb=1"/>
              <p:cNvSpPr/>
              <p:nvPr/>
            </p:nvSpPr>
            <p:spPr>
              <a:xfrm>
                <a:off x="553720" y="2694591"/>
                <a:ext cx="1593279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bfb955b84.blank?vbadefaultcenterpage=1&amp;parentnodeid=a89efeba2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694591"/>
                <a:ext cx="1593279" cy="353441"/>
              </a:xfrm>
              <a:prstGeom prst="rect">
                <a:avLst/>
              </a:prstGeom>
              <a:blipFill>
                <a:blip r:embed="rId5"/>
                <a:stretch>
                  <a:fillRect l="-383" r="-1533" b="-15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54_1#bfb955b84?vbadefaultcenterpage=1&amp;parentnodeid=a89efeba2&amp;color=0,0,0&amp;vbahtmlprocessed=1&amp;bbb=1&amp;hasbroken=1"/>
              <p:cNvSpPr/>
              <p:nvPr/>
            </p:nvSpPr>
            <p:spPr>
              <a:xfrm>
                <a:off x="502920" y="3108548"/>
                <a:ext cx="11183112" cy="299015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个数构成的递增等比数列为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⋅⋯⋅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+[1+2+3+⋯+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54_1#bfb955b84?vbadefaultcenterpage=1&amp;parentnodeid=a89efeba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2990152"/>
              </a:xfrm>
              <a:prstGeom prst="rect">
                <a:avLst/>
              </a:prstGeom>
              <a:blipFill>
                <a:blip r:embed="rId6"/>
                <a:stretch>
                  <a:fillRect l="-1690" b="-34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55_1#aad4696ca?segpoint=1&amp;vbadefaultcenterpage=1&amp;parentnodeid=a89efeba2&amp;color=0,0,0&amp;vbahtmlprocessed=1&amp;bbb=1&amp;hasbroken=1"/>
              <p:cNvSpPr/>
              <p:nvPr/>
            </p:nvSpPr>
            <p:spPr>
              <a:xfrm>
                <a:off x="502920" y="2091577"/>
                <a:ext cx="11183112" cy="103695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（2024·青岛模拟）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的整数解的个数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BD.55_1#aad4696ca?segpoint=1&amp;vbadefaultcenterpage=1&amp;parentnodeid=a89efeba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1577"/>
                <a:ext cx="11183112" cy="1036955"/>
              </a:xfrm>
              <a:prstGeom prst="rect">
                <a:avLst/>
              </a:prstGeom>
              <a:blipFill>
                <a:blip r:embed="rId3"/>
                <a:stretch>
                  <a:fillRect l="-1690" r="-98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aad4696ca?segpoint=1&amp;vbadefaultcenterpage=1&amp;parentnodeid=a89efeba2&amp;color=0,0,0&amp;vbahtmlprocessed=1&amp;bbb=1"/>
              <p:cNvSpPr/>
              <p:nvPr/>
            </p:nvSpPr>
            <p:spPr>
              <a:xfrm>
                <a:off x="502920" y="318815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aad4696ca?segpoint=1&amp;vbadefaultcenterpage=1&amp;parentnodeid=a89efeba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8157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67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55_3#aad4696ca?segpoint=1&amp;vbadefaultcenterpage=1&amp;parentnodeid=a89efeba2&amp;color=0,0,0&amp;vbahtmlprocessed=1&amp;bbb=1&amp;hasbroken=1"/>
              <p:cNvSpPr/>
              <p:nvPr/>
            </p:nvSpPr>
            <p:spPr>
              <a:xfrm>
                <a:off x="502920" y="3666885"/>
                <a:ext cx="11183112" cy="113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成立，试求实数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55_3#aad4696ca?segpoint=1&amp;vbadefaultcenterpage=1&amp;parentnodeid=a89efeba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66885"/>
                <a:ext cx="11183112" cy="1139000"/>
              </a:xfrm>
              <a:prstGeom prst="rect">
                <a:avLst/>
              </a:prstGeom>
              <a:blipFill>
                <a:blip r:embed="rId5"/>
                <a:stretch>
                  <a:fillRect l="-1690" r="-218" b="-161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aad4696ca?vbadefaultcenterpage=1&amp;parentnodeid=a89efeba2&amp;color=0,0,0&amp;vbahtmlprocessed=1&amp;bbb=1"/>
              <p:cNvSpPr/>
              <p:nvPr/>
            </p:nvSpPr>
            <p:spPr>
              <a:xfrm>
                <a:off x="502920" y="1868501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适合上式，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aad4696ca?vbadefaultcenterpage=1&amp;parentnodeid=a89efeba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8501"/>
                <a:ext cx="11183112" cy="2794000"/>
              </a:xfrm>
              <a:prstGeom prst="rect">
                <a:avLst/>
              </a:prstGeom>
              <a:blipFill>
                <a:blip r:embed="rId3"/>
                <a:stretch>
                  <a:fillRect l="-1690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aad4696ca?vbadefaultcenterpage=1&amp;parentnodeid=a89efeba2&amp;color=0,0,0&amp;vbahtmlprocessed=1&amp;bbb=1&amp;hasbroken=1"/>
              <p:cNvSpPr/>
              <p:nvPr/>
            </p:nvSpPr>
            <p:spPr>
              <a:xfrm>
                <a:off x="502920" y="984073"/>
                <a:ext cx="11183112" cy="515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为奇数时，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的增大而增大，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取得最小值，最小值为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aad4696ca?vbadefaultcenterpage=1&amp;parentnodeid=a89efeba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4073"/>
                <a:ext cx="11183112" cy="5156200"/>
              </a:xfrm>
              <a:prstGeom prst="rect">
                <a:avLst/>
              </a:prstGeom>
              <a:blipFill>
                <a:blip r:embed="rId3"/>
                <a:stretch>
                  <a:fillRect l="-1690" b="-7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aad4696ca?vbadefaultcenterpage=1&amp;parentnodeid=a89efeba2&amp;color=0,0,0&amp;vbahtmlprocessed=1&amp;bbb=1&amp;hasbroken=1">
                <a:extLst>
                  <a:ext uri="{FF2B5EF4-FFF2-40B4-BE49-F238E27FC236}">
                    <a16:creationId xmlns:a16="http://schemas.microsoft.com/office/drawing/2014/main" id="{7FE04698-A47D-F2A1-F6CC-0DBE68A34E37}"/>
                  </a:ext>
                </a:extLst>
              </p:cNvPr>
              <p:cNvSpPr/>
              <p:nvPr/>
            </p:nvSpPr>
            <p:spPr>
              <a:xfrm>
                <a:off x="502920" y="1635392"/>
                <a:ext cx="11183112" cy="38605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为偶数时，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的增大而减小，当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aad4696ca?vbadefaultcenterpage=1&amp;parentnodeid=a89efeba2&amp;color=0,0,0&amp;vbahtmlprocessed=1&amp;bbb=1&amp;hasbroken=1">
                <a:extLst>
                  <a:ext uri="{FF2B5EF4-FFF2-40B4-BE49-F238E27FC236}">
                    <a16:creationId xmlns:a16="http://schemas.microsoft.com/office/drawing/2014/main" id="{7FE04698-A47D-F2A1-F6CC-0DBE68A34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5392"/>
                <a:ext cx="11183112" cy="3860546"/>
              </a:xfrm>
              <a:prstGeom prst="rect">
                <a:avLst/>
              </a:prstGeom>
              <a:blipFill>
                <a:blip r:embed="rId2"/>
                <a:stretch>
                  <a:fillRect l="-1690" b="-26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5140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32165374.fixed?segpoint=1&amp;vbadefaultcenterpage=1&amp;parentnodeid=3cf2c3906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32165374.fixed?vbadefaultcenterpage=1&amp;parentnodeid=3cf2c3906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f97b4c41?vbadefaultcenterpage=1&amp;parentnodeid=73216537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9982eb767?vbadefaultcenterpage=1&amp;parentnodeid=6f97b4c41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的公差为2，若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成等比数列，则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9982eb767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9982eb767.bracket?vbadefaultcenterpage=1&amp;parentnodeid=6f97b4c41&amp;color=0,0,0&amp;vbapositionanswer=1&amp;vbahtmlprocessed=1"/>
          <p:cNvSpPr/>
          <p:nvPr/>
        </p:nvSpPr>
        <p:spPr>
          <a:xfrm>
            <a:off x="9208897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9982eb767.choices?vbadefaultcenterpage=1&amp;parentnodeid=6f97b4c41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46603" algn="l"/>
                    <a:tab pos="5902706" algn="l"/>
                    <a:tab pos="8517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9982eb767.choices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9982eb767?vbadefaultcenterpage=1&amp;parentnodeid=6f97b4c41&amp;color=0,0,0&amp;vbahtmlprocessed=1&amp;bbb=1"/>
              <p:cNvSpPr/>
              <p:nvPr/>
            </p:nvSpPr>
            <p:spPr>
              <a:xfrm>
                <a:off x="502920" y="2539588"/>
                <a:ext cx="11183112" cy="215430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是公差为2的等差数列，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成等比数列，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9982eb767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11183112" cy="2154301"/>
              </a:xfrm>
              <a:prstGeom prst="rect">
                <a:avLst/>
              </a:prstGeom>
              <a:blipFill>
                <a:blip r:embed="rId6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2209a9d46?vbadefaultcenterpage=1&amp;parentnodeid=6f97b4c41&amp;color=0,0,0&amp;vbahtmlprocessed=1&amp;bbb=1&amp;hasbroken=1"/>
              <p:cNvSpPr/>
              <p:nvPr/>
            </p:nvSpPr>
            <p:spPr>
              <a:xfrm>
                <a:off x="502920" y="1818241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≤5,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&gt;5,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是单调递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增数列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2209a9d46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8241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436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2209a9d46.bracket?vbadefaultcenterpage=1&amp;parentnodeid=6f97b4c41&amp;color=0,0,0&amp;vbapositionanswer=2&amp;vbahtmlprocessed=1"/>
          <p:cNvSpPr/>
          <p:nvPr/>
        </p:nvSpPr>
        <p:spPr>
          <a:xfrm>
            <a:off x="4250500" y="2703939"/>
            <a:ext cx="441325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2209a9d46.choices?vbadefaultcenterpage=1&amp;parentnodeid=6f97b4c41&amp;color=0,0,0&amp;vbahtmlprocessed=1&amp;bbb=1"/>
              <p:cNvSpPr/>
              <p:nvPr/>
            </p:nvSpPr>
            <p:spPr>
              <a:xfrm>
                <a:off x="502920" y="3092241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48153" algn="l"/>
                    <a:tab pos="5699506" algn="l"/>
                    <a:tab pos="8727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2209a9d46.choices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2241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2209a9d46?vbadefaultcenterpage=1&amp;parentnodeid=6f97b4c41&amp;color=0,0,0&amp;vbahtmlprocessed=1&amp;bbb=1"/>
              <p:cNvSpPr/>
              <p:nvPr/>
            </p:nvSpPr>
            <p:spPr>
              <a:xfrm>
                <a:off x="502920" y="3815252"/>
                <a:ext cx="11183112" cy="14977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+2⋅5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2209a9d46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5252"/>
                <a:ext cx="11183112" cy="1497775"/>
              </a:xfrm>
              <a:prstGeom prst="rect">
                <a:avLst/>
              </a:prstGeom>
              <a:blipFill>
                <a:blip r:embed="rId5"/>
                <a:stretch>
                  <a:fillRect l="-1690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9_1#54b6dd8b3?vbadefaultcenterpage=1&amp;parentnodeid=6f97b4c41&amp;color=0,0,0&amp;vbahtmlprocessed=1&amp;bbb=1&amp;hasbroken=1"/>
          <p:cNvSpPr/>
          <p:nvPr/>
        </p:nvSpPr>
        <p:spPr>
          <a:xfrm>
            <a:off x="502920" y="1096532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《算法统宗》是中国古代数学名著，在这部著作中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，许多数学问题都是以歌诀形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式呈现的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，《九儿问甲歌》就是其中一首：一个公公九个儿，若问生年总不知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，自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长排来差三岁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，共年二百又零七，借问长儿多少岁，各儿岁数要详推.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在这个问题中，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这位公公最年幼的儿子的岁数为(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0_1#54b6dd8b3.bracket?vbadefaultcenterpage=1&amp;parentnodeid=6f97b4c41&amp;color=0,0,0&amp;vbapositionanswer=3&amp;vbahtmlprocessed=1"/>
          <p:cNvSpPr/>
          <p:nvPr/>
        </p:nvSpPr>
        <p:spPr>
          <a:xfrm>
            <a:off x="5036820" y="276150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54b6dd8b3.choices?vbadefaultcenterpage=1&amp;parentnodeid=6f97b4c41&amp;color=0,0,0&amp;vbahtmlprocessed=1&amp;bbb=1"/>
          <p:cNvSpPr/>
          <p:nvPr/>
        </p:nvSpPr>
        <p:spPr>
          <a:xfrm>
            <a:off x="502920" y="328658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52928" algn="l"/>
                <a:tab pos="5693156" algn="l"/>
                <a:tab pos="8533384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.16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2_1#54b6dd8b3?vbadefaultcenterpage=1&amp;parentnodeid=6f97b4c41&amp;color=0,0,0&amp;vbahtmlprocessed=1&amp;bbb=1&amp;hasbroken=1"/>
              <p:cNvSpPr/>
              <p:nvPr/>
            </p:nvSpPr>
            <p:spPr>
              <a:xfrm>
                <a:off x="502920" y="3827920"/>
                <a:ext cx="11183112" cy="220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将该公公九个儿子的年龄按从大到小的顺序排列，记这位公公的第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≤9,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个儿子的年龄为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为等差数列，公差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=23−12=11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2_1#54b6dd8b3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7920"/>
                <a:ext cx="11183112" cy="2205800"/>
              </a:xfrm>
              <a:prstGeom prst="rect">
                <a:avLst/>
              </a:prstGeom>
              <a:blipFill>
                <a:blip r:embed="rId3"/>
                <a:stretch>
                  <a:fillRect l="-1690" b="-80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c3e148623?vbadefaultcenterpage=1&amp;parentnodeid=6f97b4c41&amp;color=0,0,0&amp;vbahtmlprocessed=1&amp;bbb=1&amp;hasbroken=1"/>
              <p:cNvSpPr/>
              <p:nvPr/>
            </p:nvSpPr>
            <p:spPr>
              <a:xfrm>
                <a:off x="502920" y="14735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（改编）定义数列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的“差数列”.若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的“差数列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”的第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的前2024项和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c3e148623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35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5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c3e148623.bracket?vbadefaultcenterpage=1&amp;parentnodeid=6f97b4c41&amp;color=0,0,0&amp;vbapositionanswer=4&amp;vbahtmlprocessed=1"/>
          <p:cNvSpPr/>
          <p:nvPr/>
        </p:nvSpPr>
        <p:spPr>
          <a:xfrm>
            <a:off x="6489129" y="20208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c3e148623.choices?vbadefaultcenterpage=1&amp;parentnodeid=6f97b4c41&amp;color=0,0,0&amp;vbahtmlprocessed=1&amp;bbb=1"/>
              <p:cNvSpPr/>
              <p:nvPr/>
            </p:nvSpPr>
            <p:spPr>
              <a:xfrm>
                <a:off x="502920" y="2570080"/>
                <a:ext cx="11183112" cy="4780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300"/>
                  </a:lnSpc>
                  <a:tabLst>
                    <a:tab pos="3129153" algn="l"/>
                    <a:tab pos="5699506" algn="l"/>
                    <a:tab pos="8269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c3e148623.choices?vbadefaultcenterpage=1&amp;parentnodeid=6f97b4c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0080"/>
                <a:ext cx="11183112" cy="478092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6_1#c3e148623?vbadefaultcenterpage=1&amp;parentnodeid=6f97b4c41&amp;color=0,0,0&amp;vbahtmlprocessed=1&amp;bbb=1&amp;hasbroken=1"/>
              <p:cNvSpPr/>
              <p:nvPr/>
            </p:nvSpPr>
            <p:spPr>
              <a:xfrm>
                <a:off x="502920" y="3053633"/>
                <a:ext cx="11183112" cy="261289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=2+2+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满足上式，因此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2024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6_1#c3e148623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33"/>
                <a:ext cx="11183112" cy="2612898"/>
              </a:xfrm>
              <a:prstGeom prst="rect">
                <a:avLst/>
              </a:prstGeom>
              <a:blipFill>
                <a:blip r:embed="rId5"/>
                <a:stretch>
                  <a:fillRect l="-1690" b="-37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7_1#a395d39b2?vbadefaultcenterpage=1&amp;parentnodeid=6f97b4c41&amp;color=0,0,0&amp;vbahtmlprocessed=1&amp;bbb=1&amp;hasbroken=1"/>
              <p:cNvSpPr/>
              <p:nvPr/>
            </p:nvSpPr>
            <p:spPr>
              <a:xfrm>
                <a:off x="502920" y="252836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是首项为正数、公比为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的等比数列，且前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17_1#a395d39b2?vbadefaultcenterpage=1&amp;parentnodeid=6f97b4c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836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a395d39b2.bracket?vbadefaultcenterpage=1&amp;parentnodeid=6f97b4c41&amp;color=0,0,0&amp;vbapositionanswer=5&amp;vbahtmlprocessed=1"/>
          <p:cNvSpPr/>
          <p:nvPr/>
        </p:nvSpPr>
        <p:spPr>
          <a:xfrm>
            <a:off x="5687505" y="307573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9_1#a395d39b2.choices?vbadefaultcenterpage=1&amp;parentnodeid=6f97b4c41&amp;color=0,0,0&amp;vbahtmlprocessed=1&amp;bbb=1"/>
          <p:cNvSpPr/>
          <p:nvPr/>
        </p:nvSpPr>
        <p:spPr>
          <a:xfrm>
            <a:off x="502920" y="356899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400</Words>
  <Application>Microsoft Office PowerPoint</Application>
  <PresentationFormat>宽屏</PresentationFormat>
  <Paragraphs>248</Paragraphs>
  <Slides>35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2024-01-23T11:18:05Z</dcterms:created>
  <dcterms:modified xsi:type="dcterms:W3CDTF">2024-02-02T03:43:58Z</dcterms:modified>
  <cp:category/>
  <cp:contentStatus/>
</cp:coreProperties>
</file>