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4543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45e543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5813F2D4-0522-4048-A35A-E6E7EB8A0A1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51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EEA6CE57-FE4E-43EF-992D-0E1CC28D690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b45e543d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基础课53 两个基本计数原理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47829D2D-AEF4-4331-BA79-344580443E2B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0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8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21_1#dd374fbdb?hastextimagelayout=1&amp;vbadefaultcenterpage=1&amp;parentnodeid=89f5a8bae&amp;color=0,0,0&amp;vbahtmlprocessed=1&amp;hassurround=1&amp;hassurroun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36288" y="1755597"/>
            <a:ext cx="3035808" cy="24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21_2#dd374fbdb?hastextimagelayout=2&amp;segpoint=1&amp;vbadefaultcenterpage=1&amp;parentnodeid=89f5a8bae&amp;color=0,0,0&amp;vbahtmlprocessed=1&amp;bbb=1&amp;hasbroken=1"/>
              <p:cNvSpPr/>
              <p:nvPr/>
            </p:nvSpPr>
            <p:spPr>
              <a:xfrm>
                <a:off x="502920" y="1709878"/>
                <a:ext cx="8055864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（改编）如图，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𝑀𝑂𝑁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上有三点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顶点的三角形的个数为(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21_2#dd374fbdb?hastextimagelayout=2&amp;segpoint=1&amp;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9878"/>
                <a:ext cx="8055864" cy="1592199"/>
              </a:xfrm>
              <a:prstGeom prst="rect">
                <a:avLst/>
              </a:prstGeom>
              <a:blipFill>
                <a:blip r:embed="rId4"/>
                <a:stretch>
                  <a:fillRect l="-2347" r="-2271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2_1#dd374fbdb.bracket?vbadefaultcenterpage=1&amp;parentnodeid=89f5a8bae&amp;color=0,0,0&amp;vbapositionanswer=6&amp;vbahtmlprocessed=1"/>
          <p:cNvSpPr/>
          <p:nvPr/>
        </p:nvSpPr>
        <p:spPr>
          <a:xfrm>
            <a:off x="3817620" y="28160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5" name="QC_5_BD.23_1#dd374fbdb.choices?hastextimagelayout=2&amp;vbadefaultcenterpage=1&amp;parentnodeid=89f5a8bae&amp;color=0,0,0&amp;vbahtmlprocessed=1&amp;bbb=1"/>
          <p:cNvSpPr/>
          <p:nvPr/>
        </p:nvSpPr>
        <p:spPr>
          <a:xfrm>
            <a:off x="502920" y="3353828"/>
            <a:ext cx="8055864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080641" algn="l"/>
                <a:tab pos="4135882" algn="l"/>
                <a:tab pos="6191123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C.42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.60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4_1#dd374fbdb?hastextimagelayout=2&amp;vbadefaultcenterpage=1&amp;parentnodeid=89f5a8bae&amp;color=0,0,0&amp;vbahtmlprocessed=1&amp;bbb=1&amp;hasbroken=1&amp;hassurround=1"/>
              <p:cNvSpPr/>
              <p:nvPr/>
            </p:nvSpPr>
            <p:spPr>
              <a:xfrm>
                <a:off x="502920" y="3888498"/>
                <a:ext cx="8055864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分三类:（1）有点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；（2）没点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4_1#dd374fbdb?hastextimagelayout=2&amp;vbadefaultcenterpage=1&amp;parentnodeid=89f5a8bae&amp;color=0,0,0&amp;vbahtmlprocessed=1&amp;bbb=1&amp;hasbroken=1&amp;hassurroun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88498"/>
                <a:ext cx="8055864" cy="474599"/>
              </a:xfrm>
              <a:prstGeom prst="rect">
                <a:avLst/>
              </a:prstGeom>
              <a:blipFill>
                <a:blip r:embed="rId5"/>
                <a:stretch>
                  <a:fillRect l="-2347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24_1#dd374fbdb?hastextimagelayout=2&amp;vbadefaultcenterpage=1&amp;parentnodeid=89f5a8ba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F604205-154C-A84B-86E5-D0707A4FA7F8}"/>
                  </a:ext>
                </a:extLst>
              </p:cNvPr>
              <p:cNvSpPr/>
              <p:nvPr/>
            </p:nvSpPr>
            <p:spPr>
              <a:xfrm>
                <a:off x="503995" y="4367226"/>
                <a:ext cx="11184010" cy="10466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取两个点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；（3）没点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𝑂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中取两个点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.由分类加法计数原理得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3×3+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24_1#dd374fbdb?hastextimagelayout=2&amp;vbadefaultcenterpage=1&amp;parentnodeid=89f5a8bae&amp;color=0,0,0&amp;vbahtmlprocessed=1&amp;bbb=1&amp;hasbroken=1&amp;hassurround=1">
                <a:extLst>
                  <a:ext uri="{FF2B5EF4-FFF2-40B4-BE49-F238E27FC236}">
                    <a16:creationId xmlns:a16="http://schemas.microsoft.com/office/drawing/2014/main" id="{1F604205-154C-A84B-86E5-D0707A4FA7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995" y="4367226"/>
                <a:ext cx="11184010" cy="1046607"/>
              </a:xfrm>
              <a:prstGeom prst="rect">
                <a:avLst/>
              </a:prstGeom>
              <a:blipFill>
                <a:blip r:embed="rId6"/>
                <a:stretch>
                  <a:fillRect l="-1690" b="-174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  <p:bldP spid="7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6aeceb58f?vbadefaultcenterpage=1&amp;parentnodeid=89f5a8bae&amp;color=0,0,0&amp;vbahtmlprocessed=1&amp;bbb=1&amp;hasbroken=1"/>
              <p:cNvSpPr/>
              <p:nvPr/>
            </p:nvSpPr>
            <p:spPr>
              <a:xfrm>
                <a:off x="502920" y="1159937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甲、乙、丙、丁四位同学高考之后计划去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三个不同社区进行帮扶活动，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每人只能去一个社区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，每个社区至少一人.其中甲必须去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社区，乙不去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同的安排方法种数为(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6aeceb58f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59937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363" b="-118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6aeceb58f.bracket?vbadefaultcenterpage=1&amp;parentnodeid=89f5a8bae&amp;color=0,0,0&amp;vbapositionanswer=7&amp;vbahtmlprocessed=1"/>
          <p:cNvSpPr/>
          <p:nvPr/>
        </p:nvSpPr>
        <p:spPr>
          <a:xfrm>
            <a:off x="3525520" y="2266107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27_1#6aeceb58f.choices?vbadefaultcenterpage=1&amp;parentnodeid=89f5a8bae&amp;color=0,0,0&amp;vbahtmlprocessed=1&amp;bbb=1"/>
          <p:cNvSpPr/>
          <p:nvPr/>
        </p:nvSpPr>
        <p:spPr>
          <a:xfrm>
            <a:off x="502920" y="2803887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B.7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6aeceb58f?vbadefaultcenterpage=1&amp;parentnodeid=89f5a8bae&amp;color=0,0,0&amp;vbahtmlprocessed=1&amp;bbb=1&amp;hasbroken=1"/>
              <p:cNvSpPr/>
              <p:nvPr/>
            </p:nvSpPr>
            <p:spPr>
              <a:xfrm>
                <a:off x="502920" y="3282614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根据题意，分两种情况讨论：①乙和甲一起去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社区，此时将丙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、丁二人安排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种情况.②乙不去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社区，则乙必须去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社区，若丙、丁都去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，有1种情况;若丙、丁中有1人去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社区，则先在丙、丁中选出1人，安排到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，剩下1人安排到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社区，有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2×2=4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.故不同的安排方法种数为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2+1+4=7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6aeceb58f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2614"/>
                <a:ext cx="11183112" cy="2713800"/>
              </a:xfrm>
              <a:prstGeom prst="rect">
                <a:avLst/>
              </a:prstGeom>
              <a:blipFill>
                <a:blip r:embed="rId4"/>
                <a:stretch>
                  <a:fillRect l="-1690" r="-382" b="-650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29_1#e0d92ed99?vbadefaultcenterpage=1&amp;parentnodeid=89f5a8bae&amp;color=0,0,0&amp;vbahtmlprocessed=1&amp;bbb=1&amp;hasbroken=1"/>
          <p:cNvSpPr/>
          <p:nvPr/>
        </p:nvSpPr>
        <p:spPr>
          <a:xfrm>
            <a:off x="502920" y="1985341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8.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若从2,3,4,5,6,7,8,9这8个数字中任取2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个不同的数字分别作为一个对数的底数和真数，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则所产生的不同对数值的个数为(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0_1#e0d92ed99.bracket?vbadefaultcenterpage=1&amp;parentnodeid=89f5a8bae&amp;color=0,0,0&amp;vbapositionanswer=8&amp;vbahtmlprocessed=1"/>
          <p:cNvSpPr/>
          <p:nvPr/>
        </p:nvSpPr>
        <p:spPr>
          <a:xfrm>
            <a:off x="5036820" y="253271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4" name="QC_5_BD.31_1#e0d92ed99.choices?vbadefaultcenterpage=1&amp;parentnodeid=89f5a8bae&amp;color=0,0,0&amp;vbahtmlprocessed=1&amp;bbb=1"/>
          <p:cNvSpPr/>
          <p:nvPr/>
        </p:nvSpPr>
        <p:spPr>
          <a:xfrm>
            <a:off x="502920" y="308192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B.54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e0d92ed99?vbadefaultcenterpage=1&amp;parentnodeid=89f5a8bae&amp;color=0,0,0&amp;vbahtmlprocessed=1&amp;bbb=1&amp;hasbroken=1"/>
              <p:cNvSpPr/>
              <p:nvPr/>
            </p:nvSpPr>
            <p:spPr>
              <a:xfrm>
                <a:off x="502920" y="3560649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在8个数字中任取2个不同的数字共可产生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8×7=56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个对数值，在这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56个对数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值中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，则满足条件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的对数值共有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56−4=52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e0d92ed99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60649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r="-218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59653d3d?vbadefaultcenterpage=1&amp;parentnodeid=fedeb99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1894bc9e5?vbadefaultcenterpage=1&amp;parentnodeid=c59653d3d&amp;color=0,0,0&amp;vbahtmlprocessed=1&amp;bbb=1&amp;hasbroken=1"/>
              <p:cNvSpPr/>
              <p:nvPr/>
            </p:nvSpPr>
            <p:spPr>
              <a:xfrm>
                <a:off x="502920" y="1521048"/>
                <a:ext cx="11183112" cy="11889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，则关于方程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，下列说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1894bc9e5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188974"/>
              </a:xfrm>
              <a:prstGeom prst="rect">
                <a:avLst/>
              </a:prstGeom>
              <a:blipFill>
                <a:blip r:embed="rId4"/>
                <a:stretch>
                  <a:fillRect l="-1690" r="-218" b="-1538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1894bc9e5.bracket?vbadefaultcenterpage=1&amp;parentnodeid=c59653d3d&amp;color=0,0,0&amp;vbapositionanswer=9&amp;vbahtmlprocessed=1&amp;bbb=1"/>
          <p:cNvSpPr/>
          <p:nvPr/>
        </p:nvSpPr>
        <p:spPr>
          <a:xfrm>
            <a:off x="2319020" y="2273333"/>
            <a:ext cx="865188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1894bc9e5.choices?vbadefaultcenterpage=1&amp;parentnodeid=c59653d3d&amp;color=0,0,0&amp;vbahtmlprocessed=1&amp;bbb=1"/>
              <p:cNvSpPr/>
              <p:nvPr/>
            </p:nvSpPr>
            <p:spPr>
              <a:xfrm>
                <a:off x="502920" y="2760188"/>
                <a:ext cx="11183112" cy="9222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9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A.可表示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3个不同的圆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.可表示6个不同的椭圆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.可表示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3个不同的双曲线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.表示焦点位于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轴上的椭圆有3个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1894bc9e5.choices?vbadefaultcenterpage=1&amp;parentnodeid=c59653d3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60188"/>
                <a:ext cx="11183112" cy="922274"/>
              </a:xfrm>
              <a:prstGeom prst="rect">
                <a:avLst/>
              </a:prstGeom>
              <a:blipFill>
                <a:blip r:embed="rId5"/>
                <a:stretch>
                  <a:fillRect l="-1690" t="-1987" b="-1986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1894bc9e5?vbadefaultcenterpage=1&amp;parentnodeid=c59653d3d&amp;color=0,0,0&amp;vbahtmlprocessed=1&amp;bbb=1&amp;hasbroken=1"/>
              <p:cNvSpPr/>
              <p:nvPr/>
            </p:nvSpPr>
            <p:spPr>
              <a:xfrm>
                <a:off x="502920" y="3691985"/>
                <a:ext cx="11183112" cy="27169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表示圆，故有3个，故A正确；当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</a:p>
              <a:p>
                <a:pPr latinLnBrk="1">
                  <a:lnSpc>
                    <a:spcPts val="6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表示椭圆，焦点在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轴上的椭圆分别有3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个，</a:t>
                </a:r>
              </a:p>
              <a:p>
                <a:pPr latinLnBrk="1">
                  <a:lnSpc>
                    <a:spcPts val="6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3×2=6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个，故B，D正确；当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时，方程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表示双曲线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，故有</a:t>
                </a:r>
              </a:p>
              <a:p>
                <a:pPr latinLnBrk="1">
                  <a:lnSpc>
                    <a:spcPts val="3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3×1+1×3=6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个，故C错误.故选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1894bc9e5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91985"/>
                <a:ext cx="11183112" cy="2716975"/>
              </a:xfrm>
              <a:prstGeom prst="rect">
                <a:avLst/>
              </a:prstGeom>
              <a:blipFill>
                <a:blip r:embed="rId6"/>
                <a:stretch>
                  <a:fillRect l="-1690" r="-1363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37_1#33169596b?vbadefaultcenterpage=1&amp;parentnodeid=c59653d3d&amp;color=0,0,0&amp;vbahtmlprocessed=1&amp;bbb=1&amp;hasbroken=1"/>
          <p:cNvSpPr/>
          <p:nvPr/>
        </p:nvSpPr>
        <p:spPr>
          <a:xfrm>
            <a:off x="502920" y="1659396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（多选题）现有4个数学课外兴趣小组，第一、二、三、四组分别有7人、8人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、9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人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、10人，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则下列说法正确的是(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38_1#33169596b.bracket?vbadefaultcenterpage=1&amp;parentnodeid=c59653d3d&amp;color=0,0,0&amp;vbapositionanswer=10&amp;vbahtmlprocessed=1&amp;bbb=1"/>
          <p:cNvSpPr/>
          <p:nvPr/>
        </p:nvSpPr>
        <p:spPr>
          <a:xfrm>
            <a:off x="5087620" y="2206766"/>
            <a:ext cx="6619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AD</a:t>
            </a:r>
            <a:endParaRPr lang="en-US" altLang="zh-CN" sz="2400" dirty="0"/>
          </a:p>
        </p:txBody>
      </p:sp>
      <p:sp>
        <p:nvSpPr>
          <p:cNvPr id="4" name="QC_5_BD.39_1#33169596b.choices?vbadefaultcenterpage=1&amp;parentnodeid=c59653d3d&amp;color=0,0,0&amp;vbahtmlprocessed=1&amp;bbb=1&amp;hasbroken=1"/>
          <p:cNvSpPr/>
          <p:nvPr/>
        </p:nvSpPr>
        <p:spPr>
          <a:xfrm>
            <a:off x="502920" y="2762644"/>
            <a:ext cx="11183112" cy="27138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A.选1人为这4个兴趣小组的负责人的选法有34种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.每组选1名组长的选法有5400种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.若推选2人发言，这2人需来自不同的小组，则不同的选法有420种</a:t>
            </a:r>
            <a:endParaRPr lang="en-US" altLang="zh-CN" sz="2400" dirty="0"/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.若另有3名学生加入这4个小组，加入的小组可自由选择，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且第一组必须有人选，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则不同的选法有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37种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33169596b?vbadefaultcenterpage=1&amp;parentnodeid=c59653d3d&amp;color=0,0,0&amp;vbahtmlprocessed=1&amp;bbb=1&amp;hasbroken=1"/>
              <p:cNvSpPr/>
              <p:nvPr/>
            </p:nvSpPr>
            <p:spPr>
              <a:xfrm>
                <a:off x="502920" y="756000"/>
                <a:ext cx="11183112" cy="56570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1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对于A,4个数学课外兴趣小组共有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7+8+9+10=34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（人），故选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1人为负责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人的选法有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34种，A正确；对于B，从第一、二、三、四组中各选1名组长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，所以不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同的选法共有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7×8×9×10=5040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（种），B错误.对于C，分六类：从第一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、二组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中各选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种不同的选法;从第一、三组中各选1人，有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种不同的选法;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从第一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、四组中各选1人，有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种不同的选法;从第二、三组中各选1人，有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8×9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;从第二、四组中各选1人，有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8×10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种不同的选法;从第三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、四组中各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1人，有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9×10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.故不同的选法共有</a:t>
                </a:r>
              </a:p>
              <a:p>
                <a:pPr latinLnBrk="1">
                  <a:lnSpc>
                    <a:spcPts val="4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7×8+7×9+7×10+8×9+8×10+9×10=431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（种），C错误.对于D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不考虑限制条件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，每个人都有4种选法，共有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其中第一组没有人选，</a:t>
                </a:r>
              </a:p>
              <a:p>
                <a:pPr latinLnBrk="1">
                  <a:lnSpc>
                    <a:spcPts val="4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每个人都有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3种选法，共有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种选法，所以不同的选法共有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64−27=37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种），D正确.故选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33169596b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57025"/>
              </a:xfrm>
              <a:prstGeom prst="rect">
                <a:avLst/>
              </a:prstGeom>
              <a:blipFill>
                <a:blip r:embed="rId3"/>
                <a:stretch>
                  <a:fillRect l="-1690" r="-2290" b="-32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a438bc81f?vbadefaultcenterpage=1&amp;parentnodeid=c59653d3d&amp;color=0,0,0&amp;vbahtmlprocessed=1&amp;bbb=1&amp;hasbroken=1"/>
              <p:cNvSpPr/>
              <p:nvPr/>
            </p:nvSpPr>
            <p:spPr>
              <a:xfrm>
                <a:off x="502920" y="170975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已知正整数有序数对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.满足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条件的正整数有序数对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a438bc81f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975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a438bc81f.blank?vbadefaultcenterpage=1&amp;parentnodeid=c59653d3d&amp;color=0,0,0&amp;vbapositionanswer=11&amp;vbahtmlprocessed=1&amp;bbb=1"/>
          <p:cNvSpPr/>
          <p:nvPr/>
        </p:nvSpPr>
        <p:spPr>
          <a:xfrm>
            <a:off x="5486718" y="2219022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12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a438bc81f?vbadefaultcenterpage=1&amp;parentnodeid=c59653d3d&amp;color=0,0,0&amp;vbahtmlprocessed=1&amp;bbb=1&amp;hasbroken=1"/>
              <p:cNvSpPr/>
              <p:nvPr/>
            </p:nvSpPr>
            <p:spPr>
              <a:xfrm>
                <a:off x="502920" y="2750389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由题意知,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为正整数,故由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,因为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,则满足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的数为3和2,则有序数对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可能为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,再由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可能有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1,6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6,1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2,5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,共6种情况,故满足条件的正整数有序数对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2×6=12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组）.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a438bc81f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50389"/>
                <a:ext cx="11183112" cy="2713800"/>
              </a:xfrm>
              <a:prstGeom prst="rect">
                <a:avLst/>
              </a:prstGeom>
              <a:blipFill>
                <a:blip r:embed="rId4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BD.44_1#826659ea5?vbadefaultcenterpage=1&amp;parentnodeid=c59653d3d&amp;color=0,0,0&amp;vbahtmlprocessed=1&amp;bbb=1&amp;hasbroken=1"/>
              <p:cNvSpPr/>
              <p:nvPr/>
            </p:nvSpPr>
            <p:spPr>
              <a:xfrm>
                <a:off x="502920" y="1436701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（双空题）如果一个整数的各位数字是左右对称的,那么称这个数是对称数.例如：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1234321,123321.显然,两位数的对称数有9个,即11,22,33,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,99,则三位数的对称数有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位数的对称数有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BD.44_1#826659ea5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6701"/>
                <a:ext cx="11183112" cy="1592199"/>
              </a:xfrm>
              <a:prstGeom prst="rect">
                <a:avLst/>
              </a:prstGeom>
              <a:blipFill>
                <a:blip r:embed="rId3"/>
                <a:stretch>
                  <a:fillRect l="-1690" r="-190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5_1#826659ea5.blank?vbadefaultcenterpage=1&amp;parentnodeid=c59653d3d&amp;color=0,0,0&amp;vbapositionanswer=12&amp;vbahtmlprocessed=1&amp;bbb=1"/>
          <p:cNvSpPr/>
          <p:nvPr/>
        </p:nvSpPr>
        <p:spPr>
          <a:xfrm>
            <a:off x="553720" y="2504772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6_1#826659ea5.blank?vbadefaultcenterpage=1&amp;parentnodeid=c59653d3d&amp;color=0,0,0&amp;vbapositionanswer=13&amp;vbahtmlprocessed=1&amp;bbb=1"/>
              <p:cNvSpPr/>
              <p:nvPr/>
            </p:nvSpPr>
            <p:spPr>
              <a:xfrm>
                <a:off x="5665407" y="2611768"/>
                <a:ext cx="1174306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6_1#826659ea5.blank?vbadefaultcenterpage=1&amp;parentnodeid=c59653d3d&amp;color=0,0,0&amp;vbapositionanswer=13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407" y="2611768"/>
                <a:ext cx="1174306" cy="353441"/>
              </a:xfrm>
              <a:prstGeom prst="rect">
                <a:avLst/>
              </a:prstGeom>
              <a:blipFill>
                <a:blip r:embed="rId4"/>
                <a:stretch>
                  <a:fillRect l="-2591" b="-12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B_5_AS.47_1#826659ea5?vbadefaultcenterpage=1&amp;parentnodeid=c59653d3d&amp;color=0,0,0&amp;vbahtmlprocessed=1&amp;bbb=1&amp;hasbroken=1"/>
              <p:cNvSpPr/>
              <p:nvPr/>
            </p:nvSpPr>
            <p:spPr>
              <a:xfrm>
                <a:off x="502920" y="3024709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根据题意,对于三位数的对称数,其百位和个位数字相同,都不能为零,有9种选法,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其十位数字可以为任意的数字,有10种选法,则由分步乘法计数原理可得三位数的对称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9×10=90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（种）.对于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位数的对称数,其首位和个位数字相同,都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不能为零,有9种选法,倒数第2位数字到第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位数字都可以为任意的数字,有10种选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法,则由分步乘法计数原理可知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位数的对称数有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9×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B_5_AS.47_1#826659ea5?vbadefaultcenterpage=1&amp;parentnodeid=c59653d3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24709"/>
                <a:ext cx="11183112" cy="2713800"/>
              </a:xfrm>
              <a:prstGeom prst="rect">
                <a:avLst/>
              </a:prstGeom>
              <a:blipFill>
                <a:blip r:embed="rId5"/>
                <a:stretch>
                  <a:fillRect l="-1690" r="-1363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00b4cc114?vbadefaultcenterpage=1&amp;parentnodeid=fedeb99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p:sp>
        <p:nvSpPr>
          <p:cNvPr id="3" name="QB_5_BD.48_1#b8b5bd33c?vbadefaultcenterpage=1&amp;parentnodeid=00b4cc114&amp;color=0,0,0&amp;vbahtmlprocessed=1&amp;bbb=1&amp;hasbroken=1"/>
          <p:cNvSpPr/>
          <p:nvPr/>
        </p:nvSpPr>
        <p:spPr>
          <a:xfrm>
            <a:off x="502920" y="1521048"/>
            <a:ext cx="11183112" cy="15921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如果一条直线与一个平面平行，那么称该直线与平面构成一个“平行线面组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”.在一</a:t>
            </a:r>
          </a:p>
          <a:p>
            <a:pPr latinLnBrk="1">
              <a:lnSpc>
                <a:spcPts val="44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个长方体中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，由两个顶点确定的直线与含有四个顶点的平面构成的“平行线面组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”的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个数是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B_5_AN.49_1#b8b5bd33c.blank?vbadefaultcenterpage=1&amp;parentnodeid=00b4cc114&amp;color=0,0,0&amp;vbapositionanswer=14&amp;vbahtmlprocessed=1&amp;bbb=1"/>
          <p:cNvSpPr/>
          <p:nvPr/>
        </p:nvSpPr>
        <p:spPr>
          <a:xfrm>
            <a:off x="1468120" y="2589118"/>
            <a:ext cx="5254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0_1#b8b5bd33c?vbadefaultcenterpage=1&amp;parentnodeid=00b4cc114&amp;color=0,0,0&amp;vbahtmlprocessed=1&amp;bbb=1&amp;hasbroken=1"/>
              <p:cNvSpPr/>
              <p:nvPr/>
            </p:nvSpPr>
            <p:spPr>
              <a:xfrm>
                <a:off x="502920" y="3108548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长方体的6个表面构成的“平行线面组”的个数为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6×6=36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，另含4个顶点的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6个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对角面构成的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“平行线面组”的个数为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6×2=12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，故符合条件的“平行线面组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”的个数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36+12=48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0_1#b8b5bd33c?vbadefaultcenterpage=1&amp;parentnodeid=00b4cc11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8548"/>
                <a:ext cx="11183112" cy="1596200"/>
              </a:xfrm>
              <a:prstGeom prst="rect">
                <a:avLst/>
              </a:prstGeom>
              <a:blipFill>
                <a:blip r:embed="rId4"/>
                <a:stretch>
                  <a:fillRect l="-1690" r="-1309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5_BD.51_1#0c623b677?vbadefaultcenterpage=1&amp;parentnodeid=00b4cc114&amp;color=0,0,0&amp;vbahtmlprocessed=1&amp;bbb=1&amp;hasbroken=1"/>
          <p:cNvSpPr/>
          <p:nvPr/>
        </p:nvSpPr>
        <p:spPr>
          <a:xfrm>
            <a:off x="502920" y="756000"/>
            <a:ext cx="11183112" cy="944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用黑、白两种颜色随机地给表格中的5个格子染色,每个格子染一种颜色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,并且从左</a:t>
            </a:r>
          </a:p>
          <a:p>
            <a:pPr latinLnBrk="1">
              <a:lnSpc>
                <a:spcPts val="38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到右数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,不管数到哪个格子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,总有黑色格子不少于白色格子的染色方法种数为</a:t>
            </a:r>
            <a:r>
              <a:rPr lang="en-US" altLang="zh-CN" sz="240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5_AN.52_1#0c623b677.blank?vbadefaultcenterpage=1&amp;parentnodeid=00b4cc114&amp;color=0,0,0&amp;vbapositionanswer=15&amp;vbahtmlprocessed=1&amp;bbb=1"/>
          <p:cNvSpPr/>
          <p:nvPr/>
        </p:nvSpPr>
        <p:spPr>
          <a:xfrm>
            <a:off x="10459720" y="1209263"/>
            <a:ext cx="525463" cy="4405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8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10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3_1#0c623b677?vbadefaultcenterpage=1&amp;parentnodeid=00b4cc114&amp;color=0,0,0&amp;vbahtmlprocessed=1&amp;bbb=1&amp;hasbroken=1"/>
              <p:cNvSpPr/>
              <p:nvPr/>
            </p:nvSpPr>
            <p:spPr>
              <a:xfrm>
                <a:off x="502920" y="1759935"/>
                <a:ext cx="11183112" cy="4504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依题意,第一个格子必须为黑色,则出现从左至右数,不管数到哪个格子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,总有黑色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格子不少于白色格子包含的情况有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全染黑色,有1种方法;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第一个格子染黑色,另外四个格子中有1个格子染白色,剩余的都染黑色,有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</a:t>
                </a: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方法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;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第一个格子染黑色,另外四个格子中有2个格子染白色,剩余的染黑色,有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种方法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故从左至右数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,不管数到哪个格子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,总有黑色格子不少于白色格子的染色方法有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1+4+5=10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3_1#0c623b677?vbadefaultcenterpage=1&amp;parentnodeid=00b4cc114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9935"/>
                <a:ext cx="11183112" cy="4504500"/>
              </a:xfrm>
              <a:prstGeom prst="rect">
                <a:avLst/>
              </a:prstGeom>
              <a:blipFill>
                <a:blip r:embed="rId3"/>
                <a:stretch>
                  <a:fillRect l="-1690" t="-135" r="-1254" b="-392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37d0f056c?vbadefaultcenterpage=1&amp;parentnodeid=fedeb99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54_1#47c5c5340?vbadefaultcenterpage=1&amp;parentnodeid=37d0f056c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如果一个形如“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”的三位正整数满足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，那么称这样的三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位数为凸数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（如120,343,275等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），则所有凸数的个数为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54_1#47c5c5340?vbadefaultcenterpage=1&amp;parentnodeid=37d0f05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55_1#47c5c5340.blank?vbadefaultcenterpage=1&amp;parentnodeid=37d0f056c&amp;color=0,0,0&amp;vbapositionanswer=16&amp;vbahtmlprocessed=1&amp;bbb=1"/>
          <p:cNvSpPr/>
          <p:nvPr/>
        </p:nvSpPr>
        <p:spPr>
          <a:xfrm>
            <a:off x="7868920" y="2030318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240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56_1#47c5c5340?vbadefaultcenterpage=1&amp;parentnodeid=37d0f056c&amp;color=0,0,0&amp;vbahtmlprocessed=1&amp;bbb=1&amp;hasbroken=1"/>
              <p:cNvSpPr/>
              <p:nvPr/>
            </p:nvSpPr>
            <p:spPr>
              <a:xfrm>
                <a:off x="502920" y="2561178"/>
                <a:ext cx="11183112" cy="2713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，则百位数字只能选1，个位数字可选1或0，凸数为120与121，共2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个.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，则百位数字有两种选择，个位数字有三种选择，则凸数有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2×3=6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，满足条件的凸数有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3×4=12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，满足条件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的凸数有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8×9=72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）.故所有凸数有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2+6+12+20+30+42+56+72=240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56_1#47c5c5340?vbadefaultcenterpage=1&amp;parentnodeid=37d0f05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713800"/>
              </a:xfrm>
              <a:prstGeom prst="rect">
                <a:avLst/>
              </a:prstGeom>
              <a:blipFill>
                <a:blip r:embed="rId5"/>
                <a:stretch>
                  <a:fillRect l="-1690" r="-1527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7_1#3a5b3e0b6?vbadefaultcenterpage=1&amp;parentnodeid=37d0f056c&amp;color=0,0,0&amp;vbahtmlprocessed=1&amp;bbb=1&amp;hasbroken=1"/>
              <p:cNvSpPr/>
              <p:nvPr/>
            </p:nvSpPr>
            <p:spPr>
              <a:xfrm>
                <a:off x="502920" y="842341"/>
                <a:ext cx="11183112" cy="103759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∈{1,2,3,4,5,6}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为三条边的长可以构成一个等腰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含等边）三角形，这样的三角形一共有多少个？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7_1#3a5b3e0b6?vbadefaultcenterpage=1&amp;parentnodeid=37d0f056c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42341"/>
                <a:ext cx="11183112" cy="1037590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AS.58_1#3a5b3e0b6?vbadefaultcenterpage=1&amp;parentnodeid=37d0f056c&amp;color=0,0,0&amp;vbahtmlprocessed=1&amp;bbb=1"/>
              <p:cNvSpPr/>
              <p:nvPr/>
            </p:nvSpPr>
            <p:spPr>
              <a:xfrm>
                <a:off x="502920" y="1882979"/>
                <a:ext cx="11183112" cy="4390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先考虑等边的情况，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，6，有6个，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再考虑等腰的情况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与等边重复，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,3，有2个，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,2,4,5，有4个，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,2,3,5,6，有5个，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,2,3,4,6，有5个，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,2,3,4,5，有5个.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故这样的三角形一共有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27个.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AS.58_1#3a5b3e0b6?vbadefaultcenterpage=1&amp;parentnodeid=37d0f056c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2979"/>
                <a:ext cx="11183112" cy="4390200"/>
              </a:xfrm>
              <a:prstGeom prst="rect">
                <a:avLst/>
              </a:prstGeom>
              <a:blipFill>
                <a:blip r:embed="rId4"/>
                <a:stretch>
                  <a:fillRect l="-1690" b="-402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b45e543d0.fixed?vbadefaultcenterpage=1&amp;parentnodeid=1ff9432d4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基础课53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两个基本计数原理</a:t>
            </a:r>
            <a:endParaRPr lang="en-US" altLang="zh-CN" sz="4000" dirty="0"/>
          </a:p>
        </p:txBody>
      </p:sp>
      <p:pic>
        <p:nvPicPr>
          <p:cNvPr id="3" name="C_0#b45e543d0?linknodeid=89f5a8bae&amp;catalogrefid=89f5a8bae&amp;parentnodeid=1ff9432d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b45e543d0?linknodeid=89f5a8bae&amp;catalogrefid=89f5a8bae&amp;parentnodeid=1ff9432d4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b45e543d0?linknodeid=c59653d3d&amp;catalogrefid=c59653d3d&amp;parentnodeid=1ff9432d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b45e543d0?linknodeid=c59653d3d&amp;catalogrefid=c59653d3d&amp;parentnodeid=1ff9432d4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b45e543d0?linknodeid=00b4cc114&amp;catalogrefid=00b4cc114&amp;parentnodeid=1ff9432d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b45e543d0?linknodeid=00b4cc114&amp;catalogrefid=00b4cc114&amp;parentnodeid=1ff9432d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b45e543d0?linknodeid=37d0f056c&amp;catalogrefid=37d0f056c&amp;parentnodeid=1ff9432d4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b45e543d0?linknodeid=37d0f056c&amp;catalogrefid=37d0f056c&amp;parentnodeid=1ff9432d4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b45e543d0?linknodeid=89f5a8bae&amp;catalogrefid=89f5a8bae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b45e543d0?linknodeid=89f5a8bae&amp;catalogrefid=89f5a8bae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b45e543d0?linknodeid=c59653d3d&amp;catalogrefid=c59653d3d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b45e543d0?linknodeid=c59653d3d&amp;catalogrefid=c59653d3d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b45e543d0?linknodeid=00b4cc114&amp;catalogrefid=00b4cc114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b45e543d0?linknodeid=00b4cc114&amp;catalogrefid=00b4cc114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b45e543d0?linknodeid=37d0f056c&amp;catalogrefid=37d0f056c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b45e543d0?linknodeid=37d0f056c&amp;catalogrefid=37d0f056c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fedeb99bf.fixed?segpoint=1&amp;vbadefaultcenterpage=1&amp;parentnodeid=b45e543d0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fedeb99bf.fixed?vbadefaultcenterpage=1&amp;parentnodeid=b45e543d0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9f5a8bae?vbadefaultcenterpage=1&amp;parentnodeid=fedeb99bf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f161d36a8?vbadefaultcenterpage=1&amp;parentnodeid=89f5a8bae&amp;color=0,0,0&amp;vbahtmlprocessed=1&amp;bbb=1&amp;hasbroken=1"/>
              <p:cNvSpPr/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已知集合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={−4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,5,6，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−7}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这两个集合中各选一个元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素分别作为点的横坐标和纵坐标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，则这样的坐标在直角坐标系中可表示第一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、第二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象限内不同的点的个数是(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f161d36a8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592199"/>
              </a:xfrm>
              <a:prstGeom prst="rect">
                <a:avLst/>
              </a:prstGeom>
              <a:blipFill>
                <a:blip r:embed="rId4"/>
                <a:stretch>
                  <a:fillRect l="-1690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f161d36a8.bracket?vbadefaultcenterpage=1&amp;parentnodeid=89f5a8bae&amp;color=0,0,0&amp;vbapositionanswer=1&amp;vbahtmlprocessed=1"/>
          <p:cNvSpPr/>
          <p:nvPr/>
        </p:nvSpPr>
        <p:spPr>
          <a:xfrm>
            <a:off x="4122420" y="26272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3_1#f161d36a8.choices?vbadefaultcenterpage=1&amp;parentnodeid=89f5a8bae&amp;color=0,0,0&amp;vbahtmlprocessed=1&amp;bbb=1"/>
          <p:cNvSpPr/>
          <p:nvPr/>
        </p:nvSpPr>
        <p:spPr>
          <a:xfrm>
            <a:off x="502920" y="316449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76753" algn="l"/>
                <a:tab pos="5775706" algn="l"/>
                <a:tab pos="85746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f161d36a8?vbadefaultcenterpage=1&amp;parentnodeid=89f5a8bae&amp;color=0,0,0&amp;vbahtmlprocessed=1&amp;bbb=1&amp;hasbroken=1"/>
              <p:cNvSpPr/>
              <p:nvPr/>
            </p:nvSpPr>
            <p:spPr>
              <a:xfrm>
                <a:off x="502920" y="3643218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第一象限内不同的点有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2×2=4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（个），第二象限内不同的点有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1×2=2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个），故共有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4+2=6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（个）.故选C.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f161d36a8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43218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_1#5ab88688f?vbadefaultcenterpage=1&amp;parentnodeid=89f5a8bae&amp;color=0,0,0&amp;vbahtmlprocessed=1&amp;bbb=1&amp;hasbroken=1"/>
          <p:cNvSpPr/>
          <p:nvPr/>
        </p:nvSpPr>
        <p:spPr>
          <a:xfrm>
            <a:off x="502920" y="2506741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（改编）某人有2个电子邮箱，他要发6封不同的电子邮件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，则不同的发送方法有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种.</a:t>
            </a:r>
            <a:endParaRPr lang="en-US" altLang="zh-CN" sz="2400" dirty="0"/>
          </a:p>
        </p:txBody>
      </p:sp>
      <p:sp>
        <p:nvSpPr>
          <p:cNvPr id="3" name="QC_5_AN.6_1#5ab88688f.bracket?vbadefaultcenterpage=1&amp;parentnodeid=89f5a8bae&amp;color=0,0,0&amp;vbapositionanswer=2&amp;vbahtmlprocessed=1"/>
          <p:cNvSpPr/>
          <p:nvPr/>
        </p:nvSpPr>
        <p:spPr>
          <a:xfrm>
            <a:off x="782320" y="3054111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p:sp>
        <p:nvSpPr>
          <p:cNvPr id="4" name="QC_5_BD.7_1#5ab88688f.choices?vbadefaultcenterpage=1&amp;parentnodeid=89f5a8bae&amp;color=0,0,0&amp;vbahtmlprocessed=1&amp;bbb=1"/>
          <p:cNvSpPr/>
          <p:nvPr/>
        </p:nvSpPr>
        <p:spPr>
          <a:xfrm>
            <a:off x="502920" y="3605861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976753" algn="l"/>
                <a:tab pos="5775706" algn="l"/>
                <a:tab pos="85746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B.64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5ab88688f?vbadefaultcenterpage=1&amp;parentnodeid=89f5a8bae&amp;color=0,0,0&amp;vbahtmlprocessed=1&amp;bbb=1"/>
              <p:cNvSpPr/>
              <p:nvPr/>
            </p:nvSpPr>
            <p:spPr>
              <a:xfrm>
                <a:off x="502920" y="4140531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每封邮件有2种不同的发送方式，故共有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种不同的方法.故选B.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5ab88688f?vbadefaultcenterpage=1&amp;parentnodeid=89f5a8bae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40531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C_5_BD.9_1#81c1ea55a?hastextimagelayout=1&amp;vbadefaultcenterpage=1&amp;parentnodeid=89f5a8bae&amp;color=0,0,0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858982" y="1726705"/>
            <a:ext cx="2761488" cy="1911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9_2#81c1ea55a?hastextimagelayout=1&amp;segpoint=1&amp;vbadefaultcenterpage=1&amp;parentnodeid=89f5a8bae&amp;color=0,0,0&amp;vbahtmlprocessed=1&amp;bbb=1&amp;hasbroken=1"/>
              <p:cNvSpPr/>
              <p:nvPr/>
            </p:nvSpPr>
            <p:spPr>
              <a:xfrm>
                <a:off x="502920" y="1680986"/>
                <a:ext cx="8339328" cy="1592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用5种不同的颜色给图中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四个区域涂色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，规定每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个区域只涂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1种颜色，且相邻区域颜色不同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，则不同的涂色方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法种数为(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9_2#81c1ea55a?hastextimagelayout=1&amp;segpoint=1&amp;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0986"/>
                <a:ext cx="8339328" cy="1592199"/>
              </a:xfrm>
              <a:prstGeom prst="rect">
                <a:avLst/>
              </a:prstGeom>
              <a:blipFill>
                <a:blip r:embed="rId4"/>
                <a:stretch>
                  <a:fillRect l="-2266" r="-658" b="-114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10_1#81c1ea55a.bracket?vbadefaultcenterpage=1&amp;parentnodeid=89f5a8bae&amp;color=0,0,0&amp;vbapositionanswer=3&amp;vbahtmlprocessed=1"/>
          <p:cNvSpPr/>
          <p:nvPr/>
        </p:nvSpPr>
        <p:spPr>
          <a:xfrm>
            <a:off x="1988820" y="2787156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5_BD.11_1#81c1ea55a.choices?hastextimagelayout=1&amp;vbadefaultcenterpage=1&amp;parentnodeid=89f5a8bae&amp;color=0,0,0&amp;vbahtmlprocessed=1&amp;bbb=1"/>
          <p:cNvSpPr/>
          <p:nvPr/>
        </p:nvSpPr>
        <p:spPr>
          <a:xfrm>
            <a:off x="502920" y="3324936"/>
            <a:ext cx="8339328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151507" algn="l"/>
                <a:tab pos="4277614" algn="l"/>
                <a:tab pos="6403721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.120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B.160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C.180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.240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12_1#81c1ea55a?vbadefaultcenterpage=1&amp;parentnodeid=89f5a8bae&amp;color=0,0,0&amp;vbahtmlprocessed=1&amp;bbb=1&amp;hasbroken=1"/>
              <p:cNvSpPr/>
              <p:nvPr/>
            </p:nvSpPr>
            <p:spPr>
              <a:xfrm>
                <a:off x="502920" y="3866274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根据题意，因为规定一个区域只涂1种颜色，相邻的区域颜色不同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，可分步进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，区域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有5种涂法，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有4种涂法，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有3种涂法，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有3种涂法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，所以共有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5×4×3×3=180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种不同的涂色方法.故选C.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12_1#81c1ea55a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6274"/>
                <a:ext cx="11183112" cy="1596200"/>
              </a:xfrm>
              <a:prstGeom prst="rect">
                <a:avLst/>
              </a:prstGeom>
              <a:blipFill>
                <a:blip r:embed="rId5"/>
                <a:stretch>
                  <a:fillRect l="-1690" b="-1145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13_1#6db0b10dc?vbadefaultcenterpage=1&amp;parentnodeid=89f5a8bae&amp;color=0,0,0&amp;vbahtmlprocessed=1&amp;bbb=1&amp;hasbroken=1"/>
          <p:cNvSpPr/>
          <p:nvPr/>
        </p:nvSpPr>
        <p:spPr>
          <a:xfrm>
            <a:off x="502920" y="1952258"/>
            <a:ext cx="11183112" cy="10333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atinLnBrk="1">
              <a:lnSpc>
                <a:spcPts val="44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（改编）某公共停车场有排成一排的8个车位，现有4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辆不同型号的车需要停放，</a:t>
            </a:r>
          </a:p>
          <a:p>
            <a:pPr latinLnBrk="1">
              <a:lnSpc>
                <a:spcPts val="42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如果要求剩余的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4个车位连在一起，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那么不同的停放方法的种数为(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1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   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14_1#6db0b10dc.bracket?vbadefaultcenterpage=1&amp;parentnodeid=89f5a8bae&amp;color=0,0,0&amp;vbapositionanswer=4&amp;vbahtmlprocessed=1"/>
          <p:cNvSpPr/>
          <p:nvPr/>
        </p:nvSpPr>
        <p:spPr>
          <a:xfrm>
            <a:off x="9456420" y="249962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5_1#6db0b10dc.choices?vbadefaultcenterpage=1&amp;parentnodeid=89f5a8bae&amp;color=0,0,0&amp;vbahtmlprocessed=1&amp;bbb=1"/>
          <p:cNvSpPr/>
          <p:nvPr/>
        </p:nvSpPr>
        <p:spPr>
          <a:xfrm>
            <a:off x="502920" y="304883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24353" algn="l"/>
                <a:tab pos="5623306" algn="l"/>
                <a:tab pos="85746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.80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B.24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C.120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.48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6db0b10dc?vbadefaultcenterpage=1&amp;parentnodeid=89f5a8bae&amp;color=0,0,0&amp;vbahtmlprocessed=1&amp;bbb=1&amp;hasbroken=1"/>
              <p:cNvSpPr/>
              <p:nvPr/>
            </p:nvSpPr>
            <p:spPr>
              <a:xfrm>
                <a:off x="502920" y="3590176"/>
                <a:ext cx="11183112" cy="1596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将4个车位捆绑在一起，看成一个元素，先排4辆不同型号的车，在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4个车位上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任意排列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种方法，再将捆绑在一起的4个车位插入5个空档中，有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5种方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，故共有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24×5=120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种方法.故选C.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6db0b10dc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0176"/>
                <a:ext cx="11183112" cy="1596200"/>
              </a:xfrm>
              <a:prstGeom prst="rect">
                <a:avLst/>
              </a:prstGeom>
              <a:blipFill>
                <a:blip r:embed="rId3"/>
                <a:stretch>
                  <a:fillRect l="-1690" b="-110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a6880f75f?segpoint=1&amp;vbadefaultcenterpage=1&amp;parentnodeid=89f5a8bae&amp;color=0,0,0&amp;vbahtmlprocessed=1&amp;bbb=1&amp;hasbroken=1"/>
              <p:cNvSpPr/>
              <p:nvPr/>
            </p:nvSpPr>
            <p:spPr>
              <a:xfrm>
                <a:off x="502920" y="942671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如图所示,在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间有四个焊接点1,2,3,4,若焊接点脱落导致断路,则电路不通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.现发现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之间电路不通,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则焊接点脱落的不同情况的种数为(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a6880f75f?segpoint=1&amp;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942671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r="-164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a6880f75f.bracket?vbadefaultcenterpage=1&amp;parentnodeid=89f5a8bae&amp;color=0,0,0&amp;vbapositionanswer=5&amp;vbahtmlprocessed=1"/>
          <p:cNvSpPr/>
          <p:nvPr/>
        </p:nvSpPr>
        <p:spPr>
          <a:xfrm>
            <a:off x="7727696" y="149004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pic>
        <p:nvPicPr>
          <p:cNvPr id="4" name="QC_5_BD.19_1#a6880f75f?vbadefaultcenterpage=1&amp;parentnodeid=89f5a8bae&amp;color=0,0,0&amp;vbahtmlprocessed=1" descr="preencoded.png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89120" y="2110308"/>
            <a:ext cx="3410712" cy="1316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p:sp>
        <p:nvSpPr>
          <p:cNvPr id="5" name="QC_5_BD.19_2#a6880f75f.choices?vbadefaultcenterpage=1&amp;parentnodeid=89f5a8bae&amp;color=0,0,0&amp;vbahtmlprocessed=1&amp;bbb=1"/>
          <p:cNvSpPr/>
          <p:nvPr/>
        </p:nvSpPr>
        <p:spPr>
          <a:xfrm>
            <a:off x="502920" y="355810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751328" algn="l"/>
                <a:tab pos="5616956" algn="l"/>
                <a:tab pos="8495284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.9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B.11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C.13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20_1#a6880f75f?vbadefaultcenterpage=1&amp;parentnodeid=89f5a8bae&amp;color=0,0,0&amp;vbahtmlprocessed=1&amp;bbb=1&amp;hasbroken=1"/>
              <p:cNvSpPr/>
              <p:nvPr/>
            </p:nvSpPr>
            <p:spPr>
              <a:xfrm>
                <a:off x="502920" y="4041978"/>
                <a:ext cx="11183112" cy="2155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按焊接点脱落的个数分成4类.脱落1个,有1,4,共2种情况;脱落2个,有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3,4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种情况;脱落3个,有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1,3,4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2,3,4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种情况;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脱落4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个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,有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1,2,3,4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种情况.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由分类加法计数原理得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,焊接点脱落的不同情况的种数为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2+6+4+1=13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20_1#a6880f75f?vbadefaultcenterpage=1&amp;parentnodeid=89f5a8bae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41978"/>
                <a:ext cx="11183112" cy="2155000"/>
              </a:xfrm>
              <a:prstGeom prst="rect">
                <a:avLst/>
              </a:prstGeom>
              <a:blipFill>
                <a:blip r:embed="rId5"/>
                <a:stretch>
                  <a:fillRect l="-1690" r="-1363" b="-84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980</Words>
  <Application>Microsoft Office PowerPoint</Application>
  <PresentationFormat>宽屏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4</cp:revision>
  <dcterms:created xsi:type="dcterms:W3CDTF">2024-01-23T11:18:57Z</dcterms:created>
  <dcterms:modified xsi:type="dcterms:W3CDTF">2024-02-02T03:45:37Z</dcterms:modified>
  <cp:category/>
  <cp:contentStatus/>
</cp:coreProperties>
</file>