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3" r:id="rId7"/>
    <p:sldId id="28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80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42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0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0ab7e87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基础课54 排列与组合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2E3630C5-FA82-4312-8E36-3CA2C75A2A3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52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4C923C08-C8C1-4244-A8E5-512E7F101D64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0ab7e87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基础课54 排列与组合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0C50ED7-4724-4B0C-9215-89E86FE8FDB6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17_1#67606a1d0?vbadefaultcenterpage=1&amp;parentnodeid=f5c43769d&amp;color=0,0,0&amp;vbahtmlprocessed=1&amp;bbb=1&amp;hasbroken=1"/>
          <p:cNvSpPr/>
          <p:nvPr/>
        </p:nvSpPr>
        <p:spPr>
          <a:xfrm>
            <a:off x="502920" y="2099229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（改编）某市教育局计划安排市区学校的5名骨干教师去3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所乡镇学校工作一年，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每所学校至少安排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1人，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则不同安排方案的总数为(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8_1#67606a1d0.bracket?vbadefaultcenterpage=1&amp;parentnodeid=f5c43769d&amp;color=0,0,0&amp;vbapositionanswer=5&amp;vbahtmlprocessed=1"/>
          <p:cNvSpPr/>
          <p:nvPr/>
        </p:nvSpPr>
        <p:spPr>
          <a:xfrm>
            <a:off x="7322820" y="2646599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19_1#67606a1d0.choices?vbadefaultcenterpage=1&amp;parentnodeid=f5c43769d&amp;color=0,0,0&amp;vbahtmlprocessed=1&amp;bbb=1"/>
          <p:cNvSpPr/>
          <p:nvPr/>
        </p:nvSpPr>
        <p:spPr>
          <a:xfrm>
            <a:off x="502920" y="319580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48153" algn="l"/>
                <a:tab pos="5623306" algn="l"/>
                <a:tab pos="84984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.88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B.100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C.120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.150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67606a1d0?vbadefaultcenterpage=1&amp;parentnodeid=f5c43769d&amp;color=0,0,0&amp;vbahtmlprocessed=1&amp;bbb=1&amp;hasbroken=1"/>
              <p:cNvSpPr/>
              <p:nvPr/>
            </p:nvSpPr>
            <p:spPr>
              <a:xfrm>
                <a:off x="502920" y="3674536"/>
                <a:ext cx="11183112" cy="121107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5人分组有2种情况分别是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3+1+1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2+2+1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，所以不同安排方案的总数为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2!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2!</m:t>
                            </m:r>
                          </m:den>
                        </m:f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67606a1d0?vbadefaultcenterpage=1&amp;parentnodeid=f5c43769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74536"/>
                <a:ext cx="11183112" cy="1211072"/>
              </a:xfrm>
              <a:prstGeom prst="rect">
                <a:avLst/>
              </a:prstGeom>
              <a:blipFill>
                <a:blip r:embed="rId3"/>
                <a:stretch>
                  <a:fillRect l="-1690" b="-80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c8c7d645a?vbadefaultcenterpage=1&amp;parentnodeid=f5c43769d&amp;color=0,0,0&amp;vbahtmlprocessed=1&amp;bbb=1&amp;hasbroken=1"/>
              <p:cNvSpPr/>
              <p:nvPr/>
            </p:nvSpPr>
            <p:spPr>
              <a:xfrm>
                <a:off x="502920" y="1183717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（改编）某校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六名学生在连续的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6个周末分别去敬老院开展献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爱心活动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，每周安排一名同学.若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须安排在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前面去，且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都不能安排在第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3个周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末去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也不安排在第6个周末，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则不同的安排方法有(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c8c7d645a?vbadefaultcenterpage=1&amp;parentnodeid=f5c43769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83717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872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c8c7d645a.bracket?vbadefaultcenterpage=1&amp;parentnodeid=f5c43769d&amp;color=0,0,0&amp;vbapositionanswer=6&amp;vbahtmlprocessed=1"/>
          <p:cNvSpPr/>
          <p:nvPr/>
        </p:nvSpPr>
        <p:spPr>
          <a:xfrm>
            <a:off x="7848537" y="228988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23_1#c8c7d645a.choices?vbadefaultcenterpage=1&amp;parentnodeid=f5c43769d&amp;color=0,0,0&amp;vbahtmlprocessed=1&amp;bbb=1"/>
          <p:cNvSpPr/>
          <p:nvPr/>
        </p:nvSpPr>
        <p:spPr>
          <a:xfrm>
            <a:off x="502920" y="2771725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86253" algn="l"/>
                <a:tab pos="5699506" algn="l"/>
                <a:tab pos="84603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72种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144种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48种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.288种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c8c7d645a?vbadefaultcenterpage=1&amp;parentnodeid=f5c43769d&amp;color=0,0,0&amp;vbahtmlprocessed=1&amp;bbb=1&amp;hasbroken=1"/>
              <p:cNvSpPr/>
              <p:nvPr/>
            </p:nvSpPr>
            <p:spPr>
              <a:xfrm>
                <a:off x="502920" y="3255595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的前面去，且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都不安排在第3个周末，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也不安排在第6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个周末,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所以情况如下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在第1个周末去，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在第2,4,5个周末去，有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种安排方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在第2个周末去，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在第4,5个周末去，有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种安排方法；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4个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周末去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在第5个周末，有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种安排方法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.故不同的安排方法共有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72+48+24=144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c8c7d645a?vbadefaultcenterpage=1&amp;parentnodeid=f5c43769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55595"/>
                <a:ext cx="11183112" cy="2713800"/>
              </a:xfrm>
              <a:prstGeom prst="rect">
                <a:avLst/>
              </a:prstGeom>
              <a:blipFill>
                <a:blip r:embed="rId4"/>
                <a:stretch>
                  <a:fillRect l="-1690" r="-545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25_1#c6d4f2eb9?vbadefaultcenterpage=1&amp;parentnodeid=f5c43769d&amp;color=0,0,0&amp;vbahtmlprocessed=1&amp;bbb=1"/>
          <p:cNvSpPr/>
          <p:nvPr/>
        </p:nvSpPr>
        <p:spPr>
          <a:xfrm>
            <a:off x="502920" y="194324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7.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由数字0,1,2,3,4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组成的没有重复数字的五位偶数共有(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26_1#c6d4f2eb9.bracket?vbadefaultcenterpage=1&amp;parentnodeid=f5c43769d&amp;color=0,0,0&amp;vbapositionanswer=7&amp;vbahtmlprocessed=1"/>
          <p:cNvSpPr/>
          <p:nvPr/>
        </p:nvSpPr>
        <p:spPr>
          <a:xfrm>
            <a:off x="7868920" y="1931811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27_1#c6d4f2eb9.choices?vbadefaultcenterpage=1&amp;parentnodeid=f5c43769d&amp;color=0,0,0&amp;vbahtmlprocessed=1&amp;bbb=1"/>
          <p:cNvSpPr/>
          <p:nvPr/>
        </p:nvSpPr>
        <p:spPr>
          <a:xfrm>
            <a:off x="502920" y="248610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54个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60个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72个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.96个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c6d4f2eb9?vbadefaultcenterpage=1&amp;parentnodeid=f5c43769d&amp;color=0,0,0&amp;vbahtmlprocessed=1&amp;bbb=1&amp;hasbroken=1"/>
              <p:cNvSpPr/>
              <p:nvPr/>
            </p:nvSpPr>
            <p:spPr>
              <a:xfrm>
                <a:off x="502920" y="3027439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根据题意,分2种情况讨论：①当个位数字为0时,将剩下的4个数字全排列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,此时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符合题意的五位数有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（个）;②当个位数字为2或4时,0不能在首位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,则首位数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字有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种情况,将剩下的3个数字全排列,此时符合题意的五位数有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个）.故符合题意的五位数共有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24+36=60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c6d4f2eb9?vbadefaultcenterpage=1&amp;parentnodeid=f5c43769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27439"/>
                <a:ext cx="11183112" cy="2155000"/>
              </a:xfrm>
              <a:prstGeom prst="rect">
                <a:avLst/>
              </a:prstGeom>
              <a:blipFill>
                <a:blip r:embed="rId3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29_1#093c95c2e?vbadefaultcenterpage=1&amp;parentnodeid=f5c43769d&amp;color=0,0,0&amp;vbahtmlprocessed=1&amp;bbb=1&amp;hasbroken=1"/>
          <p:cNvSpPr/>
          <p:nvPr/>
        </p:nvSpPr>
        <p:spPr>
          <a:xfrm>
            <a:off x="502920" y="1365995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8.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现安排甲、乙、丙、丁、戊5名同学参加某志愿者服务活动，有翻译、导游、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礼仪、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司机四项工作可以安排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，每人安排一项工作，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则以下说法正确的是(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0_1#093c95c2e.bracket?vbadefaultcenterpage=1&amp;parentnodeid=f5c43769d&amp;color=0,0,0&amp;vbapositionanswer=8&amp;vbahtmlprocessed=1"/>
          <p:cNvSpPr/>
          <p:nvPr/>
        </p:nvSpPr>
        <p:spPr>
          <a:xfrm>
            <a:off x="9608820" y="191336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093c95c2e.choices?vbadefaultcenterpage=1&amp;parentnodeid=f5c43769d&amp;color=0,0,0&amp;vbahtmlprocessed=1&amp;bbb=1&amp;hasbroken=1"/>
              <p:cNvSpPr/>
              <p:nvPr/>
            </p:nvSpPr>
            <p:spPr>
              <a:xfrm>
                <a:off x="502920" y="2406632"/>
                <a:ext cx="11183112" cy="33387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A.若每项工作不必都有人参加，则不同的方法数为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.若每项工作至少有1人参加，则不同的方法数为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.若每项工作至少有1人参加，甲、乙不会开车但能从事其他三项工作，丙、丁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、戊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都能胜任四项工作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，则不同安排方案的种数是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.如果司机工作不安排，其余三项工作至少安排1人，那么这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5名同学全部被安排的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不同方法数为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093c95c2e.choices?vbadefaultcenterpage=1&amp;parentnodeid=f5c43769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6632"/>
                <a:ext cx="11183112" cy="3338703"/>
              </a:xfrm>
              <a:prstGeom prst="rect">
                <a:avLst/>
              </a:prstGeom>
              <a:blipFill>
                <a:blip r:embed="rId3"/>
                <a:stretch>
                  <a:fillRect l="-1690" r="-927" b="-49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093c95c2e?vbadefaultcenterpage=1&amp;parentnodeid=f5c43769d&amp;color=0,0,0&amp;vbahtmlprocessed=1&amp;bbb=1&amp;hasbroken=1"/>
              <p:cNvSpPr/>
              <p:nvPr/>
            </p:nvSpPr>
            <p:spPr>
              <a:xfrm>
                <a:off x="502920" y="756000"/>
                <a:ext cx="11183112" cy="5393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对于A，安排5人参加4项工作，每人有4种安排方法，则有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种安排方法，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故A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B，分2步进行分析：先将5人分为4组，再将分好的4组全排列，安排4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项工作，</a:t>
                </a: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种安排方法，故B错误；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C，分2种情况讨论：①从丙、丁、戊中选出1人开车，②从丙、丁、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戊中选出2</a:t>
                </a: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人开车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种安排方法，故C正确；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D，分2步分析：需要先将5人分为3组，有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种分组方法，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将分好的3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组安排翻译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、导游、礼仪三项工作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，有</a:t>
                </a:r>
              </a:p>
              <a:p>
                <a:pPr algn="l"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种情况，则有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种安排方法，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093c95c2e?vbadefaultcenterpage=1&amp;parentnodeid=f5c43769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393500"/>
              </a:xfrm>
              <a:prstGeom prst="rect">
                <a:avLst/>
              </a:prstGeom>
              <a:blipFill>
                <a:blip r:embed="rId3"/>
                <a:stretch>
                  <a:fillRect l="-1690" r="-981" b="-33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7c37924e?vbadefaultcenterpage=1&amp;parentnodeid=f83f7e05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33_1#98c641d15?vbadefaultcenterpage=1&amp;parentnodeid=e7c37924e&amp;color=0,0,0&amp;vbahtmlprocessed=1&amp;bbb=1&amp;hasbroken=1"/>
          <p:cNvSpPr/>
          <p:nvPr/>
        </p:nvSpPr>
        <p:spPr>
          <a:xfrm>
            <a:off x="502920" y="1521048"/>
            <a:ext cx="11183112" cy="1592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（多选题）生命在于运动，小兰给自己制定了周一到周六的运动计划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，这六天每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天安排一项运动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，其中有两天练习瑜伽，另外四天的运动项目互不相同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，且运动项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目为跑步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、爬山、打羽毛球和跳绳，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则下列说法正确的是(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4_1#98c641d15.bracket?vbadefaultcenterpage=1&amp;parentnodeid=e7c37924e&amp;color=0,0,0&amp;vbapositionanswer=9&amp;vbahtmlprocessed=1&amp;bbb=1"/>
          <p:cNvSpPr/>
          <p:nvPr/>
        </p:nvSpPr>
        <p:spPr>
          <a:xfrm>
            <a:off x="8415020" y="26272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BCD</a:t>
            </a:r>
            <a:endParaRPr lang="en-US" altLang="zh-CN" sz="2400" dirty="0"/>
          </a:p>
        </p:txBody>
      </p:sp>
      <p:sp>
        <p:nvSpPr>
          <p:cNvPr id="5" name="QC_5_BD.35_1#98c641d15.choices?vbadefaultcenterpage=1&amp;parentnodeid=e7c37924e&amp;color=0,0,0&amp;vbahtmlprocessed=1&amp;bbb=1"/>
          <p:cNvSpPr/>
          <p:nvPr/>
        </p:nvSpPr>
        <p:spPr>
          <a:xfrm>
            <a:off x="502920" y="3171159"/>
            <a:ext cx="11183112" cy="2155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A.若瑜伽被安排在周一和周六，则共有48种不同的安排方法</a:t>
            </a:r>
            <a:endParaRPr lang="en-US" altLang="zh-CN" sz="2400" dirty="0"/>
          </a:p>
          <a:p>
            <a:pPr marL="0"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.若周二和周五至少有一天安排练习瑜伽，则共有216种不同的安排方法</a:t>
            </a:r>
            <a:endParaRPr lang="en-US" altLang="zh-CN" sz="2400" dirty="0"/>
          </a:p>
          <a:p>
            <a:pPr marL="0"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.若周一不练习瑜伽，周三爬山，则共有36种不同的安排方法</a:t>
            </a:r>
            <a:endParaRPr lang="en-US" altLang="zh-CN" sz="2400" dirty="0"/>
          </a:p>
          <a:p>
            <a:pPr marL="0"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.若瑜伽不被安排在相邻的两天，则共有240种不同的安排方法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98c641d15?vbadefaultcenterpage=1&amp;parentnodeid=e7c37924e&amp;color=0,0,0&amp;vbahtmlprocessed=1&amp;bbb=1&amp;hasbroken=1"/>
              <p:cNvSpPr/>
              <p:nvPr/>
            </p:nvSpPr>
            <p:spPr>
              <a:xfrm>
                <a:off x="502920" y="1092087"/>
                <a:ext cx="11183112" cy="4949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对于A，若瑜伽被安排在周一和周六，则共有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种不同的安排方法，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故A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B，若周二和周五至少有一天安排练习瑜伽，则由间接法可得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，不同的安排方法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=216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C，若周一不练习瑜伽，周三爬山，则共有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种不同的安排方法，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故C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D，若瑜伽不被安排在相邻的两天，则先排其他四项运动，共有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排方法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，再从5个空位里插入2个安排练习瑜伽，故共有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种不同的安排方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98c641d15?vbadefaultcenterpage=1&amp;parentnodeid=e7c37924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92087"/>
                <a:ext cx="11183112" cy="4949000"/>
              </a:xfrm>
              <a:prstGeom prst="rect">
                <a:avLst/>
              </a:prstGeom>
              <a:blipFill>
                <a:blip r:embed="rId3"/>
                <a:stretch>
                  <a:fillRect l="-1690" r="-1581" b="-36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37_1#ca880e27b?vbadefaultcenterpage=1&amp;parentnodeid=e7c37924e&amp;color=0,0,0&amp;vbahtmlprocessed=1&amp;bbb=1&amp;hasbroken=1"/>
          <p:cNvSpPr/>
          <p:nvPr/>
        </p:nvSpPr>
        <p:spPr>
          <a:xfrm>
            <a:off x="502920" y="1128599"/>
            <a:ext cx="11183112" cy="270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（多选题）在某地实施的新高考改革方案中，选择性考试科目有物理、化学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、生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物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、政治、历史、地理6门.学生根据高校的要求，结合自身特长兴趣，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首先在物理、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历史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2门科目中选择1门，再从政治、地理、化学、生物4门科目中选择2门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，考试成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绩计入考生总分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，作为高考统一招生录取的依据.某学生想在物理、化学、生物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、政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治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、历史、地理这6门课程中选三门作为选考科目，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8_1#ca880e27b.bracket?vbadefaultcenterpage=1&amp;parentnodeid=e7c37924e&amp;color=0,0,0&amp;vbapositionanswer=10&amp;vbahtmlprocessed=1&amp;bbb=1"/>
          <p:cNvSpPr/>
          <p:nvPr/>
        </p:nvSpPr>
        <p:spPr>
          <a:xfrm>
            <a:off x="10129520" y="3352369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ca880e27b.choices?vbadefaultcenterpage=1&amp;parentnodeid=e7c37924e&amp;color=0,0,0&amp;vbahtmlprocessed=1&amp;bbb=1"/>
              <p:cNvSpPr/>
              <p:nvPr/>
            </p:nvSpPr>
            <p:spPr>
              <a:xfrm>
                <a:off x="502920" y="3821507"/>
                <a:ext cx="11183112" cy="21576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A.若任意选科，则选法总数为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.若化学必选，则选法总数为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.若政治和地理至少选一门，则选法总数为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.若物理必选，化学、生物至少选一门，则选法总数为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ca880e27b.choices?vbadefaultcenterpage=1&amp;parentnodeid=e7c37924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21507"/>
                <a:ext cx="11183112" cy="2157603"/>
              </a:xfrm>
              <a:prstGeom prst="rect">
                <a:avLst/>
              </a:prstGeom>
              <a:blipFill>
                <a:blip r:embed="rId3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ca880e27b?vbadefaultcenterpage=1&amp;parentnodeid=e7c37924e&amp;color=0,0,0&amp;vbahtmlprocessed=1&amp;bbb=1&amp;hasbroken=1"/>
              <p:cNvSpPr/>
              <p:nvPr/>
            </p:nvSpPr>
            <p:spPr>
              <a:xfrm>
                <a:off x="502920" y="2769630"/>
                <a:ext cx="11183112" cy="159550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若任意选科，选法总数为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，A错误；若化学必选，选法总数为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B正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；若政治和地理至少选一门，选法总数为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，C错误；若物理必选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，化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、生物至少选一门，选法总数为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ca880e27b?vbadefaultcenterpage=1&amp;parentnodeid=e7c37924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69630"/>
                <a:ext cx="11183112" cy="1595501"/>
              </a:xfrm>
              <a:prstGeom prst="rect">
                <a:avLst/>
              </a:prstGeom>
              <a:blipFill>
                <a:blip r:embed="rId3"/>
                <a:stretch>
                  <a:fillRect l="-1690" r="-709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41_1#ece6cc566?vbadefaultcenterpage=1&amp;parentnodeid=e7c37924e&amp;color=0,0,0&amp;vbahtmlprocessed=1&amp;bbb=1&amp;hasbroken=1"/>
          <p:cNvSpPr/>
          <p:nvPr/>
        </p:nvSpPr>
        <p:spPr>
          <a:xfrm>
            <a:off x="502920" y="1508743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11.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某省农业农村厅将6名农业技术专家（4男2女）分成两组,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到该省两个县参加工作,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若要求女专家不单独成组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,且每组至多4人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,则不同的选派方案共有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种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5_AN.42_1#ece6cc566.blank?vbadefaultcenterpage=1&amp;parentnodeid=e7c37924e&amp;color=0,0,0&amp;vbapositionanswer=11&amp;vbahtmlprocessed=1&amp;bbb=1"/>
          <p:cNvSpPr/>
          <p:nvPr/>
        </p:nvSpPr>
        <p:spPr>
          <a:xfrm>
            <a:off x="9088120" y="2018013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48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ece6cc566?vbadefaultcenterpage=1&amp;parentnodeid=e7c37924e&amp;color=0,0,0&amp;vbahtmlprocessed=1&amp;bbb=1&amp;hasbroken=1"/>
              <p:cNvSpPr/>
              <p:nvPr/>
            </p:nvSpPr>
            <p:spPr>
              <a:xfrm>
                <a:off x="502920" y="2611991"/>
                <a:ext cx="11183112" cy="2802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分两类：第一类,分为2人、4人的两组派往两个县参加工作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,不考虑女专家不单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独成组的情况共有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种选派方案,而女专家单独成组有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种选派方案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种满足题意的选派方案;第二类,分为3人、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3人的两组派往两个县参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加工作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2!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种满足题意的选派方案.故不同的选派方案共有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28+20=48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ece6cc566?vbadefaultcenterpage=1&amp;parentnodeid=e7c37924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1991"/>
                <a:ext cx="11183112" cy="2802700"/>
              </a:xfrm>
              <a:prstGeom prst="rect">
                <a:avLst/>
              </a:prstGeom>
              <a:blipFill>
                <a:blip r:embed="rId3"/>
                <a:stretch>
                  <a:fillRect l="-1690" r="-981" b="-65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44_1#39fa02779?vbadefaultcenterpage=1&amp;parentnodeid=e7c37924e&amp;color=0,0,0&amp;vbahtmlprocessed=1&amp;bbb=1&amp;hasbroken=1"/>
          <p:cNvSpPr/>
          <p:nvPr/>
        </p:nvSpPr>
        <p:spPr>
          <a:xfrm>
            <a:off x="502920" y="1418636"/>
            <a:ext cx="11183112" cy="1592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（双空题）某同学买了一串什锦糖葫芦,从上往下排共有6个果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,每个果都可以在山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楂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,草莓,橘子中选择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,则不同的糖葫芦组合结果有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种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;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如果该同学选了两个山楂,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两个草莓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,两瓣橘子,要求相邻的两个果不能相同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,那么不同的组合结果有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种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5_AN.45_1#39fa02779.blank?vbadefaultcenterpage=1&amp;parentnodeid=e7c37924e&amp;color=0,0,0&amp;vbapositionanswer=12&amp;vbahtmlprocessed=1&amp;bbb=1"/>
          <p:cNvSpPr/>
          <p:nvPr/>
        </p:nvSpPr>
        <p:spPr>
          <a:xfrm>
            <a:off x="6878320" y="1949496"/>
            <a:ext cx="677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729</a:t>
            </a:r>
            <a:endParaRPr lang="en-US" altLang="zh-CN" sz="2400" dirty="0"/>
          </a:p>
        </p:txBody>
      </p:sp>
      <p:sp>
        <p:nvSpPr>
          <p:cNvPr id="4" name="QB_5_AN.46_1#39fa02779.blank?vbadefaultcenterpage=1&amp;parentnodeid=e7c37924e&amp;color=0,0,0&amp;vbapositionanswer=13&amp;vbahtmlprocessed=1&amp;bbb=1"/>
          <p:cNvSpPr/>
          <p:nvPr/>
        </p:nvSpPr>
        <p:spPr>
          <a:xfrm>
            <a:off x="9926320" y="2486706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7_1#39fa02779?vbadefaultcenterpage=1&amp;parentnodeid=e7c37924e&amp;color=0,0,0&amp;vbahtmlprocessed=1&amp;bbb=1&amp;hasbroken=1"/>
              <p:cNvSpPr/>
              <p:nvPr/>
            </p:nvSpPr>
            <p:spPr>
              <a:xfrm>
                <a:off x="502920" y="3006643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第一个问题,每个果子都有3个选择,所以不同的糖葫芦组合结果有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=729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种）.第二个问题,从上到下,先考虑前3个,再考虑后3个,前3个,各选一种果,有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况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,那第4个有2种情况,第5，6个果,有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种情况,此时共有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⋅2⋅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种情况；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前3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,第1个和第3个相同,有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种情况,那后3个只有1种情况,此时有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.故第二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个问题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24+6=30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7_1#39fa02779?vbadefaultcenterpage=1&amp;parentnodeid=e7c37924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6643"/>
                <a:ext cx="11183112" cy="2713800"/>
              </a:xfrm>
              <a:prstGeom prst="rect">
                <a:avLst/>
              </a:prstGeom>
              <a:blipFill>
                <a:blip r:embed="rId3"/>
                <a:stretch>
                  <a:fillRect l="-1690" r="-927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5f0af7c2?vbadefaultcenterpage=1&amp;parentnodeid=f83f7e05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B_5_BD.48_1#f7257881f?vbadefaultcenterpage=1&amp;parentnodeid=95f0af7c2&amp;color=0,0,0&amp;vbahtmlprocessed=1&amp;bbb=1&amp;hasbroken=1"/>
          <p:cNvSpPr/>
          <p:nvPr/>
        </p:nvSpPr>
        <p:spPr>
          <a:xfrm>
            <a:off x="502920" y="1521048"/>
            <a:ext cx="11183112" cy="2150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小小的火柴棒可以拼成几何图形,也可以拼成数字.如图所示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,我们可以用火柴棒拼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出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1至9这9个数字,比如：“1”需要2根火柴棒,“7”需要3根火柴棒.若将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8根火柴棒以适当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的方式全部放入表格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中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（没有放入火柴棒的空位表示数字“0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”）,则最多可以表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示无重复数字的三位数的个数为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pic>
        <p:nvPicPr>
          <p:cNvPr id="4" name="QB_5_BD.48_1#f7257881f?vbadefaultcenterpage=1&amp;parentnodeid=95f0af7c2&amp;color=0,0,0&amp;inlineimagemarkindex=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4153" y="2696052"/>
            <a:ext cx="612648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5" name="QB_5_BD.48_2#f7257881f?vbadefaultcenterpage=1&amp;parentnodeid=95f0af7c2&amp;color=0,0,0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92424" y="3781648"/>
            <a:ext cx="5404104" cy="1042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6" name="QB_5_AN.49_1#f7257881f.blank?vbadefaultcenterpage=1&amp;parentnodeid=95f0af7c2&amp;color=0,0,0&amp;vbapositionanswer=14&amp;vbahtmlprocessed=1&amp;bbb=1"/>
          <p:cNvSpPr/>
          <p:nvPr/>
        </p:nvSpPr>
        <p:spPr>
          <a:xfrm>
            <a:off x="4820920" y="3147918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20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f7257881f?vbadefaultcenterpage=1&amp;parentnodeid=95f0af7c2&amp;color=0,0,0&amp;vbahtmlprocessed=1&amp;bbb=1&amp;hasbroken=1"/>
              <p:cNvSpPr/>
              <p:nvPr/>
            </p:nvSpPr>
            <p:spPr>
              <a:xfrm>
                <a:off x="502920" y="2227022"/>
                <a:ext cx="11183112" cy="27230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由题意,用2根火柴棒可以拼成数字1,用3根火柴棒可以拼成数字7,用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4根火柴棒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可以拼成数字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4,用5根火柴棒可以拼成数字2,3,5,用6根火柴棒可以拼成数字6,9,用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火柴棒可以拼成数字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8.三位数中的数字不重复,因此8根火柴棒只能分成两组：2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和6,3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5,组成两个数字,还有一个数字只能为0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,这样组成的无重复数字的三位数的个数为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f7257881f?vbadefaultcenterpage=1&amp;parentnodeid=95f0af7c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27022"/>
                <a:ext cx="11183112" cy="2723007"/>
              </a:xfrm>
              <a:prstGeom prst="rect">
                <a:avLst/>
              </a:prstGeom>
              <a:blipFill>
                <a:blip r:embed="rId3"/>
                <a:stretch>
                  <a:fillRect l="-1690" r="-545" b="-67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51_1#26c6d3eb2?vbadefaultcenterpage=1&amp;parentnodeid=95f0af7c2&amp;color=0,0,0&amp;vbahtmlprocessed=1&amp;bbb=1&amp;hasbroken=1"/>
          <p:cNvSpPr/>
          <p:nvPr/>
        </p:nvSpPr>
        <p:spPr>
          <a:xfrm>
            <a:off x="502920" y="756000"/>
            <a:ext cx="11183112" cy="1592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14.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某省示范性高中安排6名高级教师（不同姓）到基础教育薄弱的甲、乙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、丙三所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中学进行支教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，每所学校至少去1人，因工作需要，其中李老师不去甲校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，则分配方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案种数为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5_AN.52_1#26c6d3eb2.blank?vbadefaultcenterpage=1&amp;parentnodeid=95f0af7c2&amp;color=0,0,0&amp;vbapositionanswer=15&amp;vbahtmlprocessed=1&amp;bbb=1"/>
          <p:cNvSpPr/>
          <p:nvPr/>
        </p:nvSpPr>
        <p:spPr>
          <a:xfrm>
            <a:off x="1772920" y="1824070"/>
            <a:ext cx="677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360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3_1#26c6d3eb2?vbadefaultcenterpage=1&amp;parentnodeid=95f0af7c2&amp;color=0,0,0&amp;vbahtmlprocessed=1&amp;bbb=1&amp;hasbroken=1"/>
              <p:cNvSpPr/>
              <p:nvPr/>
            </p:nvSpPr>
            <p:spPr>
              <a:xfrm>
                <a:off x="502920" y="2406618"/>
                <a:ext cx="11183112" cy="3831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根据6名高级教师到甲、乙、丙三所中学进行支教，每所学校至少去1人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，可分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四种情况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甲校安排1名教师，分配方案种数为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甲校安排2名教师，分配方案种数为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甲校安排3名教师，分配方案种数为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甲校安排4名教师，分配方案种数为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由分类加法计数原理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150+140+60+10=360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种分配方案.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3_1#26c6d3eb2?vbadefaultcenterpage=1&amp;parentnodeid=95f0af7c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6618"/>
                <a:ext cx="11183112" cy="3831400"/>
              </a:xfrm>
              <a:prstGeom prst="rect">
                <a:avLst/>
              </a:prstGeom>
              <a:blipFill>
                <a:blip r:embed="rId3"/>
                <a:stretch>
                  <a:fillRect l="-1690" r="-1145" b="-47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a9eedc4b?vbadefaultcenterpage=1&amp;parentnodeid=f83f7e05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B_5_BD.54_1#fe9cb86f9?vbadefaultcenterpage=1&amp;parentnodeid=5a9eedc4b&amp;color=0,0,0&amp;vbahtmlprocessed=1&amp;bbb=1&amp;hasbroken=1"/>
          <p:cNvSpPr/>
          <p:nvPr/>
        </p:nvSpPr>
        <p:spPr>
          <a:xfrm>
            <a:off x="502920" y="1521048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15.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若从5双不同颜色的手套中任取3只，不同颜色的手套不能配成一双,则这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3只手套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中任意2只均不能配成一双的取法有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种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B_5_AN.55_1#fe9cb86f9.blank?vbadefaultcenterpage=1&amp;parentnodeid=5a9eedc4b&amp;color=0,0,0&amp;vbapositionanswer=16&amp;vbahtmlprocessed=1&amp;bbb=1"/>
          <p:cNvSpPr/>
          <p:nvPr/>
        </p:nvSpPr>
        <p:spPr>
          <a:xfrm>
            <a:off x="5278120" y="2030318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80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6_1#fe9cb86f9?vbadefaultcenterpage=1&amp;parentnodeid=5a9eedc4b&amp;color=0,0,0&amp;vbahtmlprocessed=1&amp;bbb=1&amp;hasbroken=1"/>
              <p:cNvSpPr/>
              <p:nvPr/>
            </p:nvSpPr>
            <p:spPr>
              <a:xfrm>
                <a:off x="502920" y="2561178"/>
                <a:ext cx="11183112" cy="106013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根据题意,先从5双手套中任取3双,有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种取法,再从每双手套中各取1只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,有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2×2×2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种取法,故共有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×2×2×2=80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种满足题意的取法.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6_1#fe9cb86f9?vbadefaultcenterpage=1&amp;parentnodeid=5a9eedc4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1060133"/>
              </a:xfrm>
              <a:prstGeom prst="rect">
                <a:avLst/>
              </a:prstGeom>
              <a:blipFill>
                <a:blip r:embed="rId4"/>
                <a:stretch>
                  <a:fillRect l="-1690" b="-172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57_1#ac708d022?segpoint=1&amp;vbadefaultcenterpage=1&amp;parentnodeid=5a9eedc4b&amp;color=0,0,0&amp;vbahtmlprocessed=1&amp;bbb=1&amp;hasbroken=1"/>
          <p:cNvSpPr/>
          <p:nvPr/>
        </p:nvSpPr>
        <p:spPr>
          <a:xfrm>
            <a:off x="502920" y="1959909"/>
            <a:ext cx="11183112" cy="1037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16.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男运动员6名，女运动员4名，其中男、女队长各1名.现选派5人外出参加比赛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，则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在下列情况下各有多少种选派方法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？</a:t>
            </a:r>
            <a:endParaRPr lang="en-US" altLang="zh-CN" sz="2400" dirty="0"/>
          </a:p>
        </p:txBody>
      </p:sp>
      <p:sp>
        <p:nvSpPr>
          <p:cNvPr id="3" name="QO_5_BD.57_2#ac708d022?segpoint=1&amp;vbadefaultcenterpage=1&amp;parentnodeid=5a9eedc4b&amp;color=0,0,0&amp;vbahtmlprocessed=1&amp;bbb=1"/>
          <p:cNvSpPr/>
          <p:nvPr/>
        </p:nvSpPr>
        <p:spPr>
          <a:xfrm>
            <a:off x="502920" y="3056490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（1）男运动员3名，女运动员2名；</a:t>
            </a:r>
            <a:endParaRPr lang="en-US" altLang="zh-CN" sz="2400" dirty="0"/>
          </a:p>
        </p:txBody>
      </p:sp>
      <p:sp>
        <p:nvSpPr>
          <p:cNvPr id="4" name="QO_5_BD.57_3#ac708d022?segpoint=1&amp;vbadefaultcenterpage=1&amp;parentnodeid=5a9eedc4b&amp;color=0,0,0&amp;vbahtmlprocessed=1&amp;bbb=1"/>
          <p:cNvSpPr/>
          <p:nvPr/>
        </p:nvSpPr>
        <p:spPr>
          <a:xfrm>
            <a:off x="502920" y="3591160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（2）至少有1名女运动员；</a:t>
            </a:r>
            <a:endParaRPr lang="en-US" altLang="zh-CN" sz="2400" dirty="0"/>
          </a:p>
        </p:txBody>
      </p:sp>
      <p:sp>
        <p:nvSpPr>
          <p:cNvPr id="5" name="QO_5_BD.57_4#ac708d022?segpoint=1&amp;vbadefaultcenterpage=1&amp;parentnodeid=5a9eedc4b&amp;color=0,0,0&amp;vbahtmlprocessed=1&amp;bbb=1"/>
          <p:cNvSpPr/>
          <p:nvPr/>
        </p:nvSpPr>
        <p:spPr>
          <a:xfrm>
            <a:off x="502920" y="4125830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（3）至少有1名队长；</a:t>
            </a:r>
            <a:endParaRPr lang="en-US" altLang="zh-CN" sz="2400" dirty="0"/>
          </a:p>
        </p:txBody>
      </p:sp>
      <p:sp>
        <p:nvSpPr>
          <p:cNvPr id="6" name="QO_5_BD.57_5#ac708d022?segpoint=1&amp;vbadefaultcenterpage=1&amp;parentnodeid=5a9eedc4b&amp;color=0,0,0&amp;vbahtmlprocessed=1&amp;bbb=1"/>
          <p:cNvSpPr/>
          <p:nvPr/>
        </p:nvSpPr>
        <p:spPr>
          <a:xfrm>
            <a:off x="502920" y="4660501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（4）既要有队长，又要有女运动员.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1#ac708d022?vbadefaultcenterpage=1&amp;parentnodeid=5a9eedc4b&amp;color=0,0,0&amp;vbahtmlprocessed=1&amp;bbb=1&amp;hasbroken=1"/>
              <p:cNvSpPr/>
              <p:nvPr/>
            </p:nvSpPr>
            <p:spPr>
              <a:xfrm>
                <a:off x="502920" y="756000"/>
                <a:ext cx="11183112" cy="55173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（1）分两步完成：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第一步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，选3名男运动员，有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种选法；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第二步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，选2名女运动员，有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种选法.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由分步乘法计数原理可得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种选法.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2）“至少有1名女运动员”的对立事件为“全是男运动员”，可用间接法求解.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10人中任选5人有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种选法，其中“全是男运动员”的选法有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.所以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至少有1名女运动员”的选法有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3）可分类求解：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只有男队长”的选法种数为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，“只有女队长”的选法种数为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男、女队长都入选”的选法种数为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=196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种选法.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1#ac708d022?vbadefaultcenterpage=1&amp;parentnodeid=5a9eedc4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17325"/>
              </a:xfrm>
              <a:prstGeom prst="rect">
                <a:avLst/>
              </a:prstGeom>
              <a:blipFill>
                <a:blip r:embed="rId3"/>
                <a:stretch>
                  <a:fillRect l="-1690" b="-33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2#ac708d022?vbadefaultcenterpage=1&amp;parentnodeid=5a9eedc4b&amp;color=0,0,0&amp;vbahtmlprocessed=1&amp;bbb=1&amp;hasbroken=1"/>
              <p:cNvSpPr/>
              <p:nvPr/>
            </p:nvSpPr>
            <p:spPr>
              <a:xfrm>
                <a:off x="502920" y="2484642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（4）当有女队长时，其他人任意选，共有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种选法；当不选女队长时，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必选男队长，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种选法，其中“不含女运动员”的选法有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，所以不选女队长时的选法共有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种.故“既要有队长，又要有女运动员”的选法共有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=191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2#ac708d022?vbadefaultcenterpage=1&amp;parentnodeid=5a9eedc4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4642"/>
                <a:ext cx="11183112" cy="2155000"/>
              </a:xfrm>
              <a:prstGeom prst="rect">
                <a:avLst/>
              </a:prstGeom>
              <a:blipFill>
                <a:blip r:embed="rId3"/>
                <a:stretch>
                  <a:fillRect l="-1690" r="-4035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30ab7e87f.fixed?vbadefaultcenterpage=1&amp;parentnodeid=1ff9432d4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基础课54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排列与组合</a:t>
            </a:r>
            <a:endParaRPr lang="en-US" altLang="zh-CN" sz="4000" dirty="0"/>
          </a:p>
        </p:txBody>
      </p:sp>
      <p:pic>
        <p:nvPicPr>
          <p:cNvPr id="3" name="C_0#30ab7e87f?linknodeid=f5c43769d&amp;catalogrefid=f5c43769d&amp;parentnodeid=1ff9432d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30ab7e87f?linknodeid=f5c43769d&amp;catalogrefid=f5c43769d&amp;parentnodeid=1ff9432d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30ab7e87f?linknodeid=e7c37924e&amp;catalogrefid=e7c37924e&amp;parentnodeid=1ff9432d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30ab7e87f?linknodeid=e7c37924e&amp;catalogrefid=e7c37924e&amp;parentnodeid=1ff9432d4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30ab7e87f?linknodeid=95f0af7c2&amp;catalogrefid=95f0af7c2&amp;parentnodeid=1ff9432d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30ab7e87f?linknodeid=95f0af7c2&amp;catalogrefid=95f0af7c2&amp;parentnodeid=1ff9432d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30ab7e87f?linknodeid=5a9eedc4b&amp;catalogrefid=5a9eedc4b&amp;parentnodeid=1ff9432d4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30ab7e87f?linknodeid=5a9eedc4b&amp;catalogrefid=5a9eedc4b&amp;parentnodeid=1ff9432d4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30ab7e87f?linknodeid=f5c43769d&amp;catalogrefid=f5c43769d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30ab7e87f?linknodeid=f5c43769d&amp;catalogrefid=f5c43769d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30ab7e87f?linknodeid=e7c37924e&amp;catalogrefid=e7c37924e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30ab7e87f?linknodeid=e7c37924e&amp;catalogrefid=e7c37924e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30ab7e87f?linknodeid=95f0af7c2&amp;catalogrefid=95f0af7c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30ab7e87f?linknodeid=95f0af7c2&amp;catalogrefid=95f0af7c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30ab7e87f?linknodeid=5a9eedc4b&amp;catalogrefid=5a9eedc4b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30ab7e87f?linknodeid=5a9eedc4b&amp;catalogrefid=5a9eedc4b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83f7e05e.fixed?segpoint=1&amp;vbadefaultcenterpage=1&amp;parentnodeid=30ab7e87f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f83f7e05e.fixed?vbadefaultcenterpage=1&amp;parentnodeid=30ab7e87f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5c43769d?vbadefaultcenterpage=1&amp;parentnodeid=f83f7e05e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3d469755d?vbadefaultcenterpage=1&amp;parentnodeid=f5c43769d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（原创）若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3d469755d?vbadefaultcenterpage=1&amp;parentnodeid=f5c43769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3d469755d.bracket?vbadefaultcenterpage=1&amp;parentnodeid=f5c43769d&amp;color=0,0,0&amp;vbapositionanswer=1&amp;vbahtmlprocessed=1"/>
          <p:cNvSpPr/>
          <p:nvPr/>
        </p:nvSpPr>
        <p:spPr>
          <a:xfrm>
            <a:off x="7011607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5" name="QC_5_BD.3_1#3d469755d.choices?vbadefaultcenterpage=1&amp;parentnodeid=f5c43769d&amp;color=0,0,0&amp;vbahtmlprocessed=1&amp;bbb=1"/>
          <p:cNvSpPr/>
          <p:nvPr/>
        </p:nvSpPr>
        <p:spPr>
          <a:xfrm>
            <a:off x="502920" y="200491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.9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3d469755d?vbadefaultcenterpage=1&amp;parentnodeid=f5c43769d&amp;color=0,0,0&amp;vbahtmlprocessed=1&amp;bbb=1&amp;hasbroken=1"/>
              <p:cNvSpPr/>
              <p:nvPr/>
            </p:nvSpPr>
            <p:spPr>
              <a:xfrm>
                <a:off x="502920" y="2488788"/>
                <a:ext cx="11183112" cy="1088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由已知得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4×3×2×1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（舍去）.故选A.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3d469755d?vbadefaultcenterpage=1&amp;parentnodeid=f5c43769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8788"/>
                <a:ext cx="11183112" cy="1088200"/>
              </a:xfrm>
              <a:prstGeom prst="rect">
                <a:avLst/>
              </a:prstGeom>
              <a:blipFill>
                <a:blip r:embed="rId5"/>
                <a:stretch>
                  <a:fillRect l="-1690" b="-167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C_5_AN.6_1#31f8ffc2a.bracket?vbadefaultcenterpage=1&amp;parentnodeid=f5c43769d&amp;color=0,0,0&amp;vbapositionanswer=2&amp;vbahtmlprocessed=1"/>
          <p:cNvSpPr/>
          <p:nvPr/>
        </p:nvSpPr>
        <p:spPr>
          <a:xfrm>
            <a:off x="9243695" y="187718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147763" y="1045063"/>
          <a:ext cx="10412412" cy="234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文档" r:id="rId4" imgW="8237109" imgH="1855818" progId="Word.Document.12">
                  <p:embed/>
                </p:oleObj>
              </mc:Choice>
              <mc:Fallback>
                <p:oleObj name="文档" r:id="rId4" imgW="8237109" imgH="1855818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1045063"/>
                        <a:ext cx="10412412" cy="234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/>
          </p:nvPr>
        </p:nvGraphicFramePr>
        <p:xfrm>
          <a:off x="1147763" y="3722688"/>
          <a:ext cx="103759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文档" r:id="rId6" imgW="8213581" imgH="1448452" progId="Word.Document.12">
                  <p:embed/>
                </p:oleObj>
              </mc:Choice>
              <mc:Fallback>
                <p:oleObj name="文档" r:id="rId6" imgW="8213581" imgH="1448452" progId="Word.Document.12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763" y="3722688"/>
                        <a:ext cx="10375900" cy="170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67038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/>
          </p:nvPr>
        </p:nvGraphicFramePr>
        <p:xfrm>
          <a:off x="1063625" y="954954"/>
          <a:ext cx="10272713" cy="541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8122902" imgH="4419128" progId="Word.Document.12">
                  <p:embed/>
                </p:oleObj>
              </mc:Choice>
              <mc:Fallback>
                <p:oleObj name="文档" r:id="rId4" imgW="8122902" imgH="4419128" progId="Word.Document.12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954954"/>
                        <a:ext cx="10272713" cy="541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072458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9_1#1bcb390cf?vbadefaultcenterpage=1&amp;parentnodeid=f5c43769d&amp;color=0,0,0&amp;vbahtmlprocessed=1&amp;bbb=1&amp;hasbroken=1"/>
          <p:cNvSpPr/>
          <p:nvPr/>
        </p:nvSpPr>
        <p:spPr>
          <a:xfrm>
            <a:off x="502920" y="852438"/>
            <a:ext cx="11183112" cy="2150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某款软件主要设有“阅读文章”“视听学习”两个学习版块和“每日答题”“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每周答题”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“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专项答题”“挑战答题”四个答题版块.某人在学习过程中,将六大版块各完成一次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,则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“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挑战答题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”版块与其他三个答题版块在完成顺序上均不相邻的学习方法种数为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0_1#1bcb390cf.bracket?vbadefaultcenterpage=1&amp;parentnodeid=f5c43769d&amp;color=0,0,0&amp;vbapositionanswer=3&amp;vbahtmlprocessed=1"/>
          <p:cNvSpPr/>
          <p:nvPr/>
        </p:nvSpPr>
        <p:spPr>
          <a:xfrm>
            <a:off x="769620" y="251740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1_1#1bcb390cf.choices?vbadefaultcenterpage=1&amp;parentnodeid=f5c43769d&amp;color=0,0,0&amp;vbahtmlprocessed=1&amp;bbb=1"/>
          <p:cNvSpPr/>
          <p:nvPr/>
        </p:nvSpPr>
        <p:spPr>
          <a:xfrm>
            <a:off x="502920" y="304248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976753" algn="l"/>
                <a:tab pos="5775706" algn="l"/>
                <a:tab pos="85746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.144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B.72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C.96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.36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1bcb390cf?vbadefaultcenterpage=1&amp;parentnodeid=f5c43769d&amp;color=0,0,0&amp;vbahtmlprocessed=1&amp;bbb=1&amp;hasbroken=1"/>
              <p:cNvSpPr/>
              <p:nvPr/>
            </p:nvSpPr>
            <p:spPr>
              <a:xfrm>
                <a:off x="502920" y="3583827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当“挑战答题”版块在首或尾时,与“挑战答题”版块相邻的只能是“阅读文章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”或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视听学习”版块,其他任意排,共有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种不同的排法;当“挑战答题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”版块不在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首或尾时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,与“挑战答题”版块相邻的只能是“阅读文章”和“视听学习”版块,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其他任意排,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种不同的排法.故“挑战答题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”版块与其他三个答题版块在完成顺序上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均不相邻的学习方法种数为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96+48=144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1bcb390cf?vbadefaultcenterpage=1&amp;parentnodeid=f5c43769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83827"/>
                <a:ext cx="11183112" cy="2713800"/>
              </a:xfrm>
              <a:prstGeom prst="rect">
                <a:avLst/>
              </a:prstGeom>
              <a:blipFill>
                <a:blip r:embed="rId3"/>
                <a:stretch>
                  <a:fillRect l="-1690" r="-763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13_1#8ed917a8f?hastextimagelayout=1&amp;vbadefaultcenterpage=1&amp;parentnodeid=f5c43769d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30358" y="1554303"/>
            <a:ext cx="3721608" cy="170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3_2#8ed917a8f?hastextimagelayout=1&amp;segpoint=1&amp;vbadefaultcenterpage=1&amp;parentnodeid=f5c43769d&amp;color=0,0,0&amp;vbahtmlprocessed=1&amp;bbb=1&amp;hasbroken=1"/>
              <p:cNvSpPr/>
              <p:nvPr/>
            </p:nvSpPr>
            <p:spPr>
              <a:xfrm>
                <a:off x="502920" y="1508583"/>
                <a:ext cx="7370064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如图,某城市的街区由12个全等的矩形组成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（实线表示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马路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段马路由于正在维修,暂时不通,则从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最短路径有(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3_2#8ed917a8f?hastextimagelayout=1&amp;segpoint=1&amp;vbadefaultcenterpage=1&amp;parentnodeid=f5c43769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08583"/>
                <a:ext cx="7370064" cy="1592199"/>
              </a:xfrm>
              <a:prstGeom prst="rect">
                <a:avLst/>
              </a:prstGeom>
              <a:blipFill>
                <a:blip r:embed="rId4"/>
                <a:stretch>
                  <a:fillRect l="-2564" r="-182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4_1#8ed917a8f.bracket?vbadefaultcenterpage=1&amp;parentnodeid=f5c43769d&amp;color=0,0,0&amp;vbapositionanswer=4&amp;vbahtmlprocessed=1"/>
          <p:cNvSpPr/>
          <p:nvPr/>
        </p:nvSpPr>
        <p:spPr>
          <a:xfrm>
            <a:off x="2293620" y="261475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5" name="QC_5_BD.15_1#8ed917a8f.choices?hastextimagelayout=1&amp;vbadefaultcenterpage=1&amp;parentnodeid=f5c43769d&amp;color=0,0,0&amp;vbahtmlprocessed=1&amp;bbb=1"/>
          <p:cNvSpPr/>
          <p:nvPr/>
        </p:nvSpPr>
        <p:spPr>
          <a:xfrm>
            <a:off x="502920" y="3152534"/>
            <a:ext cx="7370064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1909191" algn="l"/>
                <a:tab pos="3792982" algn="l"/>
                <a:tab pos="5676773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23条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24条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25条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.26条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16_1#8ed917a8f?vbadefaultcenterpage=1&amp;parentnodeid=f5c43769d&amp;color=0,0,0&amp;vbahtmlprocessed=1&amp;bbb=1&amp;hasbroken=1"/>
              <p:cNvSpPr/>
              <p:nvPr/>
            </p:nvSpPr>
            <p:spPr>
              <a:xfrm>
                <a:off x="502920" y="3631260"/>
                <a:ext cx="11183112" cy="174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先假设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是实线,则从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,向上3次,向右4次,最短路径有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（条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）,其中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的路径,即先从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,然后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,最后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的最短路径有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3×3=9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（条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）,所以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不通时,最短路径有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35−9=26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（条）.故选D.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16_1#8ed917a8f?vbadefaultcenterpage=1&amp;parentnodeid=f5c43769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31260"/>
                <a:ext cx="11183112" cy="1748600"/>
              </a:xfrm>
              <a:prstGeom prst="rect">
                <a:avLst/>
              </a:prstGeom>
              <a:blipFill>
                <a:blip r:embed="rId5"/>
                <a:stretch>
                  <a:fillRect l="-1690" r="-1527" b="-10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805</Words>
  <Application>Microsoft Office PowerPoint</Application>
  <PresentationFormat>宽屏</PresentationFormat>
  <Paragraphs>199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6</cp:revision>
  <dcterms:created xsi:type="dcterms:W3CDTF">2024-01-23T11:19:00Z</dcterms:created>
  <dcterms:modified xsi:type="dcterms:W3CDTF">2024-02-03T02:55:43Z</dcterms:modified>
  <cp:category/>
  <cp:contentStatus/>
</cp:coreProperties>
</file>