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81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07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b1f3d6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2694C5D-3A69-496F-9DCD-C9E9E4A8A74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BADC155-A0BE-4CD0-904E-DB93E08FC32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9b1f3d6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基础课55 二项式定理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B82323F-BA29-410F-A76C-99793625538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b5aefbc0?vbadefaultcenterpage=1&amp;parentnodeid=b33335cb4&amp;color=0,0,0&amp;vbahtmlprocessed=1&amp;bbb=1&amp;hasbroken=1"/>
              <p:cNvSpPr/>
              <p:nvPr/>
            </p:nvSpPr>
            <p:spPr>
              <a:xfrm>
                <a:off x="502920" y="1952988"/>
                <a:ext cx="11183112" cy="10460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除以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9所得的余数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b5aefbc0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2988"/>
                <a:ext cx="11183112" cy="1046099"/>
              </a:xfrm>
              <a:prstGeom prst="rect">
                <a:avLst/>
              </a:prstGeom>
              <a:blipFill>
                <a:blip r:embed="rId3"/>
                <a:stretch>
                  <a:fillRect l="-1690" r="-927" b="-174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b5aefbc0.bracket?vbadefaultcenterpage=1&amp;parentnodeid=b33335cb4&amp;color=0,0,0&amp;vbapositionanswer=6&amp;vbahtmlprocessed=1"/>
          <p:cNvSpPr/>
          <p:nvPr/>
        </p:nvSpPr>
        <p:spPr>
          <a:xfrm>
            <a:off x="1087120" y="251305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eb5aefbc0.choices?vbadefaultcenterpage=1&amp;parentnodeid=b33335cb4&amp;color=0,0,0&amp;vbahtmlprocessed=1&amp;bbb=1"/>
              <p:cNvSpPr/>
              <p:nvPr/>
            </p:nvSpPr>
            <p:spPr>
              <a:xfrm>
                <a:off x="502920" y="306068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43428" algn="l"/>
                    <a:tab pos="58201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.8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eb5aefbc0.choices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0680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4_1#eb5aefbc0?vbadefaultcenterpage=1&amp;parentnodeid=b33335cb4&amp;color=0,0,0&amp;vbahtmlprocessed=1&amp;bbb=1&amp;hasbroken=1"/>
              <p:cNvSpPr/>
              <p:nvPr/>
            </p:nvSpPr>
            <p:spPr>
              <a:xfrm>
                <a:off x="502920" y="3539407"/>
                <a:ext cx="11183112" cy="16057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1+7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−1+9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</m:oMath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,正好为9的整数倍，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除以9所得的余数为0.故选B.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4_1#eb5aefbc0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9407"/>
                <a:ext cx="11183112" cy="1605725"/>
              </a:xfrm>
              <a:prstGeom prst="rect">
                <a:avLst/>
              </a:prstGeom>
              <a:blipFill>
                <a:blip r:embed="rId5"/>
                <a:stretch>
                  <a:fillRect l="-1690" b="-452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f6e7c4919?vbadefaultcenterpage=1&amp;parentnodeid=b33335cb4&amp;color=0,0,0&amp;vbahtmlprocessed=1&amp;bbb=1&amp;hasbroken=1"/>
              <p:cNvSpPr/>
              <p:nvPr/>
            </p:nvSpPr>
            <p:spPr>
              <a:xfrm>
                <a:off x="502920" y="1153046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，则下列结论正确的是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f6e7c4919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3046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f6e7c4919.bracket?vbadefaultcenterpage=1&amp;parentnodeid=b33335cb4&amp;color=0,0,0&amp;vbapositionanswer=7&amp;vbahtmlprocessed=1"/>
          <p:cNvSpPr/>
          <p:nvPr/>
        </p:nvSpPr>
        <p:spPr>
          <a:xfrm>
            <a:off x="769620" y="170041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f6e7c4919.choices?vbadefaultcenterpage=1&amp;parentnodeid=b33335cb4&amp;color=0,0,0&amp;vbahtmlprocessed=1&amp;bbb=1"/>
              <p:cNvSpPr/>
              <p:nvPr/>
            </p:nvSpPr>
            <p:spPr>
              <a:xfrm>
                <a:off x="502920" y="2190002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f6e7c4919.choices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0002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f6e7c4919?vbadefaultcenterpage=1&amp;parentnodeid=b33335cb4&amp;color=0,0,0&amp;vbahtmlprocessed=1&amp;bbb=1&amp;hasbroken=1"/>
              <p:cNvSpPr/>
              <p:nvPr/>
            </p:nvSpPr>
            <p:spPr>
              <a:xfrm>
                <a:off x="502920" y="3223909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均为正，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均为负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f6e7c4919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3909"/>
                <a:ext cx="11183112" cy="2713800"/>
              </a:xfrm>
              <a:prstGeom prst="rect">
                <a:avLst/>
              </a:prstGeom>
              <a:blipFill>
                <a:blip r:embed="rId5"/>
                <a:stretch>
                  <a:fillRect l="-1690" r="-55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42ac9ee10?vbadefaultcenterpage=1&amp;parentnodeid=b33335cb4&amp;color=0,0,0&amp;vbahtmlprocessed=1&amp;bbb=1"/>
              <p:cNvSpPr/>
              <p:nvPr/>
            </p:nvSpPr>
            <p:spPr>
              <a:xfrm>
                <a:off x="502920" y="1818178"/>
                <a:ext cx="11403013" cy="6610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的展开式中各项系数的和为2，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则该展开式的常数项为(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42ac9ee10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8178"/>
                <a:ext cx="11403013" cy="661035"/>
              </a:xfrm>
              <a:prstGeom prst="rect">
                <a:avLst/>
              </a:prstGeom>
              <a:blipFill>
                <a:blip r:embed="rId3"/>
                <a:stretch>
                  <a:fillRect l="-1658" b="-137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42ac9ee10.bracket?vbadefaultcenterpage=1&amp;parentnodeid=b33335cb4&amp;color=0,0,0&amp;vbapositionanswer=8&amp;vbahtmlprocessed=1"/>
          <p:cNvSpPr/>
          <p:nvPr/>
        </p:nvSpPr>
        <p:spPr>
          <a:xfrm>
            <a:off x="10773918" y="204246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42ac9ee10.choices?vbadefaultcenterpage=1&amp;parentnodeid=b33335cb4&amp;color=0,0,0&amp;vbahtmlprocessed=1&amp;bbb=1"/>
              <p:cNvSpPr/>
              <p:nvPr/>
            </p:nvSpPr>
            <p:spPr>
              <a:xfrm>
                <a:off x="502920" y="248365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9453" algn="l"/>
                    <a:tab pos="5953506" algn="l"/>
                    <a:tab pos="8663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.40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42ac9ee10.choices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365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42ac9ee10?vbadefaultcenterpage=1&amp;parentnodeid=b33335cb4&amp;color=0,0,0&amp;vbahtmlprocessed=1&amp;bbb=1"/>
              <p:cNvSpPr/>
              <p:nvPr/>
            </p:nvSpPr>
            <p:spPr>
              <a:xfrm>
                <a:off x="502920" y="2967528"/>
                <a:ext cx="11183112" cy="23047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故展开式的常数项为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=80−40=40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42ac9ee10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7528"/>
                <a:ext cx="11183112" cy="2304733"/>
              </a:xfrm>
              <a:prstGeom prst="rect">
                <a:avLst/>
              </a:prstGeom>
              <a:blipFill>
                <a:blip r:embed="rId5"/>
                <a:stretch>
                  <a:fillRect l="-1690" b="-76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faedccd7?vbadefaultcenterpage=1&amp;parentnodeid=bb6b695c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C_5_BD.33_1#e08038f31?hastextimagelayout=1&amp;vbadefaultcenterpage=1&amp;parentnodeid=cfaedccd7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8080" y="1386936"/>
            <a:ext cx="4473149" cy="228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BD.33_2#e08038f31?hastextimagelayout=1&amp;segpoint=1&amp;vbadefaultcenterpage=1&amp;parentnodeid=cfaedccd7&amp;color=0,0,0&amp;vbahtmlprocessed=1&amp;bbb=1&amp;hasbroken=1"/>
          <p:cNvSpPr/>
          <p:nvPr/>
        </p:nvSpPr>
        <p:spPr>
          <a:xfrm>
            <a:off x="502920" y="1521048"/>
            <a:ext cx="5724144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（多选题）我国南宋数学家杨辉1261年所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著的《详解九章算法》给出了著名的杨辉</a:t>
            </a:r>
            <a:endParaRPr lang="en-US" altLang="zh-CN" sz="2400" b="0" i="0" dirty="0">
              <a:solidFill>
                <a:srgbClr val="000000"/>
              </a:solidFill>
              <a:latin typeface="Times New Roman" pitchFamily="34" charset="0"/>
              <a:ea typeface="微软雅黑" pitchFamily="34" charset="-122"/>
              <a:cs typeface="Times New Roman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三角，以下关于杨辉三角的猜想中正确的</a:t>
            </a:r>
            <a:endParaRPr lang="en-US" altLang="zh-CN" sz="2400" b="0" i="0" dirty="0">
              <a:solidFill>
                <a:srgbClr val="000000"/>
              </a:solidFill>
              <a:latin typeface="Times New Roman" pitchFamily="34" charset="0"/>
              <a:ea typeface="微软雅黑" pitchFamily="34" charset="-122"/>
              <a:cs typeface="Times New Roman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是(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BD.35_1#e08038f31.choices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0515C4B6-81AE-C076-ADC6-B9F5C9B7D779}"/>
                  </a:ext>
                </a:extLst>
              </p:cNvPr>
              <p:cNvSpPr/>
              <p:nvPr/>
            </p:nvSpPr>
            <p:spPr>
              <a:xfrm>
                <a:off x="502920" y="3834326"/>
                <a:ext cx="11183112" cy="27163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A.由“与首末两端‘等距离’的两个二项式系数相等”猜想：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B.由“在相邻的两行中，除1以外的每一个数都等于它‘肩上’两个数的和”猜想：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C.由“第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行所有数之和为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”猜想：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D.由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=1331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”猜想：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=15101051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BD.35_1#e08038f31.choices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0515C4B6-81AE-C076-ADC6-B9F5C9B7D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4326"/>
                <a:ext cx="11183112" cy="2716340"/>
              </a:xfrm>
              <a:prstGeom prst="rect">
                <a:avLst/>
              </a:prstGeom>
              <a:blipFill>
                <a:blip r:embed="rId5"/>
                <a:stretch>
                  <a:fillRect l="-1690" b="-67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5_AN.38_1#6976dc3e5.bracket?vbadefaultcenterpage=1&amp;parentnodeid=cfaedccd7&amp;color=0,0,0&amp;vbapositionanswer=10&amp;vbahtmlprocessed=1&amp;bbb=1"/>
          <p:cNvSpPr/>
          <p:nvPr/>
        </p:nvSpPr>
        <p:spPr>
          <a:xfrm>
            <a:off x="1087120" y="3190555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e08038f31?vbadefaultcenterpage=1&amp;parentnodeid=cfaedccd7&amp;color=0,0,0&amp;vbahtmlprocessed=1&amp;bbb=1&amp;hasbroken=1"/>
              <p:cNvSpPr/>
              <p:nvPr/>
            </p:nvSpPr>
            <p:spPr>
              <a:xfrm>
                <a:off x="502920" y="2758041"/>
                <a:ext cx="11183112" cy="161525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由杨辉三角的性质以及二项式定理可知A，B，C正确；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1+10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=161051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e08038f31?vbadefaultcenterpage=1&amp;parentnodeid=cfaedcc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8041"/>
                <a:ext cx="11183112" cy="1615250"/>
              </a:xfrm>
              <a:prstGeom prst="rect">
                <a:avLst/>
              </a:prstGeom>
              <a:blipFill>
                <a:blip r:embed="rId3"/>
                <a:stretch>
                  <a:fillRect l="-1690" b="-113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976dc3e5?vbadefaultcenterpage=1&amp;parentnodeid=cfaedccd7&amp;color=0,0,0&amp;vbahtmlprocessed=1&amp;bbb=1&amp;hasbroken=1"/>
              <p:cNvSpPr/>
              <p:nvPr/>
            </p:nvSpPr>
            <p:spPr>
              <a:xfrm>
                <a:off x="502920" y="23408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976dc3e5?vbadefaultcenterpage=1&amp;parentnodeid=cfaedcc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087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60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976dc3e5.bracket?vbadefaultcenterpage=1&amp;parentnodeid=cfaedccd7&amp;color=0,0,0&amp;vbapositionanswer=10&amp;vbahtmlprocessed=1&amp;bbb=1"/>
          <p:cNvSpPr/>
          <p:nvPr/>
        </p:nvSpPr>
        <p:spPr>
          <a:xfrm>
            <a:off x="1087120" y="2888248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976dc3e5.choices?vbadefaultcenterpage=1&amp;parentnodeid=cfaedccd7&amp;color=0,0,0&amp;vbahtmlprocessed=1&amp;bbb=1"/>
              <p:cNvSpPr/>
              <p:nvPr/>
            </p:nvSpPr>
            <p:spPr>
              <a:xfrm>
                <a:off x="502920" y="3381515"/>
                <a:ext cx="11183112" cy="126295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976dc3e5.choices?vbadefaultcenterpage=1&amp;parentnodeid=cfaedcc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1515"/>
                <a:ext cx="11183112" cy="1262952"/>
              </a:xfrm>
              <a:prstGeom prst="rect">
                <a:avLst/>
              </a:prstGeom>
              <a:blipFill>
                <a:blip r:embed="rId4"/>
                <a:stretch>
                  <a:fillRect l="-1690" b="-82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976dc3e5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1D60E28D-B45E-A998-12B9-A7EE1A342A2D}"/>
                  </a:ext>
                </a:extLst>
              </p:cNvPr>
              <p:cNvSpPr/>
              <p:nvPr/>
            </p:nvSpPr>
            <p:spPr>
              <a:xfrm>
                <a:off x="502920" y="968167"/>
                <a:ext cx="11183112" cy="43522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976dc3e5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1D60E28D-B45E-A998-12B9-A7EE1A342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8167"/>
                <a:ext cx="11183112" cy="4352290"/>
              </a:xfrm>
              <a:prstGeom prst="rect">
                <a:avLst/>
              </a:prstGeom>
              <a:blipFill>
                <a:blip r:embed="rId2"/>
                <a:stretch>
                  <a:fillRect l="-1690" b="-21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4219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a99b59c5f?vbadefaultcenterpage=1&amp;parentnodeid=cfaedccd7&amp;color=0,0,0&amp;vbahtmlprocessed=1&amp;bbb=1&amp;hasbroken=1"/>
              <p:cNvSpPr/>
              <p:nvPr/>
            </p:nvSpPr>
            <p:spPr>
              <a:xfrm>
                <a:off x="502920" y="1514330"/>
                <a:ext cx="11183112" cy="1160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的展开式中，第4项的系数与倒数第4项的系数的比值为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，则展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开式中最大的二项式系数为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a99b59c5f?vbadefaultcenterpage=1&amp;parentnodeid=cfaedcc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4330"/>
                <a:ext cx="11183112" cy="1160399"/>
              </a:xfrm>
              <a:prstGeom prst="rect">
                <a:avLst/>
              </a:prstGeom>
              <a:blipFill>
                <a:blip r:embed="rId3"/>
                <a:stretch>
                  <a:fillRect l="-1690" r="-600" b="-157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a99b59c5f.blank?vbadefaultcenterpage=1&amp;parentnodeid=cfaedccd7&amp;color=0,0,0&amp;vbapositionanswer=11&amp;vbahtmlprocessed=1&amp;bbb=1"/>
          <p:cNvSpPr/>
          <p:nvPr/>
        </p:nvSpPr>
        <p:spPr>
          <a:xfrm>
            <a:off x="4211320" y="2150600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a99b59c5f?vbadefaultcenterpage=1&amp;parentnodeid=cfaedccd7&amp;color=0,0,0&amp;vbahtmlprocessed=1&amp;bbb=1&amp;hasbroken=1"/>
              <p:cNvSpPr/>
              <p:nvPr/>
            </p:nvSpPr>
            <p:spPr>
              <a:xfrm>
                <a:off x="502920" y="2675999"/>
                <a:ext cx="11183112" cy="24686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所以展开式中第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4项的系数为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，倒数第4项的系数为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，所以展开式中最大的二项式系数为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a99b59c5f?vbadefaultcenterpage=1&amp;parentnodeid=cfaedcc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5999"/>
                <a:ext cx="11183112" cy="2468690"/>
              </a:xfrm>
              <a:prstGeom prst="rect">
                <a:avLst/>
              </a:prstGeom>
              <a:blipFill>
                <a:blip r:embed="rId4"/>
                <a:stretch>
                  <a:fillRect l="-1690" r="-1418" b="-71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bb66c09f5?vbadefaultcenterpage=1&amp;parentnodeid=cfaedccd7&amp;color=0,0,0&amp;vbahtmlprocessed=1&amp;bbb=1&amp;hasbroken=1"/>
              <p:cNvSpPr/>
              <p:nvPr/>
            </p:nvSpPr>
            <p:spPr>
              <a:xfrm>
                <a:off x="502920" y="2587893"/>
                <a:ext cx="11183112" cy="1719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的展开式的二项式系数和比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的展开式的二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项式系数和大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992，则在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，二项式系数最大的项为第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项，系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数的绝对值最大的项为第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bb66c09f5?vbadefaultcenterpage=1&amp;parentnodeid=cfaedcc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7893"/>
                <a:ext cx="11183112" cy="1719199"/>
              </a:xfrm>
              <a:prstGeom prst="rect">
                <a:avLst/>
              </a:prstGeom>
              <a:blipFill>
                <a:blip r:embed="rId3"/>
                <a:stretch>
                  <a:fillRect l="-1690" r="-1636" b="-106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bb66c09f5.blank?vbadefaultcenterpage=1&amp;parentnodeid=cfaedccd7&amp;color=0,0,0&amp;vbapositionanswer=12&amp;vbahtmlprocessed=1"/>
          <p:cNvSpPr/>
          <p:nvPr/>
        </p:nvSpPr>
        <p:spPr>
          <a:xfrm>
            <a:off x="10363708" y="3238577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</a:t>
            </a:r>
            <a:endParaRPr lang="en-US" altLang="zh-CN" sz="2400" dirty="0"/>
          </a:p>
        </p:txBody>
      </p:sp>
      <p:sp>
        <p:nvSpPr>
          <p:cNvPr id="4" name="QB_5_AN.46_1#bb66c09f5.blank?vbadefaultcenterpage=1&amp;parentnodeid=cfaedccd7&amp;color=0,0,0&amp;vbapositionanswer=13&amp;vbahtmlprocessed=1"/>
          <p:cNvSpPr/>
          <p:nvPr/>
        </p:nvSpPr>
        <p:spPr>
          <a:xfrm>
            <a:off x="3906520" y="3782963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bb66c09f5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867EC5F9-6C06-1DE3-1BAB-D5979DC69699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647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=992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.由二项式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系数的性质知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的展开式中第6项的二项式系数最大.设第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项的系数的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绝对值最大，由</a:t>
                </a:r>
              </a:p>
              <a:p>
                <a:pPr algn="l"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≥10−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故系数的绝对值最大的项是第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bb66c09f5?vbadefaultcenterpage=1&amp;parentnodeid=cfaedccd7&amp;color=0,0,0&amp;vbahtmlprocessed=1&amp;bbb=1&amp;hasbroken=1">
                <a:extLst>
                  <a:ext uri="{FF2B5EF4-FFF2-40B4-BE49-F238E27FC236}">
                    <a16:creationId xmlns:a16="http://schemas.microsoft.com/office/drawing/2014/main" id="{867EC5F9-6C06-1DE3-1BAB-D5979DC69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47500"/>
              </a:xfrm>
              <a:prstGeom prst="rect">
                <a:avLst/>
              </a:prstGeom>
              <a:blipFill>
                <a:blip r:embed="rId2"/>
                <a:stretch>
                  <a:fillRect l="-1690" r="-1636" b="-3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3714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c76360fa?vbadefaultcenterpage=1&amp;parentnodeid=bb6b695c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5f6831cfe?vbadefaultcenterpage=1&amp;parentnodeid=0c76360fa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的展开式中第5项的二项式系数最大，则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5f6831cfe?vbadefaultcenterpage=1&amp;parentnodeid=0c76360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t="-2597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9_1#5f6831cfe.blank?vbadefaultcenterpage=1&amp;parentnodeid=0c76360fa&amp;color=0,0,0&amp;vbapositionanswer=14&amp;vbahtmlprocessed=1&amp;bbb=1"/>
          <p:cNvSpPr/>
          <p:nvPr/>
        </p:nvSpPr>
        <p:spPr>
          <a:xfrm>
            <a:off x="9098026" y="1471518"/>
            <a:ext cx="1287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7或8或9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5f6831cfe?vbadefaultcenterpage=1&amp;parentnodeid=0c76360fa&amp;color=0,0,0&amp;vbahtmlprocessed=1&amp;bbb=1"/>
              <p:cNvSpPr/>
              <p:nvPr/>
            </p:nvSpPr>
            <p:spPr>
              <a:xfrm>
                <a:off x="502920" y="206086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的展开式中第5项的二项式系数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5f6831cfe?vbadefaultcenterpage=1&amp;parentnodeid=0c76360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b549a645c?vbadefaultcenterpage=1&amp;parentnodeid=0c76360fa&amp;color=0,0,0&amp;vbahtmlprocessed=1&amp;bbb=1"/>
              <p:cNvSpPr/>
              <p:nvPr/>
            </p:nvSpPr>
            <p:spPr>
              <a:xfrm>
                <a:off x="502920" y="253671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的十分位为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，百分位为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，千分位为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b549a645c?vbadefaultcenterpage=1&amp;parentnodeid=0c76360f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671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t="-1282" r="-981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2_1#b549a645c.blank?vbadefaultcenterpage=1&amp;parentnodeid=0c76360fa&amp;color=0,0,0&amp;vbapositionanswer=15&amp;vbahtmlprocessed=1&amp;bbb=1"/>
          <p:cNvSpPr/>
          <p:nvPr/>
        </p:nvSpPr>
        <p:spPr>
          <a:xfrm>
            <a:off x="10656126" y="2487181"/>
            <a:ext cx="8302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9,0,4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1#b549a645c?vbadefaultcenterpage=1&amp;parentnodeid=0c76360fa&amp;color=0,0,0&amp;vbahtmlprocessed=1&amp;bbb=1&amp;hasbroken=1"/>
              <p:cNvSpPr/>
              <p:nvPr/>
            </p:nvSpPr>
            <p:spPr>
              <a:xfrm>
                <a:off x="502920" y="3023630"/>
                <a:ext cx="11183112" cy="15930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1−0.01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−0.01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−0.01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−0.01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−0.01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=1−0.1+0.0045+⋯+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≈0.9045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1#b549a645c?vbadefaultcenterpage=1&amp;parentnodeid=0c76360f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3630"/>
                <a:ext cx="11183112" cy="1593025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cee52bc0?vbadefaultcenterpage=1&amp;parentnodeid=bb6b695c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1fd8c5c2d?vbadefaultcenterpage=1&amp;parentnodeid=ccee52bc0&amp;color=0,0,0&amp;vbahtmlprocessed=1&amp;bbb=1"/>
              <p:cNvSpPr/>
              <p:nvPr/>
            </p:nvSpPr>
            <p:spPr>
              <a:xfrm>
                <a:off x="502920" y="1521048"/>
                <a:ext cx="11183112" cy="7618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的展开式中的常数项为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9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用数字作答）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1fd8c5c2d?vbadefaultcenterpage=1&amp;parentnodeid=ccee52b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61873"/>
              </a:xfrm>
              <a:prstGeom prst="rect">
                <a:avLst/>
              </a:prstGeom>
              <a:blipFill>
                <a:blip r:embed="rId4"/>
                <a:stretch>
                  <a:fillRect l="-1690" b="-145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1fd8c5c2d.blank?vbadefaultcenterpage=1&amp;parentnodeid=ccee52bc0&amp;color=0,0,0&amp;vbapositionanswer=16&amp;vbahtmlprocessed=1&amp;bbb=1&amp;rh=48.6"/>
              <p:cNvSpPr/>
              <p:nvPr/>
            </p:nvSpPr>
            <p:spPr>
              <a:xfrm>
                <a:off x="5779008" y="1569054"/>
                <a:ext cx="687451" cy="5742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1fd8c5c2d.blank?vbadefaultcenterpage=1&amp;parentnodeid=ccee52bc0&amp;color=0,0,0&amp;vbapositionanswer=16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1569054"/>
                <a:ext cx="687451" cy="574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1fd8c5c2d?vbadefaultcenterpage=1&amp;parentnodeid=ccee52bc0&amp;color=0,0,0&amp;vbahtmlprocessed=1&amp;bbb=1&amp;hasbroken=1"/>
              <p:cNvSpPr/>
              <p:nvPr/>
            </p:nvSpPr>
            <p:spPr>
              <a:xfrm>
                <a:off x="502920" y="2289271"/>
                <a:ext cx="11183112" cy="2819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,则求原式的展开式中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的常数项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，转化为求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项的系数，即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，所以所求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的常数项为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1fd8c5c2d?vbadefaultcenterpage=1&amp;parentnodeid=ccee52b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9271"/>
                <a:ext cx="11183112" cy="2819400"/>
              </a:xfrm>
              <a:prstGeom prst="rect">
                <a:avLst/>
              </a:prstGeom>
              <a:blipFill>
                <a:blip r:embed="rId6"/>
                <a:stretch>
                  <a:fillRect l="-1690" r="-1418" b="-2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920bf3a15?segpoint=1&amp;vbadefaultcenterpage=1&amp;parentnodeid=ccee52bc0&amp;color=0,0,0&amp;vbahtmlprocessed=1&amp;bbb=1"/>
              <p:cNvSpPr/>
              <p:nvPr/>
            </p:nvSpPr>
            <p:spPr>
              <a:xfrm>
                <a:off x="502920" y="277906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是正整数，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的系数为7.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920bf3a15?segpoint=1&amp;vbadefaultcenterpage=1&amp;parentnodeid=ccee52b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060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920bf3a15?segpoint=1&amp;vbadefaultcenterpage=1&amp;parentnodeid=ccee52bc0&amp;color=0,0,0&amp;vbahtmlprocessed=1&amp;bbb=1"/>
              <p:cNvSpPr/>
              <p:nvPr/>
            </p:nvSpPr>
            <p:spPr>
              <a:xfrm>
                <a:off x="502920" y="3319381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（1）对于使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的系数最小的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，求出此时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920bf3a15?segpoint=1&amp;vbadefaultcenterpage=1&amp;parentnodeid=ccee52b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9381"/>
                <a:ext cx="11183112" cy="478028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920bf3a15?segpoint=1&amp;vbadefaultcenterpage=1&amp;parentnodeid=ccee52bc0&amp;color=0,0,0&amp;vbahtmlprocessed=1&amp;bbb=1"/>
              <p:cNvSpPr/>
              <p:nvPr/>
            </p:nvSpPr>
            <p:spPr>
              <a:xfrm>
                <a:off x="502920" y="385405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（2）利用上述结果，求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0.003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的近似值.（精确到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920bf3a15?segpoint=1&amp;vbadefaultcenterpage=1&amp;parentnodeid=ccee52b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4051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920bf3a15?vbadefaultcenterpage=1&amp;parentnodeid=ccee52bc0&amp;color=0,0,0&amp;vbahtmlprocessed=1&amp;bbb=1&amp;hasbroken=1"/>
              <p:cNvSpPr/>
              <p:nvPr/>
            </p:nvSpPr>
            <p:spPr>
              <a:xfrm>
                <a:off x="502920" y="1045573"/>
                <a:ext cx="11183112" cy="5034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（1）根据题意得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展开式中的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①变形为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，代入上式得展开式中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的系数的最小值为9.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0.003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1+0.003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1+0.003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×0.003+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×0.003≈2.02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920bf3a15?vbadefaultcenterpage=1&amp;parentnodeid=ccee52b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5573"/>
                <a:ext cx="11183112" cy="5034661"/>
              </a:xfrm>
              <a:prstGeom prst="rect">
                <a:avLst/>
              </a:prstGeom>
              <a:blipFill>
                <a:blip r:embed="rId3"/>
                <a:stretch>
                  <a:fillRect l="-1690" r="-1963" b="-36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9b1f3d6a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二项式定理</a:t>
            </a:r>
            <a:endParaRPr lang="en-US" altLang="zh-CN" sz="4000" dirty="0"/>
          </a:p>
        </p:txBody>
      </p:sp>
      <p:pic>
        <p:nvPicPr>
          <p:cNvPr id="3" name="C_0#f9b1f3d6a?linknodeid=b33335cb4&amp;catalogrefid=b33335cb4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f9b1f3d6a?linknodeid=b33335cb4&amp;catalogrefid=b33335cb4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f9b1f3d6a?linknodeid=cfaedccd7&amp;catalogrefid=cfaedccd7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f9b1f3d6a?linknodeid=cfaedccd7&amp;catalogrefid=cfaedccd7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f9b1f3d6a?linknodeid=0c76360fa&amp;catalogrefid=0c76360fa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f9b1f3d6a?linknodeid=0c76360fa&amp;catalogrefid=0c76360fa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f9b1f3d6a?linknodeid=ccee52bc0&amp;catalogrefid=ccee52bc0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f9b1f3d6a?linknodeid=ccee52bc0&amp;catalogrefid=ccee52bc0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f9b1f3d6a?linknodeid=b33335cb4&amp;catalogrefid=b33335cb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f9b1f3d6a?linknodeid=b33335cb4&amp;catalogrefid=b33335cb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f9b1f3d6a?linknodeid=cfaedccd7&amp;catalogrefid=cfaedccd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f9b1f3d6a?linknodeid=cfaedccd7&amp;catalogrefid=cfaedccd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f9b1f3d6a?linknodeid=0c76360fa&amp;catalogrefid=0c76360f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f9b1f3d6a?linknodeid=0c76360fa&amp;catalogrefid=0c76360fa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f9b1f3d6a?linknodeid=ccee52bc0&amp;catalogrefid=ccee52bc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f9b1f3d6a?linknodeid=ccee52bc0&amp;catalogrefid=ccee52bc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b6b695ce.fixed?segpoint=1&amp;vbadefaultcenterpage=1&amp;parentnodeid=f9b1f3d6a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bb6b695ce.fixed?vbadefaultcenterpage=1&amp;parentnodeid=f9b1f3d6a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33335cb4?vbadefaultcenterpage=1&amp;parentnodeid=bb6b695c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ba7d3e322?vbadefaultcenterpage=1&amp;parentnodeid=b33335cb4&amp;color=0,0,0&amp;vbahtmlprocessed=1&amp;bbb=1"/>
              <p:cNvSpPr/>
              <p:nvPr/>
            </p:nvSpPr>
            <p:spPr>
              <a:xfrm>
                <a:off x="502920" y="1521048"/>
                <a:ext cx="11183112" cy="72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的展开式的中间项为(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ba7d3e322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23900"/>
              </a:xfrm>
              <a:prstGeom prst="rect">
                <a:avLst/>
              </a:prstGeom>
              <a:blipFill>
                <a:blip r:embed="rId4"/>
                <a:stretch>
                  <a:fillRect l="-1690" b="-9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ba7d3e322.bracket?vbadefaultcenterpage=1&amp;parentnodeid=b33335cb4&amp;color=0,0,0&amp;vbapositionanswer=1&amp;vbahtmlprocessed=1"/>
          <p:cNvSpPr/>
          <p:nvPr/>
        </p:nvSpPr>
        <p:spPr>
          <a:xfrm>
            <a:off x="5363020" y="1775492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ba7d3e322.choices?vbadefaultcenterpage=1&amp;parentnodeid=b33335cb4&amp;color=0,0,0&amp;vbahtmlprocessed=1&amp;bbb=1"/>
              <p:cNvSpPr/>
              <p:nvPr/>
            </p:nvSpPr>
            <p:spPr>
              <a:xfrm>
                <a:off x="502920" y="224494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21178" algn="l"/>
                    <a:tab pos="5934456" algn="l"/>
                    <a:tab pos="84762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C.40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ba7d3e322.choices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4948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ba7d3e322?vbadefaultcenterpage=1&amp;parentnodeid=b33335cb4&amp;color=0,0,0&amp;vbahtmlprocessed=1&amp;bbb=1"/>
              <p:cNvSpPr/>
              <p:nvPr/>
            </p:nvSpPr>
            <p:spPr>
              <a:xfrm>
                <a:off x="502920" y="2716118"/>
                <a:ext cx="11183112" cy="72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的展开式的中间项为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ba7d3e322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6118"/>
                <a:ext cx="11183112" cy="723900"/>
              </a:xfrm>
              <a:prstGeom prst="rect">
                <a:avLst/>
              </a:prstGeom>
              <a:blipFill>
                <a:blip r:embed="rId6"/>
                <a:stretch>
                  <a:fillRect l="-1690" b="-9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a20555908?vbadefaultcenterpage=1&amp;parentnodeid=b33335cb4&amp;color=0,0,0&amp;vbahtmlprocessed=1&amp;bbb=1"/>
              <p:cNvSpPr/>
              <p:nvPr/>
            </p:nvSpPr>
            <p:spPr>
              <a:xfrm>
                <a:off x="502920" y="226893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a20555908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893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20555908.bracket?vbadefaultcenterpage=1&amp;parentnodeid=b33335cb4&amp;color=0,0,0&amp;vbapositionanswer=2&amp;vbahtmlprocessed=1"/>
          <p:cNvSpPr/>
          <p:nvPr/>
        </p:nvSpPr>
        <p:spPr>
          <a:xfrm>
            <a:off x="9912477" y="225750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7_1#a20555908.choices?vbadefaultcenterpage=1&amp;parentnodeid=b33335cb4&amp;color=0,0,0&amp;vbahtmlprocessed=1&amp;bbb=1"/>
          <p:cNvSpPr/>
          <p:nvPr/>
        </p:nvSpPr>
        <p:spPr>
          <a:xfrm>
            <a:off x="502920" y="275585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48153" algn="l"/>
                <a:tab pos="5623306" algn="l"/>
                <a:tab pos="84984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.70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B.126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a20555908?vbadefaultcenterpage=1&amp;parentnodeid=b33335cb4&amp;color=0,0,0&amp;vbahtmlprocessed=1&amp;bbb=1&amp;hasbroken=1"/>
              <p:cNvSpPr/>
              <p:nvPr/>
            </p:nvSpPr>
            <p:spPr>
              <a:xfrm>
                <a:off x="502920" y="3239720"/>
                <a:ext cx="11183112" cy="16054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的系数为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，逐步推理计算可得结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果为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  <m: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5" name="QC_5_AS.8_1#a20555908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9720"/>
                <a:ext cx="11183112" cy="1605407"/>
              </a:xfrm>
              <a:prstGeom prst="rect">
                <a:avLst/>
              </a:prstGeom>
              <a:blipFill>
                <a:blip r:embed="rId4"/>
                <a:stretch>
                  <a:fillRect l="-1690" b="-113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98dd7c947?vbadefaultcenterpage=1&amp;parentnodeid=b33335cb4&amp;color=0,0,0&amp;vbahtmlprocessed=1&amp;bbb=1"/>
              <p:cNvSpPr/>
              <p:nvPr/>
            </p:nvSpPr>
            <p:spPr>
              <a:xfrm>
                <a:off x="502920" y="192917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的展开式的第二项大于它的相邻两项，则实数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98dd7c947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9175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r="-872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98dd7c947.bracket?vbadefaultcenterpage=1&amp;parentnodeid=b33335cb4&amp;color=0,0,0&amp;vbapositionanswer=3&amp;vbahtmlprocessed=1"/>
          <p:cNvSpPr/>
          <p:nvPr/>
        </p:nvSpPr>
        <p:spPr>
          <a:xfrm>
            <a:off x="10663365" y="191774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98dd7c947.choices?vbadefaultcenterpage=1&amp;parentnodeid=b33335cb4&amp;color=0,0,0&amp;vbahtmlprocessed=1&amp;bbb=1"/>
              <p:cNvSpPr/>
              <p:nvPr/>
            </p:nvSpPr>
            <p:spPr>
              <a:xfrm>
                <a:off x="502920" y="2416094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25953" algn="l"/>
                    <a:tab pos="5699506" algn="l"/>
                    <a:tab pos="8600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98dd7c947.choices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6094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98dd7c947?vbadefaultcenterpage=1&amp;parentnodeid=b33335cb4&amp;color=0,0,0&amp;vbahtmlprocessed=1&amp;bbb=1"/>
              <p:cNvSpPr/>
              <p:nvPr/>
            </p:nvSpPr>
            <p:spPr>
              <a:xfrm>
                <a:off x="502920" y="3136501"/>
                <a:ext cx="11183112" cy="2070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98dd7c947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6501"/>
                <a:ext cx="11183112" cy="2070100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3304052f1?vbadefaultcenterpage=1&amp;parentnodeid=b33335cb4&amp;color=0,0,0&amp;vbahtmlprocessed=1&amp;bbb=1"/>
              <p:cNvSpPr/>
              <p:nvPr/>
            </p:nvSpPr>
            <p:spPr>
              <a:xfrm>
                <a:off x="502920" y="2306366"/>
                <a:ext cx="11183112" cy="72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的展开式中,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有理项共有(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3304052f1?vbadefaultcenterpage=1&amp;parentnodeid=b33335c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6366"/>
                <a:ext cx="11183112" cy="723900"/>
              </a:xfrm>
              <a:prstGeom prst="rect">
                <a:avLst/>
              </a:prstGeom>
              <a:blipFill>
                <a:blip r:embed="rId3"/>
                <a:stretch>
                  <a:fillRect l="-1690" b="-92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3304052f1.bracket?vbadefaultcenterpage=1&amp;parentnodeid=b33335cb4&amp;color=0,0,0&amp;vbapositionanswer=4&amp;vbahtmlprocessed=1"/>
          <p:cNvSpPr/>
          <p:nvPr/>
        </p:nvSpPr>
        <p:spPr>
          <a:xfrm>
            <a:off x="7084949" y="2561762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3304052f1.choices?vbadefaultcenterpage=1&amp;parentnodeid=b33335cb4&amp;color=0,0,0&amp;vbahtmlprocessed=1&amp;bbb=1"/>
          <p:cNvSpPr/>
          <p:nvPr/>
        </p:nvSpPr>
        <p:spPr>
          <a:xfrm>
            <a:off x="502920" y="303331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3304052f1?vbadefaultcenterpage=1&amp;parentnodeid=b33335cb4&amp;color=0,0,0&amp;vbahtmlprocessed=1&amp;bbb=1&amp;hasbroken=1"/>
              <p:cNvSpPr/>
              <p:nvPr/>
            </p:nvSpPr>
            <p:spPr>
              <a:xfrm>
                <a:off x="502920" y="3517183"/>
                <a:ext cx="11183112" cy="108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通项为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,1,2,3,4,5.若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为整数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,2,4,故有理项共有3项.故选B.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3304052f1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7183"/>
                <a:ext cx="11183112" cy="1088200"/>
              </a:xfrm>
              <a:prstGeom prst="rect">
                <a:avLst/>
              </a:prstGeom>
              <a:blipFill>
                <a:blip r:embed="rId4"/>
                <a:stretch>
                  <a:fillRect l="-1690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258e278c4?vbadefaultcenterpage=1&amp;parentnodeid=b33335cb4&amp;color=0,0,0&amp;vbahtmlprocessed=1&amp;bbb=1&amp;hasbroken=1"/>
              <p:cNvSpPr/>
              <p:nvPr/>
            </p:nvSpPr>
            <p:spPr>
              <a:xfrm>
                <a:off x="502920" y="225328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258e278c4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328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258e278c4.bracket?vbadefaultcenterpage=1&amp;parentnodeid=b33335cb4&amp;color=0,0,0&amp;vbapositionanswer=5&amp;vbahtmlprocessed=1"/>
          <p:cNvSpPr/>
          <p:nvPr/>
        </p:nvSpPr>
        <p:spPr>
          <a:xfrm>
            <a:off x="782320" y="280065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9_1#258e278c4.choices?vbadefaultcenterpage=1&amp;parentnodeid=b33335cb4&amp;color=0,0,0&amp;vbahtmlprocessed=1&amp;bbb=1"/>
          <p:cNvSpPr/>
          <p:nvPr/>
        </p:nvSpPr>
        <p:spPr>
          <a:xfrm>
            <a:off x="502920" y="335240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258e278c4?vbadefaultcenterpage=1&amp;parentnodeid=b33335cb4&amp;color=0,0,0&amp;vbahtmlprocessed=1&amp;bbb=1&amp;hasbroken=1"/>
              <p:cNvSpPr/>
              <p:nvPr/>
            </p:nvSpPr>
            <p:spPr>
              <a:xfrm>
                <a:off x="502920" y="3831127"/>
                <a:ext cx="11183112" cy="10366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[1+2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258e278c4?vbadefaultcenterpage=1&amp;parentnodeid=b33335c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127"/>
                <a:ext cx="11183112" cy="1036638"/>
              </a:xfrm>
              <a:prstGeom prst="rect">
                <a:avLst/>
              </a:prstGeom>
              <a:blipFill>
                <a:blip r:embed="rId4"/>
                <a:stretch>
                  <a:fillRect l="-1690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239</Words>
  <Application>Microsoft Office PowerPoint</Application>
  <PresentationFormat>宽屏</PresentationFormat>
  <Paragraphs>153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2024-01-23T11:19:01Z</dcterms:created>
  <dcterms:modified xsi:type="dcterms:W3CDTF">2024-01-24T13:02:37Z</dcterms:modified>
  <cp:category/>
  <cp:contentStatus/>
</cp:coreProperties>
</file>