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5" d="100"/>
          <a:sy n="45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02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96e03d4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基础课56 随机事件、频率与概率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EAA6AFA7-E893-4616-BC8D-D4EFBE461A8E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54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8FAFEA17-7806-4D7E-9CE1-6F13BDB0A593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96e03d4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基础课56 随机事件、频率与概率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D4BD209F-3FD2-4029-96FC-D2BE737B26A3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0.xml"/><Relationship Id="rId5" Type="http://schemas.openxmlformats.org/officeDocument/2006/relationships/slide" Target="slide1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AS.20_1#493cf2ff0?vbadefaultcenterpage=1&amp;parentnodeid=9d1bd2a75&amp;color=0,0,0&amp;vbahtmlprocessed=1&amp;bbb=1&amp;hasbroken=1"/>
          <p:cNvSpPr/>
          <p:nvPr/>
        </p:nvSpPr>
        <p:spPr>
          <a:xfrm>
            <a:off x="502920" y="1114375"/>
            <a:ext cx="11183112" cy="4949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解析</a:t>
            </a:r>
            <a:r>
              <a:rPr lang="en-US" altLang="zh-CN" sz="2400" b="1" i="0" dirty="0">
                <a:solidFill>
                  <a:srgbClr val="FF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对于①，“至少有1个白球”包括1个白球1个黄球，2个都是白球，“至少有</a:t>
            </a: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1个黄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球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”包括1个白球1个黄球，2个都是黄球，所以这两个事件有可能同时发生</a:t>
            </a: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，所以不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是互斥事件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；</a:t>
            </a:r>
            <a:endParaRPr lang="en-US" altLang="zh-CN" sz="2400" dirty="0"/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对于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②，“至少有1个黄球”包括1个白球1个黄球，2个都是黄球，所以“至少有</a:t>
            </a: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1个黄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球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”与“都是黄球”有可能同时发生，所以不是互斥事件；</a:t>
            </a:r>
            <a:endParaRPr lang="en-US" altLang="zh-CN" sz="2400" dirty="0"/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对于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③，“恰有1个白球”与“恰有1个黄球”是同一个事件，所以不是互斥事件；</a:t>
            </a:r>
            <a:endParaRPr lang="en-US" altLang="zh-CN" sz="2400" dirty="0"/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对于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④，“至少有1个黄球”包括1个白球1个黄球，2个都是黄球，与“都是白球</a:t>
            </a: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”不可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能同时发生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，且一次试验中必有一个事件发生，所以是对立事件.故这</a:t>
            </a: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4组事件中互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斥而不对立的事件共有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0组.故选A.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21_1#55b045603?vbadefaultcenterpage=1&amp;parentnodeid=9d1bd2a75&amp;color=0,0,0&amp;vbahtmlprocessed=1&amp;bbb=1&amp;hasbroken=1"/>
          <p:cNvSpPr/>
          <p:nvPr/>
        </p:nvSpPr>
        <p:spPr>
          <a:xfrm>
            <a:off x="502920" y="1136410"/>
            <a:ext cx="11183112" cy="4386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6.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（改编）饱和潜水是一种使人可以直接暴露在高压环境下，实现长时间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、大深度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工作的潜水作业方式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,是人类向海洋空间和生命极限挑战的前沿技术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,我国海上大深度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饱和潜水作业能力走在世界前列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.某项饱和潜水作业一次需要3名饱和潜水员完成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,利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用计算机产生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0至9之间的随机整数,我们用0，1，2，3表示饱和潜水深海作业成功,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4，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5，6，7，8，9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表示饱和潜水深海作业不成功,现以每3个随机数为一组,作为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3名饱和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潜水员完成潜水深海作业的结果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,经随机模拟产生如下10组随机数：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613，518，679，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491，475，937，740，632，846，946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.由此估计“3名饱和潜水员中至少有1人成功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”的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概率为(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22_1#55b045603.bracket?vbadefaultcenterpage=1&amp;parentnodeid=9d1bd2a75&amp;color=0,0,0&amp;vbapositionanswer=6&amp;vbahtmlprocessed=1"/>
          <p:cNvSpPr/>
          <p:nvPr/>
        </p:nvSpPr>
        <p:spPr>
          <a:xfrm>
            <a:off x="1696720" y="5036580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23_1#55b045603.choices?vbadefaultcenterpage=1&amp;parentnodeid=9d1bd2a75&amp;color=0,0,0&amp;vbahtmlprocessed=1&amp;bbb=1"/>
          <p:cNvSpPr/>
          <p:nvPr/>
        </p:nvSpPr>
        <p:spPr>
          <a:xfrm>
            <a:off x="502920" y="552356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.0.5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B.0.6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C.0.7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.0.8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4_1#55b045603?vbadefaultcenterpage=1&amp;parentnodeid=9d1bd2a75&amp;color=0,0,0&amp;vbahtmlprocessed=1&amp;bbb=1&amp;hasbroken=1"/>
              <p:cNvSpPr/>
              <p:nvPr/>
            </p:nvSpPr>
            <p:spPr>
              <a:xfrm>
                <a:off x="502920" y="2665141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由题意可知,在10组随机数中,表示“3名饱和潜水员中都不成功”的有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679，475，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846，946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，共4组,所以估计“3名饱和潜水员中至少有1人成功”的概率为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4_1#55b045603?vbadefaultcenterpage=1&amp;parentnodeid=9d1bd2a7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65141"/>
                <a:ext cx="11183112" cy="1596200"/>
              </a:xfrm>
              <a:prstGeom prst="rect">
                <a:avLst/>
              </a:prstGeom>
              <a:blipFill>
                <a:blip r:embed="rId3"/>
                <a:stretch>
                  <a:fillRect l="-1690" r="-818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28efbf8d2?vbadefaultcenterpage=1&amp;parentnodeid=9d1bd2a75&amp;color=0,0,0&amp;vbahtmlprocessed=1&amp;bbb=1&amp;hasbroken=1"/>
              <p:cNvSpPr/>
              <p:nvPr/>
            </p:nvSpPr>
            <p:spPr>
              <a:xfrm>
                <a:off x="502920" y="2028585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在检测一批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500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kg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相同规格的航空耐热垫片的品质时,随机抽取了280片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,检测到有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片非优质品,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则这批垫片中非优质品约为(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28efbf8d2?vbadefaultcenterpage=1&amp;parentnodeid=9d1bd2a7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28585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1254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28efbf8d2.bracket?vbadefaultcenterpage=1&amp;parentnodeid=9d1bd2a75&amp;color=0,0,0&amp;vbapositionanswer=7&amp;vbahtmlprocessed=1"/>
          <p:cNvSpPr/>
          <p:nvPr/>
        </p:nvSpPr>
        <p:spPr>
          <a:xfrm>
            <a:off x="6192520" y="2575955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28efbf8d2.choices?vbadefaultcenterpage=1&amp;parentnodeid=9d1bd2a75&amp;color=0,0,0&amp;vbahtmlprocessed=1&amp;bbb=1"/>
              <p:cNvSpPr/>
              <p:nvPr/>
            </p:nvSpPr>
            <p:spPr>
              <a:xfrm>
                <a:off x="502920" y="3125165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97378" algn="l"/>
                    <a:tab pos="5756656" algn="l"/>
                    <a:tab pos="85651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2.8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kg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8.9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kg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kg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28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kg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28efbf8d2.choices?vbadefaultcenterpage=1&amp;parentnodeid=9d1bd2a7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25165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2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28efbf8d2?vbadefaultcenterpage=1&amp;parentnodeid=9d1bd2a75&amp;color=0,0,0&amp;vbahtmlprocessed=1&amp;bbb=1&amp;hasbroken=1"/>
              <p:cNvSpPr/>
              <p:nvPr/>
            </p:nvSpPr>
            <p:spPr>
              <a:xfrm>
                <a:off x="502920" y="3603892"/>
                <a:ext cx="11183112" cy="129495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6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由频率估计概率,可得在这批垫片中非优质品率为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280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,故在这批垫片中非优</a:t>
                </a:r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质品约为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×500≈8.9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kg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28efbf8d2?vbadefaultcenterpage=1&amp;parentnodeid=9d1bd2a7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03892"/>
                <a:ext cx="11183112" cy="1294956"/>
              </a:xfrm>
              <a:prstGeom prst="rect">
                <a:avLst/>
              </a:prstGeom>
              <a:blipFill>
                <a:blip r:embed="rId5"/>
                <a:stretch>
                  <a:fillRect l="-1690" r="-927" b="-798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29_1#ef9f3bab2?vbadefaultcenterpage=1&amp;parentnodeid=9d1bd2a75&amp;color=0,0,0&amp;vbahtmlprocessed=1&amp;bbb=1"/>
          <p:cNvSpPr/>
          <p:nvPr/>
        </p:nvSpPr>
        <p:spPr>
          <a:xfrm>
            <a:off x="502920" y="157313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8.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关于频率和概率,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下列说法正确的是(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30_1#ef9f3bab2.bracket?vbadefaultcenterpage=1&amp;parentnodeid=9d1bd2a75&amp;color=0,0,0&amp;vbapositionanswer=8&amp;vbahtmlprocessed=1"/>
          <p:cNvSpPr/>
          <p:nvPr/>
        </p:nvSpPr>
        <p:spPr>
          <a:xfrm>
            <a:off x="5646420" y="156170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ef9f3bab2.choices?vbadefaultcenterpage=1&amp;parentnodeid=9d1bd2a75&amp;color=0,0,0&amp;vbahtmlprocessed=1&amp;bbb=1&amp;hasbroken=1"/>
              <p:cNvSpPr/>
              <p:nvPr/>
            </p:nvSpPr>
            <p:spPr>
              <a:xfrm>
                <a:off x="502920" y="2060048"/>
                <a:ext cx="11183112" cy="327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A.若某同学投篮3次,命中2次,则该同学每次投篮命中的概率为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.费勒抛掷了10000次硬币,得到硬币正面向上的频率为0.4979;皮尔逊抛掷了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24000次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硬币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,得到硬币正面向上的频率为0.5005.如果某同学抛掷了36000次硬币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,那么得到硬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币正面向上的频率一定大于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0.5005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.某类种子发芽的概率为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0.903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,若抽取2000粒种子试种,则一定会有1806粒种子发芽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.若将一枚颗质地均匀的骰子抛掷6000次,则掷出的点数大于2的次数大约为4000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ef9f3bab2.choices?vbadefaultcenterpage=1&amp;parentnodeid=9d1bd2a7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0048"/>
                <a:ext cx="11183112" cy="3272600"/>
              </a:xfrm>
              <a:prstGeom prst="rect">
                <a:avLst/>
              </a:prstGeom>
              <a:blipFill>
                <a:blip r:embed="rId3"/>
                <a:stretch>
                  <a:fillRect l="-1690" r="-327" b="-54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2_1#ef9f3bab2?vbadefaultcenterpage=1&amp;parentnodeid=9d1bd2a75&amp;color=0,0,0&amp;vbahtmlprocessed=1&amp;bbb=1&amp;hasbroken=1"/>
              <p:cNvSpPr/>
              <p:nvPr/>
            </p:nvSpPr>
            <p:spPr>
              <a:xfrm>
                <a:off x="502920" y="1317924"/>
                <a:ext cx="11183112" cy="4517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对于A,某同学投篮3次,命中2次,只能说明该同学投篮命中的频率为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,而不能说明</a:t>
                </a:r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,所以A错误;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B,当试验次数很多时,硬币正面向上的频率在0.5附近摆动,可能大于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,也可能小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,所以B错误;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C,只能说明大约有1806粒种子发芽,并不是一定有1806粒种子发芽,所以C错误;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D,点数大于2的概率为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,故将一颗质地均匀的骰子抛掷6000次,点数大于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2的次数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大约为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4000,所以D正确.故选D.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2_1#ef9f3bab2?vbadefaultcenterpage=1&amp;parentnodeid=9d1bd2a7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17924"/>
                <a:ext cx="11183112" cy="4517200"/>
              </a:xfrm>
              <a:prstGeom prst="rect">
                <a:avLst/>
              </a:prstGeom>
              <a:blipFill>
                <a:blip r:embed="rId3"/>
                <a:stretch>
                  <a:fillRect l="-1690" r="-1581" b="-404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946b33f66?vbadefaultcenterpage=1&amp;parentnodeid=a4c8e1b39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3" name="QC_5_BD.33_1#292c2ab37?vbadefaultcenterpage=1&amp;parentnodeid=946b33f66&amp;color=0,0,0&amp;vbahtmlprocessed=1&amp;bbb=1"/>
          <p:cNvSpPr/>
          <p:nvPr/>
        </p:nvSpPr>
        <p:spPr>
          <a:xfrm>
            <a:off x="502920" y="152104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9.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（多选题）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下列说法错误的是(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C_5_AN.34_1#292c2ab37.bracket?vbadefaultcenterpage=1&amp;parentnodeid=946b33f66&amp;color=0,0,0&amp;vbapositionanswer=9&amp;vbahtmlprocessed=1&amp;bbb=1"/>
          <p:cNvSpPr/>
          <p:nvPr/>
        </p:nvSpPr>
        <p:spPr>
          <a:xfrm>
            <a:off x="4986020" y="1509618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292c2ab37.choices?vbadefaultcenterpage=1&amp;parentnodeid=946b33f66&amp;color=0,0,0&amp;vbahtmlprocessed=1&amp;bbb=1"/>
              <p:cNvSpPr/>
              <p:nvPr/>
            </p:nvSpPr>
            <p:spPr>
              <a:xfrm>
                <a:off x="502920" y="2067529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A.对立事件一定是互斥事件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为两个事件，则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∪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两两互斥，则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是对立事件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292c2ab37.choices?vbadefaultcenterpage=1&amp;parentnodeid=946b33f6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7529"/>
                <a:ext cx="11183112" cy="2155000"/>
              </a:xfrm>
              <a:prstGeom prst="rect">
                <a:avLst/>
              </a:prstGeom>
              <a:blipFill>
                <a:blip r:embed="rId4"/>
                <a:stretch>
                  <a:fillRect l="-1690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292c2ab37?vbadefaultcenterpage=1&amp;parentnodeid=946b33f66&amp;color=0,0,0&amp;vbahtmlprocessed=1&amp;bbb=1&amp;hasbroken=1"/>
              <p:cNvSpPr/>
              <p:nvPr/>
            </p:nvSpPr>
            <p:spPr>
              <a:xfrm>
                <a:off x="502920" y="1388695"/>
                <a:ext cx="11183112" cy="4390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对于A，对立事件是互斥事件中其中一个不发生，另一个必然发生的事件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B，只有互斥事件才满足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∪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，不是任意事件都满足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C，若事件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两两互斥，不一定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的对立事件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不一定成立，所以C错误；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D，对立事件的概率之和为1，但概率之和为1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的两个事件不一定是对立事件，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292c2ab37?vbadefaultcenterpage=1&amp;parentnodeid=946b33f6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88695"/>
                <a:ext cx="11183112" cy="4390200"/>
              </a:xfrm>
              <a:prstGeom prst="rect">
                <a:avLst/>
              </a:prstGeom>
              <a:blipFill>
                <a:blip r:embed="rId3"/>
                <a:stretch>
                  <a:fillRect l="-1690" r="-763" b="-402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37_1#936fdeb55?segpoint=1&amp;vbadefaultcenterpage=1&amp;parentnodeid=946b33f66&amp;color=0,0,0&amp;vbahtmlprocessed=1&amp;bbb=1"/>
          <p:cNvSpPr/>
          <p:nvPr/>
        </p:nvSpPr>
        <p:spPr>
          <a:xfrm>
            <a:off x="502920" y="756000"/>
            <a:ext cx="11183112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10.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（多选题）某射击运动员在一次训练中的命中环数情况如表所示：</a:t>
            </a:r>
            <a:endParaRPr lang="en-US" altLang="zh-CN" sz="2400" dirty="0"/>
          </a:p>
        </p:txBody>
      </p:sp>
      <p:graphicFrame>
        <p:nvGraphicFramePr>
          <p:cNvPr id="19" name="QC_5_BD.37_2#936fdeb55?colgroup=9,12,12&amp;vbadefaultcenterpage=1&amp;parentnodeid=946b33f66&amp;color=0,0,0&amp;vbahtmlprocessed=1&amp;bbb=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15543"/>
              </p:ext>
            </p:extLst>
          </p:nvPr>
        </p:nvGraphicFramePr>
        <p:xfrm>
          <a:off x="502920" y="1367378"/>
          <a:ext cx="11184010" cy="939800"/>
        </p:xfrm>
        <a:graphic>
          <a:graphicData uri="http://schemas.openxmlformats.org/drawingml/2006/table">
            <a:tbl>
              <a:tblPr/>
              <a:tblGrid>
                <a:gridCol w="3124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9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射击次数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命中7环及以上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命中7环以下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16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100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55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42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7_3#936fdeb55?vbadefaultcenterpage=1&amp;parentnodeid=946b33f66&amp;color=0,0,0&amp;vbahtmlprocessed=1&amp;bbb=1&amp;hasbroken=1"/>
              <p:cNvSpPr/>
              <p:nvPr/>
            </p:nvSpPr>
            <p:spPr>
              <a:xfrm>
                <a:off x="502920" y="237067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记该射击运动员在一次射击中，“命中7环及以上”为事件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，“命中7环以下”为事件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脱靶”为事件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，若用频率估计概率，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则下列结论中正确的是(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7_3#936fdeb55?vbadefaultcenterpage=1&amp;parentnodeid=946b33f6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70678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2781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5_AN.38_1#936fdeb55.bracket?vbadefaultcenterpage=1&amp;parentnodeid=946b33f66&amp;color=0,0,0&amp;vbapositionanswer=10&amp;vbahtmlprocessed=1&amp;bbb=1"/>
          <p:cNvSpPr/>
          <p:nvPr/>
        </p:nvSpPr>
        <p:spPr>
          <a:xfrm>
            <a:off x="8880856" y="2918048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BD.39_1#936fdeb55.choices?vbadefaultcenterpage=1&amp;parentnodeid=946b33f66&amp;color=0,0,0&amp;vbahtmlprocessed=1&amp;bbb=1"/>
              <p:cNvSpPr/>
              <p:nvPr/>
            </p:nvSpPr>
            <p:spPr>
              <a:xfrm>
                <a:off x="502920" y="3466750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729103" algn="l"/>
                    <a:tab pos="5432806" algn="l"/>
                    <a:tab pos="81238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=0.55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=0.42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=0.03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∪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=0.39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BD.39_1#936fdeb55.choices?vbadefaultcenterpage=1&amp;parentnodeid=946b33f6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66750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2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40_1#936fdeb55?vbadefaultcenterpage=1&amp;parentnodeid=946b33f66&amp;color=0,0,0&amp;vbahtmlprocessed=1&amp;bbb=1"/>
              <p:cNvSpPr/>
              <p:nvPr/>
            </p:nvSpPr>
            <p:spPr>
              <a:xfrm>
                <a:off x="502920" y="3945478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=0.55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，所以A正确；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=0.42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，所以B正确；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=1−0.55−0.42=0.03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，所以C正确；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∪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=0.42+0.03=0.45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40_1#936fdeb55?vbadefaultcenterpage=1&amp;parentnodeid=946b33f6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45478"/>
                <a:ext cx="11183112" cy="2155000"/>
              </a:xfrm>
              <a:prstGeom prst="rect">
                <a:avLst/>
              </a:prstGeom>
              <a:blipFill>
                <a:blip r:embed="rId5"/>
                <a:stretch>
                  <a:fillRect l="-1690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612e359a4?vbadefaultcenterpage=1&amp;parentnodeid=946b33f66&amp;color=0,0,0&amp;vbahtmlprocessed=1&amp;bbb=1&amp;hasbroken=1"/>
              <p:cNvSpPr/>
              <p:nvPr/>
            </p:nvSpPr>
            <p:spPr>
              <a:xfrm>
                <a:off x="502920" y="756000"/>
                <a:ext cx="11183112" cy="14524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从0,1,2这三个数字中,不放回地取两次,每次取一个,将这两个数构成有序数对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为第一次取到的数字,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为第二次取到的数字,则该试验的样本空间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Ω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612e359a4?vbadefaultcenterpage=1&amp;parentnodeid=946b33f6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452499"/>
              </a:xfrm>
              <a:prstGeom prst="rect">
                <a:avLst/>
              </a:prstGeom>
              <a:blipFill>
                <a:blip r:embed="rId3"/>
                <a:stretch>
                  <a:fillRect l="-1690" r="-1418" b="-130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612e359a4.blank?vbadefaultcenterpage=1&amp;parentnodeid=946b33f66&amp;color=0,0,0&amp;vbapositionanswer=11&amp;vbahtmlprocessed=1&amp;bbb=1&amp;hasbroken=1"/>
              <p:cNvSpPr/>
              <p:nvPr/>
            </p:nvSpPr>
            <p:spPr>
              <a:xfrm>
                <a:off x="502920" y="1236441"/>
                <a:ext cx="11183112" cy="94202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360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612e359a4.blank?vbadefaultcenterpage=1&amp;parentnodeid=946b33f66&amp;color=0,0,0&amp;vbapositionanswer=1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36441"/>
                <a:ext cx="11183112" cy="942023"/>
              </a:xfrm>
              <a:prstGeom prst="rect">
                <a:avLst/>
              </a:prstGeom>
              <a:blipFill>
                <a:blip r:embed="rId4"/>
                <a:stretch>
                  <a:fillRect t="-1948" b="-201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43_1#6fa66825a?vbadefaultcenterpage=1&amp;parentnodeid=946b33f66&amp;color=0,0,0&amp;vbahtmlprocessed=1&amp;bbb=1&amp;hasbroken=1"/>
              <p:cNvSpPr/>
              <p:nvPr/>
            </p:nvSpPr>
            <p:spPr>
              <a:xfrm>
                <a:off x="502920" y="2254091"/>
                <a:ext cx="11183112" cy="14524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（双空题）已知一只袋子中装有7个红玻璃球，3个绿玻璃球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，从中无放回地任意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抽取两次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，每次只取1个，取得2个红球的概率为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，取得2个绿球的概率为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，则取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得2个同颜色的球的概率为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至少取得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1个红球的概率为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43_1#6fa66825a?vbadefaultcenterpage=1&amp;parentnodeid=946b33f6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54091"/>
                <a:ext cx="11183112" cy="1452499"/>
              </a:xfrm>
              <a:prstGeom prst="rect">
                <a:avLst/>
              </a:prstGeom>
              <a:blipFill>
                <a:blip r:embed="rId5"/>
                <a:stretch>
                  <a:fillRect l="-1690" t="-420" r="-491" b="-126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44_1#6fa66825a.blank?vbadefaultcenterpage=1&amp;parentnodeid=946b33f66&amp;color=0,0,0&amp;vbapositionanswer=12&amp;vbahtmlprocessed=1&amp;bbb=1&amp;rh=113.4"/>
              <p:cNvSpPr/>
              <p:nvPr/>
            </p:nvSpPr>
            <p:spPr>
              <a:xfrm>
                <a:off x="4033520" y="3125374"/>
                <a:ext cx="412750" cy="51085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44_1#6fa66825a.blank?vbadefaultcenterpage=1&amp;parentnodeid=946b33f66&amp;color=0,0,0&amp;vbapositionanswer=12&amp;vbahtmlprocessed=1&amp;bbb=1&amp;rh=113.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520" y="3125374"/>
                <a:ext cx="412750" cy="510858"/>
              </a:xfrm>
              <a:prstGeom prst="rect">
                <a:avLst/>
              </a:prstGeom>
              <a:blipFill>
                <a:blip r:embed="rId6"/>
                <a:stretch>
                  <a:fillRect b="-12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N.45_1#6fa66825a.blank?vbadefaultcenterpage=1&amp;parentnodeid=946b33f66&amp;color=0,0,0&amp;vbapositionanswer=13&amp;vbahtmlprocessed=1&amp;bbb=1"/>
              <p:cNvSpPr/>
              <p:nvPr/>
            </p:nvSpPr>
            <p:spPr>
              <a:xfrm>
                <a:off x="8300720" y="3126136"/>
                <a:ext cx="412750" cy="51066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QB_5_AN.45_1#6fa66825a.blank?vbadefaultcenterpage=1&amp;parentnodeid=946b33f66&amp;color=0,0,0&amp;vbapositionanswer=13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720" y="3126136"/>
                <a:ext cx="412750" cy="5106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B_5_AS.46_1#6fa66825a?vbadefaultcenterpage=1&amp;parentnodeid=946b33f66&amp;color=0,0,0&amp;vbahtmlprocessed=1&amp;bbb=1&amp;hasbroken=1"/>
              <p:cNvSpPr/>
              <p:nvPr/>
            </p:nvSpPr>
            <p:spPr>
              <a:xfrm>
                <a:off x="502920" y="3757707"/>
                <a:ext cx="11183112" cy="202514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由于“取得2个红球”与“取得2个绿球”是互斥事件，取得2个同颜色的球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，只需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两互斥事件有一个发生即可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，因而取得2个同颜色的球的概率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.由于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“至少取得1个红球”与事件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“取得2个绿球”是对立事件，则至少取得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1个红球的</a:t>
                </a:r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B_5_AS.46_1#6fa66825a?vbadefaultcenterpage=1&amp;parentnodeid=946b33f6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57707"/>
                <a:ext cx="11183112" cy="2025142"/>
              </a:xfrm>
              <a:prstGeom prst="rect">
                <a:avLst/>
              </a:prstGeom>
              <a:blipFill>
                <a:blip r:embed="rId8"/>
                <a:stretch>
                  <a:fillRect l="-1690" r="-1309" b="-5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  <p:bldP spid="6" grpId="0" build="p" animBg="1"/>
      <p:bldP spid="7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292791214?vbadefaultcenterpage=1&amp;parentnodeid=a4c8e1b39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3" name="QB_5_BD.47_1#c39d576bb?vbadefaultcenterpage=1&amp;parentnodeid=292791214&amp;color=0,0,0&amp;vbahtmlprocessed=1&amp;bbb=1&amp;hasbroken=1"/>
          <p:cNvSpPr/>
          <p:nvPr/>
        </p:nvSpPr>
        <p:spPr>
          <a:xfrm>
            <a:off x="502920" y="1521048"/>
            <a:ext cx="11183112" cy="1592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13.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某公司三个分厂的职工情况为：第一分厂有男职工4000人，女职工1600人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；第二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分厂有男职工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3000人，女职工1400人；第三分厂有男职工800人，女职工500人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.如果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从该公司职工中随机抽选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1人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，那么该职工为女职工或为第三分厂职工的概率为</a:t>
            </a: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8_1#c39d576bb.blank?vbadefaultcenterpage=1&amp;parentnodeid=292791214&amp;color=0,0,0&amp;vbapositionanswer=14&amp;vbahtmlprocessed=1&amp;bbb=1&amp;rh=48.6"/>
              <p:cNvSpPr/>
              <p:nvPr/>
            </p:nvSpPr>
            <p:spPr>
              <a:xfrm>
                <a:off x="11056620" y="2532793"/>
                <a:ext cx="541338" cy="5107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8_1#c39d576bb.blank?vbadefaultcenterpage=1&amp;parentnodeid=292791214&amp;color=0,0,0&amp;vbapositionanswer=14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6620" y="2532793"/>
                <a:ext cx="541338" cy="510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9_1#c39d576bb?vbadefaultcenterpage=1&amp;parentnodeid=292791214&amp;color=0,0,0&amp;vbahtmlprocessed=1&amp;bbb=1&amp;hasbroken=1"/>
              <p:cNvSpPr/>
              <p:nvPr/>
            </p:nvSpPr>
            <p:spPr>
              <a:xfrm>
                <a:off x="502920" y="1457275"/>
                <a:ext cx="11183112" cy="35728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记事件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为“抽取的为女职工”，事件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为“抽取的为第三分厂的职工”，则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“抽取的为第三分厂的女职工”，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表示“抽取的为女职工或第三分厂的职工”，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1600+1400+500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4000+1600+3000+1400+800+500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800+500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4000+1600+3000+1400+800+500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∩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500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4000+1600+3000+1400+800+500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∪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∩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9_1#c39d576bb?vbadefaultcenterpage=1&amp;parentnodeid=29279121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57275"/>
                <a:ext cx="11183112" cy="3572828"/>
              </a:xfrm>
              <a:prstGeom prst="rect">
                <a:avLst/>
              </a:prstGeom>
              <a:blipFill>
                <a:blip r:embed="rId3"/>
                <a:stretch>
                  <a:fillRect l="-1690" r="-3053" b="-307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e67e0e74?vbadefaultcenterpage=1&amp;parentnodeid=a4c8e1b39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50_1#eeb1d4f7c?hastextimagelayout=1&amp;vbadefaultcenterpage=1&amp;parentnodeid=7e67e0e74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61211" y="1566767"/>
            <a:ext cx="2514600" cy="271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50_2#eeb1d4f7c?hastextimagelayout=1&amp;segpoint=1&amp;vbadefaultcenterpage=1&amp;parentnodeid=7e67e0e74&amp;color=0,0,0&amp;vbahtmlprocessed=1&amp;bbb=1&amp;hasbroken=1&amp;hassurround=1"/>
              <p:cNvSpPr/>
              <p:nvPr/>
            </p:nvSpPr>
            <p:spPr>
              <a:xfrm>
                <a:off x="502920" y="1521048"/>
                <a:ext cx="8586216" cy="327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写算,是一种格子乘法,也是笔算乘法的一种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,用以区别筹算与珠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算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,它由明代数学家吴敬在其撰写的《九章算法比类大全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》一书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中提出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,是从天元式的乘法演变而来的.例如计算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89×61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,将被乘数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89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计入上行,乘数61计入右行,然后以乘数61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的每位数字乘被乘数8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的每位数字,将结果计入相应的格子中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,最后从右下方开始按斜行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加起来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,满十向上斜行进一,如图,即得5429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.类比此法画出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50_2#eeb1d4f7c?hastextimagelayout=1&amp;segpoint=1&amp;vbadefaultcenterpage=1&amp;parentnodeid=7e67e0e74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8586216" cy="3272600"/>
              </a:xfrm>
              <a:prstGeom prst="rect">
                <a:avLst/>
              </a:prstGeom>
              <a:blipFill>
                <a:blip r:embed="rId5"/>
                <a:stretch>
                  <a:fillRect l="-2202" r="-2060" b="-55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51_1#eeb1d4f7c.blank?vbadefaultcenterpage=1&amp;parentnodeid=7e67e0e74&amp;color=0,0,0&amp;vbapositionanswer=15&amp;vbahtmlprocessed=1&amp;bbb=1&amp;rh=48.6"/>
              <p:cNvSpPr/>
              <p:nvPr/>
            </p:nvSpPr>
            <p:spPr>
              <a:xfrm>
                <a:off x="5634795" y="5218907"/>
                <a:ext cx="412750" cy="51047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51_1#eeb1d4f7c.blank?vbadefaultcenterpage=1&amp;parentnodeid=7e67e0e74&amp;color=0,0,0&amp;vbapositionanswer=15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795" y="5218907"/>
                <a:ext cx="412750" cy="5104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BD.50_2#eeb1d4f7c?hastextimagelayout=1&amp;segpoint=1&amp;vbadefaultcenterpage=1&amp;parentnodeid=7e67e0e74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3B247D5E-887B-FF03-33ED-08288684DF95}"/>
                  </a:ext>
                </a:extLst>
              </p:cNvPr>
              <p:cNvSpPr/>
              <p:nvPr/>
            </p:nvSpPr>
            <p:spPr>
              <a:xfrm>
                <a:off x="503995" y="4759548"/>
                <a:ext cx="11184010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354×472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的表格,若从表内的18个数字（含相同的数字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,表周边数据不算在内）中任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2个数字,则它们之和大于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10的概率为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BD.50_2#eeb1d4f7c?hastextimagelayout=1&amp;segpoint=1&amp;vbadefaultcenterpage=1&amp;parentnodeid=7e67e0e74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3B247D5E-887B-FF03-33ED-08288684D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759548"/>
                <a:ext cx="11184010" cy="1033399"/>
              </a:xfrm>
              <a:prstGeom prst="rect">
                <a:avLst/>
              </a:prstGeom>
              <a:blipFill>
                <a:blip r:embed="rId7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52_1#eeb1d4f7c?hastextimagelayout=1&amp;vbadefaultcenterpage=1&amp;parentnodeid=7e67e0e74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2303" y="2391011"/>
            <a:ext cx="2130552" cy="218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52_2#eeb1d4f7c?hastextimagelayout=2&amp;vbadefaultcenterpage=1&amp;parentnodeid=7e67e0e74&amp;color=0,0,0&amp;vbahtmlprocessed=1&amp;bbb=1&amp;hasbroken=1"/>
              <p:cNvSpPr/>
              <p:nvPr/>
            </p:nvSpPr>
            <p:spPr>
              <a:xfrm>
                <a:off x="502920" y="2345291"/>
                <a:ext cx="8924544" cy="2324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画出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354×472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的表格,如图所示,则从18个数字中任取2个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,共有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种不同的取法,其中6与8各2个,3与5各1个,从中任取2个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,它们之和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大于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10的取法为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3,8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5,6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5,8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6,8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6,6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8,8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,故所求概率为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1×2+1×2+1×2+2×2+2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18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52_2#eeb1d4f7c?hastextimagelayout=2&amp;vbadefaultcenterpage=1&amp;parentnodeid=7e67e0e7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45291"/>
                <a:ext cx="8924544" cy="2324100"/>
              </a:xfrm>
              <a:prstGeom prst="rect">
                <a:avLst/>
              </a:prstGeom>
              <a:blipFill>
                <a:blip r:embed="rId4"/>
                <a:stretch>
                  <a:fillRect l="-2117" r="-1981" b="-183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96e03d4eb.fixed?vbadefaultcenterpage=1&amp;parentnodeid=1ff9432d4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基础课56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随机事件、频率与概率</a:t>
            </a:r>
            <a:endParaRPr lang="en-US" altLang="zh-CN" sz="4000" dirty="0"/>
          </a:p>
        </p:txBody>
      </p:sp>
      <p:pic>
        <p:nvPicPr>
          <p:cNvPr id="3" name="C_0#96e03d4eb?linknodeid=9d1bd2a75&amp;catalogrefid=9d1bd2a75&amp;parentnodeid=1ff9432d4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96e03d4eb?linknodeid=9d1bd2a75&amp;catalogrefid=9d1bd2a75&amp;parentnodeid=1ff9432d4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96e03d4eb?linknodeid=946b33f66&amp;catalogrefid=946b33f66&amp;parentnodeid=1ff9432d4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96e03d4eb?linknodeid=946b33f66&amp;catalogrefid=946b33f66&amp;parentnodeid=1ff9432d4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96e03d4eb?linknodeid=292791214&amp;catalogrefid=292791214&amp;parentnodeid=1ff9432d4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96e03d4eb?linknodeid=292791214&amp;catalogrefid=292791214&amp;parentnodeid=1ff9432d4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96e03d4eb?linknodeid=7e67e0e74&amp;catalogrefid=7e67e0e74&amp;parentnodeid=1ff9432d4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96e03d4eb?linknodeid=7e67e0e74&amp;catalogrefid=7e67e0e74&amp;parentnodeid=1ff9432d4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96e03d4eb?linknodeid=9d1bd2a75&amp;catalogrefid=9d1bd2a75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96e03d4eb?linknodeid=9d1bd2a75&amp;catalogrefid=9d1bd2a75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96e03d4eb?linknodeid=946b33f66&amp;catalogrefid=946b33f66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96e03d4eb?linknodeid=946b33f66&amp;catalogrefid=946b33f66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96e03d4eb?linknodeid=292791214&amp;catalogrefid=292791214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96e03d4eb?linknodeid=292791214&amp;catalogrefid=292791214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96e03d4eb?linknodeid=7e67e0e74&amp;catalogrefid=7e67e0e74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96e03d4eb?linknodeid=7e67e0e74&amp;catalogrefid=7e67e0e74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a4c8e1b39.fixed?vbadefaultcenterpage=1&amp;parentnodeid=96e03d4eb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a4c8e1b39.fixed?vbadefaultcenterpage=1&amp;parentnodeid=96e03d4eb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9d1bd2a75?vbadefaultcenterpage=1&amp;parentnodeid=a4c8e1b39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206b9203d?vbadefaultcenterpage=1&amp;parentnodeid=9d1bd2a75&amp;color=0,0,0&amp;vbahtmlprocessed=1&amp;bbb=1&amp;hasbroken=1"/>
              <p:cNvSpPr/>
              <p:nvPr/>
            </p:nvSpPr>
            <p:spPr>
              <a:xfrm>
                <a:off x="502920" y="1521048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（改编）某教室后面书柜的一格中有多本语文资料和数学资料，已知从中取出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2本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都是语文资料的概率为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，都是数学资料的概率是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，则从中任意取出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2本资料恰好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是同一科类的概率是(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206b9203d?vbadefaultcenterpage=1&amp;parentnodeid=9d1bd2a7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592199"/>
              </a:xfrm>
              <a:prstGeom prst="rect">
                <a:avLst/>
              </a:prstGeom>
              <a:blipFill>
                <a:blip r:embed="rId4"/>
                <a:stretch>
                  <a:fillRect l="-1690" r="-491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206b9203d.bracket?vbadefaultcenterpage=1&amp;parentnodeid=9d1bd2a75&amp;color=0,0,0&amp;vbapositionanswer=1&amp;vbahtmlprocessed=1"/>
          <p:cNvSpPr/>
          <p:nvPr/>
        </p:nvSpPr>
        <p:spPr>
          <a:xfrm>
            <a:off x="3512820" y="26272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206b9203d.choices?vbadefaultcenterpage=1&amp;parentnodeid=9d1bd2a75&amp;color=0,0,0&amp;vbahtmlprocessed=1&amp;bbb=1"/>
              <p:cNvSpPr/>
              <p:nvPr/>
            </p:nvSpPr>
            <p:spPr>
              <a:xfrm>
                <a:off x="502920" y="3116485"/>
                <a:ext cx="11183112" cy="7109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830703" algn="l"/>
                    <a:tab pos="5763006" algn="l"/>
                    <a:tab pos="85683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206b9203d.choices?vbadefaultcenterpage=1&amp;parentnodeid=9d1bd2a7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16485"/>
                <a:ext cx="11183112" cy="710946"/>
              </a:xfrm>
              <a:prstGeom prst="rect">
                <a:avLst/>
              </a:prstGeom>
              <a:blipFill>
                <a:blip r:embed="rId5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206b9203d?vbadefaultcenterpage=1&amp;parentnodeid=9d1bd2a75&amp;color=0,0,0&amp;vbahtmlprocessed=1&amp;bbb=1"/>
              <p:cNvSpPr/>
              <p:nvPr/>
            </p:nvSpPr>
            <p:spPr>
              <a:xfrm>
                <a:off x="502920" y="3836892"/>
                <a:ext cx="11183112" cy="7109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206b9203d?vbadefaultcenterpage=1&amp;parentnodeid=9d1bd2a7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36892"/>
                <a:ext cx="11183112" cy="710946"/>
              </a:xfrm>
              <a:prstGeom prst="rect">
                <a:avLst/>
              </a:prstGeom>
              <a:blipFill>
                <a:blip r:embed="rId6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adbcc3eca?vbadefaultcenterpage=1&amp;parentnodeid=9d1bd2a75&amp;color=0,0,0&amp;vbahtmlprocessed=1&amp;bbb=1&amp;hasbroken=1"/>
              <p:cNvSpPr/>
              <p:nvPr/>
            </p:nvSpPr>
            <p:spPr>
              <a:xfrm>
                <a:off x="502920" y="1705116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将一枚骰子先后抛掷两次，若先后出现的点数分别为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，则使得方程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有实数根的样本点个数为(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adbcc3eca?vbadefaultcenterpage=1&amp;parentnodeid=9d1bd2a7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05116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adbcc3eca.bracket?vbadefaultcenterpage=1&amp;parentnodeid=9d1bd2a75&amp;color=0,0,0&amp;vbapositionanswer=2&amp;vbahtmlprocessed=1"/>
          <p:cNvSpPr/>
          <p:nvPr/>
        </p:nvSpPr>
        <p:spPr>
          <a:xfrm>
            <a:off x="6217412" y="2252486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7_1#adbcc3eca.choices?vbadefaultcenterpage=1&amp;parentnodeid=9d1bd2a75&amp;color=0,0,0&amp;vbahtmlprocessed=1&amp;bbb=1"/>
          <p:cNvSpPr/>
          <p:nvPr/>
        </p:nvSpPr>
        <p:spPr>
          <a:xfrm>
            <a:off x="502920" y="2745753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.17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B.18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C.19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.20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adbcc3eca?vbadefaultcenterpage=1&amp;parentnodeid=9d1bd2a75&amp;color=0,0,0&amp;vbahtmlprocessed=1&amp;bbb=1&amp;hasbroken=1"/>
              <p:cNvSpPr/>
              <p:nvPr/>
            </p:nvSpPr>
            <p:spPr>
              <a:xfrm>
                <a:off x="502920" y="3292234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一枚骰子先后抛掷两次，样本点一共有36个，方程有实数根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，需满足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，样本点中满足此条件的有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5,5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5,6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6,5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6,6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，共19个.故选C.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adbcc3eca?vbadefaultcenterpage=1&amp;parentnodeid=9d1bd2a7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92234"/>
                <a:ext cx="11183112" cy="2155000"/>
              </a:xfrm>
              <a:prstGeom prst="rect">
                <a:avLst/>
              </a:prstGeom>
              <a:blipFill>
                <a:blip r:embed="rId4"/>
                <a:stretch>
                  <a:fillRect l="-1690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b807742db?vbadefaultcenterpage=1&amp;parentnodeid=9d1bd2a75&amp;color=0,0,0&amp;vbahtmlprocessed=1&amp;bbb=1"/>
              <p:cNvSpPr/>
              <p:nvPr/>
            </p:nvSpPr>
            <p:spPr>
              <a:xfrm>
                <a:off x="502920" y="2177365"/>
                <a:ext cx="11183112" cy="58280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已知随机事件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互斥，且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∪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=0.7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</m:ba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b807742db?vbadefaultcenterpage=1&amp;parentnodeid=9d1bd2a7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77365"/>
                <a:ext cx="11183112" cy="582803"/>
              </a:xfrm>
              <a:prstGeom prst="rect">
                <a:avLst/>
              </a:prstGeom>
              <a:blipFill>
                <a:blip r:embed="rId3"/>
                <a:stretch>
                  <a:fillRect l="-1690" b="-281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b807742db.bracket?vbadefaultcenterpage=1&amp;parentnodeid=9d1bd2a75&amp;color=0,0,0&amp;vbapositionanswer=3&amp;vbahtmlprocessed=1"/>
          <p:cNvSpPr/>
          <p:nvPr/>
        </p:nvSpPr>
        <p:spPr>
          <a:xfrm>
            <a:off x="10093516" y="2170126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4" name="QC_5_BD.11_1#b807742db.choices?vbadefaultcenterpage=1&amp;parentnodeid=9d1bd2a75&amp;color=0,0,0&amp;vbahtmlprocessed=1&amp;bbb=1"/>
          <p:cNvSpPr/>
          <p:nvPr/>
        </p:nvSpPr>
        <p:spPr>
          <a:xfrm>
            <a:off x="502920" y="2770074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.0.5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B.0.1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C.0.7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.0.8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b807742db?vbadefaultcenterpage=1&amp;parentnodeid=9d1bd2a75&amp;color=0,0,0&amp;vbahtmlprocessed=1&amp;bbb=1&amp;hasbroken=1"/>
              <p:cNvSpPr/>
              <p:nvPr/>
            </p:nvSpPr>
            <p:spPr>
              <a:xfrm>
                <a:off x="502920" y="3253944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随机事件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互斥，且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∪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=0.7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∪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=0.7−0.2=0.5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</m:ba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=1−0.5=0.5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b807742db?vbadefaultcenterpage=1&amp;parentnodeid=9d1bd2a7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53944"/>
                <a:ext cx="11183112" cy="1596200"/>
              </a:xfrm>
              <a:prstGeom prst="rect">
                <a:avLst/>
              </a:prstGeom>
              <a:blipFill>
                <a:blip r:embed="rId4"/>
                <a:stretch>
                  <a:fillRect l="-1690" r="-1636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d3ce072ac?vbadefaultcenterpage=1&amp;parentnodeid=9d1bd2a75&amp;color=0,0,0&amp;vbahtmlprocessed=1&amp;bbb=1&amp;hasbroken=1"/>
              <p:cNvSpPr/>
              <p:nvPr/>
            </p:nvSpPr>
            <p:spPr>
              <a:xfrm>
                <a:off x="502920" y="962547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（改编）据调查，某校学生大约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50%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的人近视，而该校大约有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30%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的学生每天玩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手机超过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，这些人的近视率约为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70%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.现从每天玩手机不超过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的学生中任意调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查一名学生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则该名学生近视的概率为(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d3ce072ac?vbadefaultcenterpage=1&amp;parentnodeid=9d1bd2a7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62547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d3ce072ac.bracket?vbadefaultcenterpage=1&amp;parentnodeid=9d1bd2a75&amp;color=0,0,0&amp;vbapositionanswer=4&amp;vbahtmlprocessed=1"/>
          <p:cNvSpPr/>
          <p:nvPr/>
        </p:nvSpPr>
        <p:spPr>
          <a:xfrm>
            <a:off x="5951220" y="2068717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d3ce072ac.choices?vbadefaultcenterpage=1&amp;parentnodeid=9d1bd2a75&amp;color=0,0,0&amp;vbahtmlprocessed=1&amp;bbb=1"/>
              <p:cNvSpPr/>
              <p:nvPr/>
            </p:nvSpPr>
            <p:spPr>
              <a:xfrm>
                <a:off x="502920" y="2550554"/>
                <a:ext cx="11183112" cy="7109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70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d3ce072ac.choices?vbadefaultcenterpage=1&amp;parentnodeid=9d1bd2a7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50554"/>
                <a:ext cx="11183112" cy="710946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d3ce072ac?vbadefaultcenterpage=1&amp;parentnodeid=9d1bd2a75&amp;color=0,0,0&amp;vbahtmlprocessed=1&amp;bbb=1&amp;hasbroken=1"/>
              <p:cNvSpPr/>
              <p:nvPr/>
            </p:nvSpPr>
            <p:spPr>
              <a:xfrm>
                <a:off x="502920" y="3270961"/>
                <a:ext cx="11183112" cy="2794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设该校有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名同学，则约有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的学生近视，约有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的学生每天玩手机超过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，且每天玩手机超过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的学生中近视的学生人数为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×0.7=0.21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，所以有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0.7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的学生每天玩手机不超过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，且其中有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−0.21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=0.29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的学生近视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从每天玩手机不超过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的学生中任意调查一名学生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，则该学生近视的概率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0.29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0.7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d3ce072ac?vbadefaultcenterpage=1&amp;parentnodeid=9d1bd2a7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70961"/>
                <a:ext cx="11183112" cy="2794000"/>
              </a:xfrm>
              <a:prstGeom prst="rect">
                <a:avLst/>
              </a:prstGeom>
              <a:blipFill>
                <a:blip r:embed="rId5"/>
                <a:stretch>
                  <a:fillRect l="-1690" r="-1145" b="-371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17_1#493cf2ff0?segpoint=1&amp;vbadefaultcenterpage=1&amp;parentnodeid=9d1bd2a75&amp;color=0,0,0&amp;vbahtmlprocessed=1&amp;bbb=1&amp;hasbroken=1"/>
          <p:cNvSpPr/>
          <p:nvPr/>
        </p:nvSpPr>
        <p:spPr>
          <a:xfrm>
            <a:off x="502920" y="1377710"/>
            <a:ext cx="11183112" cy="3827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5.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从装有2个白球和2个黄球（球除颜色外其他均相同）的口袋中任取2个球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，给出了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以下四组事件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：</a:t>
            </a:r>
            <a:endParaRPr lang="en-US" altLang="zh-CN" sz="2400" dirty="0"/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①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至少有1个白球与至少有1个黄球；</a:t>
            </a:r>
            <a:endParaRPr lang="en-US" altLang="zh-CN" sz="2400" dirty="0"/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②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至少有1个黄球与都是黄球；</a:t>
            </a:r>
            <a:endParaRPr lang="en-US" altLang="zh-CN" sz="2400" dirty="0"/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③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恰有1个白球与恰有1个黄球；</a:t>
            </a:r>
            <a:endParaRPr lang="en-US" altLang="zh-CN" sz="2400" dirty="0"/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④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至少有1个黄球与都是白球.</a:t>
            </a:r>
            <a:endParaRPr lang="en-US" altLang="zh-CN" sz="2400" dirty="0"/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其中互斥而不对立的事件共有(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18_1#493cf2ff0.bracket?vbadefaultcenterpage=1&amp;parentnodeid=9d1bd2a75&amp;color=0,0,0&amp;vbapositionanswer=5&amp;vbahtmlprocessed=1"/>
          <p:cNvSpPr/>
          <p:nvPr/>
        </p:nvSpPr>
        <p:spPr>
          <a:xfrm>
            <a:off x="4732020" y="4719080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4" name="QC_5_BD.19_1#493cf2ff0.choices?vbadefaultcenterpage=1&amp;parentnodeid=9d1bd2a75&amp;color=0,0,0&amp;vbahtmlprocessed=1&amp;bbb=1"/>
          <p:cNvSpPr/>
          <p:nvPr/>
        </p:nvSpPr>
        <p:spPr>
          <a:xfrm>
            <a:off x="502920" y="521876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0组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1组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2组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.3组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784</Words>
  <Application>Microsoft Office PowerPoint</Application>
  <PresentationFormat>宽屏</PresentationFormat>
  <Paragraphs>181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只只战斗机</cp:lastModifiedBy>
  <cp:revision>3</cp:revision>
  <dcterms:created xsi:type="dcterms:W3CDTF">2024-01-23T11:19:00Z</dcterms:created>
  <dcterms:modified xsi:type="dcterms:W3CDTF">2024-01-24T13:09:48Z</dcterms:modified>
  <cp:category/>
  <cp:contentStatus/>
</cp:coreProperties>
</file>