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10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176f09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基础课57 古典概型及概率的基本性质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B5D16A55-477B-41AE-9F41-9D9FD17B320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55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CB42368-65D4-4CFB-84D3-CB1FAF97D06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176f09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基础课57 古典概型及概率的基本性质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3EAFF5C-43CC-4EB8-B8AC-834E76EC29B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21_1#2717bfb6f?vbadefaultcenterpage=1&amp;parentnodeid=446b3026d&amp;color=0,0,0&amp;vbahtmlprocessed=1&amp;bbb=1&amp;hasbroken=1"/>
          <p:cNvSpPr/>
          <p:nvPr/>
        </p:nvSpPr>
        <p:spPr>
          <a:xfrm>
            <a:off x="502920" y="1221468"/>
            <a:ext cx="11183112" cy="1592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6.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某商家在春节前开展商品促销活动,若顾客的购物金额满80元,则可以从“福”字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、春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联和灯笼这三类礼品中任意免费领取一件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,若有5名顾客都领取了礼品,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则他们中恰有3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人领取的礼品种类相同的概率是(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22_1#2717bfb6f.bracket?vbadefaultcenterpage=1&amp;parentnodeid=446b3026d&amp;color=0,0,0&amp;vbapositionanswer=6&amp;vbahtmlprocessed=1"/>
          <p:cNvSpPr/>
          <p:nvPr/>
        </p:nvSpPr>
        <p:spPr>
          <a:xfrm>
            <a:off x="5036820" y="2327639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2717bfb6f.choices?vbadefaultcenterpage=1&amp;parentnodeid=446b3026d&amp;color=0,0,0&amp;vbahtmlprocessed=1&amp;bbb=1"/>
              <p:cNvSpPr/>
              <p:nvPr/>
            </p:nvSpPr>
            <p:spPr>
              <a:xfrm>
                <a:off x="502920" y="2809476"/>
                <a:ext cx="11183112" cy="71101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925953" algn="l"/>
                    <a:tab pos="5826506" algn="l"/>
                    <a:tab pos="86000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81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2717bfb6f.choices?vbadefaultcenterpage=1&amp;parentnodeid=446b302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9476"/>
                <a:ext cx="11183112" cy="711010"/>
              </a:xfrm>
              <a:prstGeom prst="rect">
                <a:avLst/>
              </a:prstGeom>
              <a:blipFill>
                <a:blip r:embed="rId3"/>
                <a:stretch>
                  <a:fillRect l="-1690" b="-136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2717bfb6f?vbadefaultcenterpage=1&amp;parentnodeid=446b3026d&amp;color=0,0,0&amp;vbahtmlprocessed=1&amp;bbb=1&amp;hasbroken=1"/>
              <p:cNvSpPr/>
              <p:nvPr/>
            </p:nvSpPr>
            <p:spPr>
              <a:xfrm>
                <a:off x="502920" y="3529692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先考虑恰有3人领取的礼品种类相同的情况,先从5人中选取3人有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种）,再从三类礼品中领取一件有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（种）,另外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2人从剩下的两类礼品中任意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选择有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2×2=4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（种）,按照分步乘法计数原理可得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10×3×4=120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）,总情况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（种）,故恰有3人领取的礼品种类相同的概率是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2717bfb6f?vbadefaultcenterpage=1&amp;parentnodeid=446b302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29692"/>
                <a:ext cx="11183112" cy="2235200"/>
              </a:xfrm>
              <a:prstGeom prst="rect">
                <a:avLst/>
              </a:prstGeom>
              <a:blipFill>
                <a:blip r:embed="rId4"/>
                <a:stretch>
                  <a:fillRect l="-1690" r="-109" b="-46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3061fea12?vbadefaultcenterpage=1&amp;parentnodeid=446b3026d&amp;color=0,0,0&amp;vbahtmlprocessed=1&amp;bbb=1&amp;hasbroken=1"/>
              <p:cNvSpPr/>
              <p:nvPr/>
            </p:nvSpPr>
            <p:spPr>
              <a:xfrm>
                <a:off x="502920" y="1816685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（改编）连掷两次骰子得到的点数分别为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，记向量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与向量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的概率是(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3061fea12?vbadefaultcenterpage=1&amp;parentnodeid=446b302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16685"/>
                <a:ext cx="11183112" cy="1117600"/>
              </a:xfrm>
              <a:prstGeom prst="rect">
                <a:avLst/>
              </a:prstGeom>
              <a:blipFill>
                <a:blip r:embed="rId3"/>
                <a:stretch>
                  <a:fillRect l="-1690" b="-98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3061fea12.bracket?vbadefaultcenterpage=1&amp;parentnodeid=446b3026d&amp;color=0,0,0&amp;vbapositionanswer=7&amp;vbahtmlprocessed=1"/>
          <p:cNvSpPr/>
          <p:nvPr/>
        </p:nvSpPr>
        <p:spPr>
          <a:xfrm>
            <a:off x="6843268" y="2506612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3061fea12.choices?vbadefaultcenterpage=1&amp;parentnodeid=446b3026d&amp;color=0,0,0&amp;vbahtmlprocessed=1&amp;bbb=1"/>
              <p:cNvSpPr/>
              <p:nvPr/>
            </p:nvSpPr>
            <p:spPr>
              <a:xfrm>
                <a:off x="502920" y="2938158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3061fea12.choices?vbadefaultcenterpage=1&amp;parentnodeid=446b302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8158"/>
                <a:ext cx="11183112" cy="710819"/>
              </a:xfrm>
              <a:prstGeom prst="rect">
                <a:avLst/>
              </a:prstGeom>
              <a:blipFill>
                <a:blip r:embed="rId4"/>
                <a:stretch>
                  <a:fillRect l="-1690" b="-136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3061fea12?vbadefaultcenterpage=1&amp;parentnodeid=446b3026d&amp;color=0,0,0&amp;vbahtmlprocessed=1&amp;bbb=1&amp;hasbroken=1"/>
              <p:cNvSpPr/>
              <p:nvPr/>
            </p:nvSpPr>
            <p:spPr>
              <a:xfrm>
                <a:off x="502920" y="3659200"/>
                <a:ext cx="11183112" cy="1345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.∵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6×6=36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</a:t>
                </a:r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的组合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1+1+2+2+3=9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所求概率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3061fea12?vbadefaultcenterpage=1&amp;parentnodeid=446b302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9200"/>
                <a:ext cx="11183112" cy="1345946"/>
              </a:xfrm>
              <a:prstGeom prst="rect">
                <a:avLst/>
              </a:prstGeom>
              <a:blipFill>
                <a:blip r:embed="rId5"/>
                <a:stretch>
                  <a:fillRect l="-1690" r="-1690" b="-769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9_1#543b6dbdf?hastextimagelayout=1&amp;vbadefaultcenterpage=1&amp;parentnodeid=446b3026d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0149" y="794246"/>
            <a:ext cx="4466869" cy="26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29_2#543b6dbdf?hastextimagelayout=1&amp;segpoint=1&amp;vbadefaultcenterpage=1&amp;parentnodeid=446b3026d&amp;color=0,0,0&amp;vbahtmlprocessed=1&amp;bbb=1&amp;hasbroken=1"/>
              <p:cNvSpPr/>
              <p:nvPr/>
            </p:nvSpPr>
            <p:spPr>
              <a:xfrm>
                <a:off x="502920" y="794246"/>
                <a:ext cx="5641848" cy="4386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/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某研究机构为了实时掌握当地新增高速</a:t>
                </a:r>
              </a:p>
              <a:p>
                <a:pPr latinLnBrk="1"/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的运行情况，在某服务区从小型汽车中抽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/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取了80名驾驶员进行调查，将他们在某段</a:t>
                </a:r>
              </a:p>
              <a:p>
                <a:pPr latinLnBrk="1"/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高速公路的车速（单位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分成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[60,65),[65,70)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[70,75),[75,80)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[80,85)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[85,90]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共六段，得到如图所示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/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的频率分布直方图，则下列结论错误的是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/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29_2#543b6dbdf?hastextimagelayout=1&amp;segpoint=1&amp;vbadefaultcenterpage=1&amp;parentnodeid=446b302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94246"/>
                <a:ext cx="5641848" cy="4386199"/>
              </a:xfrm>
              <a:prstGeom prst="rect">
                <a:avLst/>
              </a:prstGeom>
              <a:blipFill>
                <a:blip r:embed="rId4"/>
                <a:stretch>
                  <a:fillRect l="-3351" t="-2083" r="-20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31_1#543b6dbdf.choices?vbadefaultcenterpage=1&amp;parentnodeid=446b3026d&amp;color=0,0,0&amp;vbahtmlprocessed=1&amp;bbb=1&amp;hasbroken=1">
                <a:extLst>
                  <a:ext uri="{FF2B5EF4-FFF2-40B4-BE49-F238E27FC236}">
                    <a16:creationId xmlns:a16="http://schemas.microsoft.com/office/drawing/2014/main" id="{12B9354C-F0EE-8F54-6205-E2F6A4A7894E}"/>
                  </a:ext>
                </a:extLst>
              </p:cNvPr>
              <p:cNvSpPr/>
              <p:nvPr/>
            </p:nvSpPr>
            <p:spPr>
              <a:xfrm>
                <a:off x="502920" y="3655855"/>
                <a:ext cx="11183112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A.这80辆小型车辆车速的众数的估计值为77.5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B.在该服务区任意抽取1辆车，估计车速超过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的概率为0.65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C.若从样本中车速在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[60,70)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的车辆中任意抽取2辆，则至少有1辆车的车速在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[65,70)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D.若从样本中车速在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[60,70)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的车辆中任意抽取2辆，则车速都在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[65,70)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31_1#543b6dbdf.choices?vbadefaultcenterpage=1&amp;parentnodeid=446b3026d&amp;color=0,0,0&amp;vbahtmlprocessed=1&amp;bbb=1&amp;hasbroken=1">
                <a:extLst>
                  <a:ext uri="{FF2B5EF4-FFF2-40B4-BE49-F238E27FC236}">
                    <a16:creationId xmlns:a16="http://schemas.microsoft.com/office/drawing/2014/main" id="{12B9354C-F0EE-8F54-6205-E2F6A4A78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5855"/>
                <a:ext cx="11183112" cy="2794000"/>
              </a:xfrm>
              <a:prstGeom prst="rect">
                <a:avLst/>
              </a:prstGeom>
              <a:blipFill>
                <a:blip r:embed="rId5"/>
                <a:stretch>
                  <a:fillRect l="-1690" r="-218" b="-37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26_1#3061fea12.bracket?vbadefaultcenterpage=1&amp;parentnodeid=446b3026d&amp;color=0,0,0&amp;vbapositionanswer=7&amp;vbahtmlprocessed=1"/>
          <p:cNvSpPr/>
          <p:nvPr/>
        </p:nvSpPr>
        <p:spPr>
          <a:xfrm>
            <a:off x="782710" y="3402418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543b6dbdf?vbadefaultcenterpage=1&amp;parentnodeid=446b3026d&amp;color=0,0,0&amp;vbahtmlprocessed=1&amp;bbb=1&amp;hasbroken=1"/>
              <p:cNvSpPr/>
              <p:nvPr/>
            </p:nvSpPr>
            <p:spPr>
              <a:xfrm>
                <a:off x="502920" y="1089134"/>
                <a:ext cx="11183112" cy="477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根据频率分布直方图可知，这80辆小型车辆车速主要集中在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[75,80)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，众数为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75+80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=77.5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车速超过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的频率为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0.06+0.05+0.02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×5=0.65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车速在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[60,70)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的车辆共有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80×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0.01+0.02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×5=12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（辆），车速在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[65,70)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的车辆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80×0.02×5=8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（辆），所以任意抽取2辆，至少有1辆车的车速在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[65,70)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概率为</a:t>
                </a:r>
              </a:p>
              <a:p>
                <a:pPr algn="l"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车速都在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[65,70)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，故D错误.故选D.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543b6dbdf?vbadefaultcenterpage=1&amp;parentnodeid=446b302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9134"/>
                <a:ext cx="11183112" cy="4775200"/>
              </a:xfrm>
              <a:prstGeom prst="rect">
                <a:avLst/>
              </a:prstGeom>
              <a:blipFill>
                <a:blip r:embed="rId3"/>
                <a:stretch>
                  <a:fillRect l="-1690" r="-1636" b="-8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6ff6e8f9?vbadefaultcenterpage=1&amp;parentnodeid=95d60d420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43b61de4e?vbadefaultcenterpage=1&amp;parentnodeid=36ff6e8f9&amp;color=0,0,0&amp;vbahtmlprocessed=1&amp;bbb=1&amp;hasbroken=1"/>
              <p:cNvSpPr/>
              <p:nvPr/>
            </p:nvSpPr>
            <p:spPr>
              <a:xfrm>
                <a:off x="502920" y="1521048"/>
                <a:ext cx="11183112" cy="24081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（多选题）某竞赛协会安排了分别标有序号“1号”“2号”“3号”的三辆车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，等可能随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机顺序前往机场接参赛选手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.某嘉宾突发奇想，设计两种乘车方案.方案一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：不乘坐第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一辆车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，若第二辆车的车序号大于第一辆车的车序号，就乘坐此车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，否则乘坐第三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辆车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.方案二：直接乘坐第一辆车.记方案一与方案二坐到“3号”车的概率分别为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43b61de4e?vbadefaultcenterpage=1&amp;parentnodeid=36ff6e8f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408174"/>
              </a:xfrm>
              <a:prstGeom prst="rect">
                <a:avLst/>
              </a:prstGeom>
              <a:blipFill>
                <a:blip r:embed="rId4"/>
                <a:stretch>
                  <a:fillRect l="-1690" t="-759" r="-1200" b="-75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43b61de4e.bracket?vbadefaultcenterpage=1&amp;parentnodeid=36ff6e8f9&amp;color=0,0,0&amp;vbapositionanswer=9&amp;vbahtmlprocessed=1&amp;bbb=1"/>
          <p:cNvSpPr/>
          <p:nvPr/>
        </p:nvSpPr>
        <p:spPr>
          <a:xfrm>
            <a:off x="4165791" y="3489802"/>
            <a:ext cx="661988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43b61de4e.choices?vbadefaultcenterpage=1&amp;parentnodeid=36ff6e8f9&amp;color=0,0,0&amp;vbahtmlprocessed=1&amp;bbb=1"/>
              <p:cNvSpPr/>
              <p:nvPr/>
            </p:nvSpPr>
            <p:spPr>
              <a:xfrm>
                <a:off x="502920" y="3908648"/>
                <a:ext cx="11183112" cy="645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400"/>
                  </a:lnSpc>
                  <a:tabLst>
                    <a:tab pos="2656078" algn="l"/>
                    <a:tab pos="5286756" algn="l"/>
                    <a:tab pos="82476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43b61de4e.choices?vbadefaultcenterpage=1&amp;parentnodeid=36ff6e8f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08648"/>
                <a:ext cx="11183112" cy="645541"/>
              </a:xfrm>
              <a:prstGeom prst="rect">
                <a:avLst/>
              </a:prstGeom>
              <a:blipFill>
                <a:blip r:embed="rId5"/>
                <a:stretch>
                  <a:fillRect l="-1690" b="-160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6_1#43b61de4e?vbadefaultcenterpage=1&amp;parentnodeid=36ff6e8f9&amp;color=0,0,0&amp;vbahtmlprocessed=1&amp;bbb=1&amp;hasbroken=1"/>
              <p:cNvSpPr/>
              <p:nvPr/>
            </p:nvSpPr>
            <p:spPr>
              <a:xfrm>
                <a:off x="502920" y="4559904"/>
                <a:ext cx="11183112" cy="14837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三辆车的出车顺序可能为123,132,213,231,312,321，方案一坐到“3号”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车可能为1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32,213,231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；方案二坐到“3号”车可能为312,321，所以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6_1#43b61de4e?vbadefaultcenterpage=1&amp;parentnodeid=36ff6e8f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559904"/>
                <a:ext cx="11183112" cy="1483741"/>
              </a:xfrm>
              <a:prstGeom prst="rect">
                <a:avLst/>
              </a:prstGeom>
              <a:blipFill>
                <a:blip r:embed="rId6"/>
                <a:stretch>
                  <a:fillRect l="-1690" t="-823" r="-1581" b="-74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37_1#0e7fd45b0?hastextimagelayout=1&amp;vbadefaultcenterpage=1&amp;parentnodeid=36ff6e8f9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1404" y="801719"/>
            <a:ext cx="3236976" cy="26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7_2#0e7fd45b0?hastextimagelayout=2&amp;segpoint=1&amp;vbadefaultcenterpage=1&amp;parentnodeid=36ff6e8f9&amp;color=0,0,0&amp;vbahtmlprocessed=1&amp;bbb=1&amp;hasbroken=1"/>
              <p:cNvSpPr/>
              <p:nvPr/>
            </p:nvSpPr>
            <p:spPr>
              <a:xfrm>
                <a:off x="502920" y="756000"/>
                <a:ext cx="7863840" cy="326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（多选题）如图，在某城市中，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两地之间有整齐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的方格形道路网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是道路网中位于一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条对角线上的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4个交汇处.今在道路网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处的甲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、乙两人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分别要到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，他们分别随机地选择一条沿街的最短路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，以相同的速度同时出发，直到到达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处为止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7_2#0e7fd45b0?hastextimagelayout=2&amp;segpoint=1&amp;vbadefaultcenterpage=1&amp;parentnodeid=36ff6e8f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7863840" cy="3268599"/>
              </a:xfrm>
              <a:prstGeom prst="rect">
                <a:avLst/>
              </a:prstGeom>
              <a:blipFill>
                <a:blip r:embed="rId4"/>
                <a:stretch>
                  <a:fillRect l="-2403" r="-1705" b="-57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8_1#0e7fd45b0.bracket?vbadefaultcenterpage=1&amp;parentnodeid=36ff6e8f9&amp;color=0,0,0&amp;vbapositionanswer=10&amp;vbahtmlprocessed=1&amp;bbb=1"/>
          <p:cNvSpPr/>
          <p:nvPr/>
        </p:nvSpPr>
        <p:spPr>
          <a:xfrm>
            <a:off x="2966720" y="3538570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9_1#0e7fd45b0.choices?vbadefaultcenterpage=1&amp;parentnodeid=36ff6e8f9&amp;color=0,0,0&amp;vbahtmlprocessed=1&amp;bbb=1"/>
              <p:cNvSpPr/>
              <p:nvPr/>
            </p:nvSpPr>
            <p:spPr>
              <a:xfrm>
                <a:off x="502920" y="3985229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A.甲从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处的方法有120种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.甲从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必须经过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处的方法有9种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.甲、乙两人在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处相遇的概率为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.甲、乙两人相遇的概率为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9_1#0e7fd45b0.choices?vbadefaultcenterpage=1&amp;parentnodeid=36ff6e8f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85229"/>
                <a:ext cx="11183112" cy="2235200"/>
              </a:xfrm>
              <a:prstGeom prst="rect">
                <a:avLst/>
              </a:prstGeom>
              <a:blipFill>
                <a:blip r:embed="rId5"/>
                <a:stretch>
                  <a:fillRect l="-1690" b="-46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0e7fd45b0?vbadefaultcenterpage=1&amp;parentnodeid=36ff6e8f9&amp;color=0,0,0&amp;vbahtmlprocessed=1&amp;bbb=1&amp;hasbroken=1"/>
              <p:cNvSpPr/>
              <p:nvPr/>
            </p:nvSpPr>
            <p:spPr>
              <a:xfrm>
                <a:off x="502920" y="915969"/>
                <a:ext cx="11183112" cy="5118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对于A，甲从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处，需要走6步，其中向上3步，向右3步，所以从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到达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处的方法有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（种），故A错误；对于B，甲从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处，需要走3步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中向上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1步，向右2步，共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（种），从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处，需要走3步，其中向上2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步，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向右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1步，共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（种），所以甲从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必须经过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处的方法有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3×3=9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种），故B正确；对于C，甲经过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（种），乙经过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的方法有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（种），所以甲、乙两人在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处相遇的方法有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9×9=81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故甲、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乙两人在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处相遇的概率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，故C错误；对于D，甲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、乙两人沿着最短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路径行走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，只能在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处相遇，若甲、乙两人在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处相遇，甲经过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必须向上走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3步，乙经过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处，则乙前三步必须向左走，两人在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处相遇的走法有1</a:t>
                </a:r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0e7fd45b0?vbadefaultcenterpage=1&amp;parentnodeid=36ff6e8f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15969"/>
                <a:ext cx="11183112" cy="5118100"/>
              </a:xfrm>
              <a:prstGeom prst="rect">
                <a:avLst/>
              </a:prstGeom>
              <a:blipFill>
                <a:blip r:embed="rId3"/>
                <a:stretch>
                  <a:fillRect l="-1690" r="-3980" b="-23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0e7fd45b0?vbadefaultcenterpage=1&amp;parentnodeid=36ff6e8f9&amp;color=0,0,0&amp;vbahtmlprocessed=1&amp;bbb=1&amp;hasbroken=1">
                <a:extLst>
                  <a:ext uri="{FF2B5EF4-FFF2-40B4-BE49-F238E27FC236}">
                    <a16:creationId xmlns:a16="http://schemas.microsoft.com/office/drawing/2014/main" id="{4B2AF29A-3F6B-41AF-2FA0-2E15DBECFE73}"/>
                  </a:ext>
                </a:extLst>
              </p:cNvPr>
              <p:cNvSpPr/>
              <p:nvPr/>
            </p:nvSpPr>
            <p:spPr>
              <a:xfrm>
                <a:off x="502920" y="2343577"/>
                <a:ext cx="11183112" cy="2243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，若甲、乙两人在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处相遇，由C知，各有81种，若甲、乙两人在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处相遇，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甲经过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处，必须向右走3步，乙经过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处，则乙前三步必须向下走，则两人在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处相遇的走法有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1种，所以甲、乙两人相遇的概率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1+81+81+1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D正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0e7fd45b0?vbadefaultcenterpage=1&amp;parentnodeid=36ff6e8f9&amp;color=0,0,0&amp;vbahtmlprocessed=1&amp;bbb=1&amp;hasbroken=1">
                <a:extLst>
                  <a:ext uri="{FF2B5EF4-FFF2-40B4-BE49-F238E27FC236}">
                    <a16:creationId xmlns:a16="http://schemas.microsoft.com/office/drawing/2014/main" id="{4B2AF29A-3F6B-41AF-2FA0-2E15DBECF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43577"/>
                <a:ext cx="11183112" cy="2243900"/>
              </a:xfrm>
              <a:prstGeom prst="rect">
                <a:avLst/>
              </a:prstGeom>
              <a:blipFill>
                <a:blip r:embed="rId2"/>
                <a:stretch>
                  <a:fillRect l="-1690" r="-2399" b="-78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92535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5_BD.41_1#bb4655d0c?vbadefaultcenterpage=1&amp;parentnodeid=36ff6e8f9&amp;color=0,0,0&amp;vbahtmlprocessed=1&amp;bbb=1"/>
          <p:cNvSpPr/>
          <p:nvPr/>
        </p:nvSpPr>
        <p:spPr>
          <a:xfrm>
            <a:off x="502920" y="2735849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11.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若用0,1,2,3组成无重复数字的三位数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,则这个三位数是偶数的概率为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bb4655d0c.blank?vbadefaultcenterpage=1&amp;parentnodeid=36ff6e8f9&amp;color=0,0,0&amp;vbapositionanswer=11&amp;vbahtmlprocessed=1&amp;bbb=1&amp;rh=48.6"/>
              <p:cNvSpPr/>
              <p:nvPr/>
            </p:nvSpPr>
            <p:spPr>
              <a:xfrm>
                <a:off x="9718993" y="2621675"/>
                <a:ext cx="284163" cy="52158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bb4655d0c.blank?vbadefaultcenterpage=1&amp;parentnodeid=36ff6e8f9&amp;color=0,0,0&amp;vbapositionanswer=11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993" y="2621675"/>
                <a:ext cx="284163" cy="521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bb4655d0c?vbadefaultcenterpage=1&amp;parentnodeid=36ff6e8f9&amp;color=0,0,0&amp;vbahtmlprocessed=1&amp;bbb=1&amp;hasbroken=1"/>
              <p:cNvSpPr/>
              <p:nvPr/>
            </p:nvSpPr>
            <p:spPr>
              <a:xfrm>
                <a:off x="502920" y="3220734"/>
                <a:ext cx="11183112" cy="1143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组成无重复数字的三位数共有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（个）,当0做个位时有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个）,</a:t>
                </a:r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2做个位时有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（个）,故三位数是偶数的概率为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6+4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bb4655d0c?vbadefaultcenterpage=1&amp;parentnodeid=36ff6e8f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20734"/>
                <a:ext cx="11183112" cy="1143000"/>
              </a:xfrm>
              <a:prstGeom prst="rect">
                <a:avLst/>
              </a:prstGeom>
              <a:blipFill>
                <a:blip r:embed="rId4"/>
                <a:stretch>
                  <a:fillRect l="-1690" b="-90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5_BD.44_1#644795161?vbadefaultcenterpage=1&amp;parentnodeid=36ff6e8f9&amp;color=0,0,0&amp;vbahtmlprocessed=1&amp;bbb=1&amp;hasbroken=1"/>
          <p:cNvSpPr/>
          <p:nvPr/>
        </p:nvSpPr>
        <p:spPr>
          <a:xfrm>
            <a:off x="502920" y="1571607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12.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（双空题）5人并排站成一行，如果甲、乙两人不相邻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，那么不同的排法种数是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；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5人并排站成一行，甲、乙两人之间恰好有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1人的概率是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.（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用数字作答）</a:t>
            </a:r>
            <a:endParaRPr lang="en-US" altLang="zh-CN" sz="2400" dirty="0"/>
          </a:p>
        </p:txBody>
      </p:sp>
      <p:sp>
        <p:nvSpPr>
          <p:cNvPr id="3" name="QB_5_AN.45_1#644795161.blank?vbadefaultcenterpage=1&amp;parentnodeid=36ff6e8f9&amp;color=0,0,0&amp;vbapositionanswer=12&amp;vbahtmlprocessed=1&amp;bbb=1"/>
          <p:cNvSpPr/>
          <p:nvPr/>
        </p:nvSpPr>
        <p:spPr>
          <a:xfrm>
            <a:off x="553720" y="2080878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72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644795161.blank?vbadefaultcenterpage=1&amp;parentnodeid=36ff6e8f9&amp;color=0,0,0&amp;vbapositionanswer=13&amp;vbahtmlprocessed=1&amp;bbb=1&amp;rh=48.6"/>
              <p:cNvSpPr/>
              <p:nvPr/>
            </p:nvSpPr>
            <p:spPr>
              <a:xfrm>
                <a:off x="8757920" y="2034775"/>
                <a:ext cx="412750" cy="5108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644795161.blank?vbadefaultcenterpage=1&amp;parentnodeid=36ff6e8f9&amp;color=0,0,0&amp;vbapositionanswer=13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920" y="2034775"/>
                <a:ext cx="412750" cy="510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7_1#644795161?vbadefaultcenterpage=1&amp;parentnodeid=36ff6e8f9&amp;color=0,0,0&amp;vbahtmlprocessed=1&amp;bbb=1&amp;hasbroken=1"/>
              <p:cNvSpPr/>
              <p:nvPr/>
            </p:nvSpPr>
            <p:spPr>
              <a:xfrm>
                <a:off x="502920" y="2614784"/>
                <a:ext cx="11183112" cy="294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先排除甲、乙两人外的3人共有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种排法，再将甲、乙两人从4个空中选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2个插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入有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种排法，所以甲、乙两人不相邻的不同的排法共有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（种）；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甲、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乙两人之间恰好有一人的排法共有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种，5人并排站成一行共有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种排法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以甲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、乙两人之间恰好有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1人的概率为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7_1#644795161?vbadefaultcenterpage=1&amp;parentnodeid=36ff6e8f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4784"/>
                <a:ext cx="11183112" cy="2946400"/>
              </a:xfrm>
              <a:prstGeom prst="rect">
                <a:avLst/>
              </a:prstGeom>
              <a:blipFill>
                <a:blip r:embed="rId4"/>
                <a:stretch>
                  <a:fillRect l="-1690" r="-55" b="-12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3f1cfcc8?vbadefaultcenterpage=1&amp;parentnodeid=95d60d420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B_5_BD.48_1#05b3c9608?vbadefaultcenterpage=1&amp;parentnodeid=43f1cfcc8&amp;color=0,0,0&amp;vbahtmlprocessed=1&amp;bbb=1&amp;hasbroken=1"/>
          <p:cNvSpPr/>
          <p:nvPr/>
        </p:nvSpPr>
        <p:spPr>
          <a:xfrm>
            <a:off x="502920" y="1521048"/>
            <a:ext cx="11183112" cy="2150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《三十六计》是中华民族非物质文化遗产之一，是一部传习久远的兵法奇书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.在三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十六计中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，每六计为一套，共分为胜战计、敌战计、攻战计、混战计、并战计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、败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战计六套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，合三十六个计策.如果从这36个计策中任取2个计策，那么这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2个计策都来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自同一套的概率为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9_1#05b3c9608.blank?vbadefaultcenterpage=1&amp;parentnodeid=43f1cfcc8&amp;color=0,0,0&amp;vbapositionanswer=14&amp;vbahtmlprocessed=1&amp;bbb=1&amp;rh=40.71504"/>
              <p:cNvSpPr/>
              <p:nvPr/>
            </p:nvSpPr>
            <p:spPr>
              <a:xfrm>
                <a:off x="2954020" y="3093625"/>
                <a:ext cx="284163" cy="51022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9_1#05b3c9608.blank?vbadefaultcenterpage=1&amp;parentnodeid=43f1cfcc8&amp;color=0,0,0&amp;vbapositionanswer=14&amp;vbahtmlprocessed=1&amp;bbb=1&amp;rh=40.715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020" y="3093625"/>
                <a:ext cx="284163" cy="510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0_1#05b3c9608?vbadefaultcenterpage=1&amp;parentnodeid=43f1cfcc8&amp;color=0,0,0&amp;vbahtmlprocessed=1&amp;bbb=1&amp;hasbroken=1"/>
              <p:cNvSpPr/>
              <p:nvPr/>
            </p:nvSpPr>
            <p:spPr>
              <a:xfrm>
                <a:off x="502920" y="3654648"/>
                <a:ext cx="11183112" cy="1714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从36个计策中任取2个计策的样本空间中包含的样本点总数为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=630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，所选</a:t>
                </a:r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个计策都来自同一套包含的样本点个数为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，则这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2个计策都来自同一套的</a:t>
                </a:r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630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0_1#05b3c9608?vbadefaultcenterpage=1&amp;parentnodeid=43f1cfc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4648"/>
                <a:ext cx="11183112" cy="1714500"/>
              </a:xfrm>
              <a:prstGeom prst="rect">
                <a:avLst/>
              </a:prstGeom>
              <a:blipFill>
                <a:blip r:embed="rId5"/>
                <a:stretch>
                  <a:fillRect l="-1690" r="-872" b="-60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BD.51_1#31ea397ac?vbadefaultcenterpage=1&amp;parentnodeid=43f1cfcc8&amp;color=0,0,0&amp;vbahtmlprocessed=1&amp;bbb=1"/>
          <p:cNvSpPr/>
          <p:nvPr/>
        </p:nvSpPr>
        <p:spPr>
          <a:xfrm>
            <a:off x="502920" y="1440511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14.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从正方体的8个顶点和中心中任选4个点，求这4个点恰好构成三棱锥的概率.</a:t>
            </a:r>
            <a:endParaRPr lang="en-US" altLang="zh-CN" sz="2400" dirty="0"/>
          </a:p>
        </p:txBody>
      </p:sp>
      <p:pic>
        <p:nvPicPr>
          <p:cNvPr id="3" name="QO_5_AS.52_1#31ea397ac?hastextimagelayout=1&amp;vbadefaultcenterpage=1&amp;parentnodeid=43f1cfcc8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4563" y="2038363"/>
            <a:ext cx="2743200" cy="256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AS.52_2#31ea397ac?hastextimagelayout=3&amp;vbadefaultcenterpage=1&amp;parentnodeid=43f1cfcc8&amp;color=0,0,0&amp;vbahtmlprocessed=1&amp;bbb=1&amp;hasbroken=1"/>
              <p:cNvSpPr/>
              <p:nvPr/>
            </p:nvSpPr>
            <p:spPr>
              <a:xfrm>
                <a:off x="502920" y="1983499"/>
                <a:ext cx="8311896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如图，从正方体的8个顶点和中心中任取4个点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，有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个结果.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个点恰好构成三棱锥分两种情况：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AS.52_2#31ea397ac?hastextimagelayout=3&amp;vbadefaultcenterpage=1&amp;parentnodeid=43f1cfc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3499"/>
                <a:ext cx="8311896" cy="1596200"/>
              </a:xfrm>
              <a:prstGeom prst="rect">
                <a:avLst/>
              </a:prstGeom>
              <a:blipFill>
                <a:blip r:embed="rId4"/>
                <a:stretch>
                  <a:fillRect l="-2274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AS.52_3#31ea397ac?hastextimagelayout=3&amp;vbadefaultcenterpage=1&amp;parentnodeid=43f1cfcc8&amp;color=0,0,0&amp;vbahtmlprocessed=1&amp;bbb=1&amp;hasbroken=1&amp;hassurround=1"/>
              <p:cNvSpPr/>
              <p:nvPr/>
            </p:nvSpPr>
            <p:spPr>
              <a:xfrm>
                <a:off x="502920" y="3588589"/>
                <a:ext cx="8311896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①从正方体的8个顶点中取4个点，共有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个结果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四点共面有两种情况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：一是四点构成侧面或底面，有6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种情况;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AS.52_3#31ea397ac?hastextimagelayout=3&amp;vbadefaultcenterpage=1&amp;parentnodeid=43f1cfcc8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88589"/>
                <a:ext cx="8311896" cy="1037400"/>
              </a:xfrm>
              <a:prstGeom prst="rect">
                <a:avLst/>
              </a:prstGeom>
              <a:blipFill>
                <a:blip r:embed="rId5"/>
                <a:stretch>
                  <a:fillRect l="-2274" r="-367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5_AS.52_3#31ea397ac?hastextimagelayout=3&amp;vbadefaultcenterpage=1&amp;parentnodeid=43f1cfcc8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D579AF2-C3F6-58FC-A599-319D63A26B67}"/>
                  </a:ext>
                </a:extLst>
              </p:cNvPr>
              <p:cNvSpPr/>
              <p:nvPr/>
            </p:nvSpPr>
            <p:spPr>
              <a:xfrm>
                <a:off x="503995" y="4632529"/>
                <a:ext cx="11184010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二是四点构成对角面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（如平面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），有6种情况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.在同一个平面的有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6+6=12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个），构成的三棱锥有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70−12=58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5_AS.52_3#31ea397ac?hastextimagelayout=3&amp;vbadefaultcenterpage=1&amp;parentnodeid=43f1cfcc8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D579AF2-C3F6-58FC-A599-319D63A26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632529"/>
                <a:ext cx="11184010" cy="1037400"/>
              </a:xfrm>
              <a:prstGeom prst="rect">
                <a:avLst/>
              </a:prstGeom>
              <a:blipFill>
                <a:blip r:embed="rId6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4#31ea397ac?hastextimagelayout=4&amp;vbadefaultcenterpage=1&amp;parentnodeid=43f1cfcc8&amp;color=0,0,0&amp;vbahtmlprocessed=1&amp;bbb=1&amp;hasbroken=1"/>
              <p:cNvSpPr/>
              <p:nvPr/>
            </p:nvSpPr>
            <p:spPr>
              <a:xfrm>
                <a:off x="503995" y="2097673"/>
                <a:ext cx="11184010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②从正方体的8个顶点中任取3个点，共有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个结果，其中所取3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点与中心共面，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则这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4个点在同一对角面上，共有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个结果，因此，所选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3点与中心构成三棱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锥有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56−24=32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（个）.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故从正方体的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8个顶点和中心中任选4个，则这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4个点恰好构成三棱锥的个数为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58+32=90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，故所求概率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4#31ea397ac?hastextimagelayout=4&amp;vbadefaultcenterpage=1&amp;parentnodeid=43f1cfc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2097673"/>
                <a:ext cx="11184010" cy="2794000"/>
              </a:xfrm>
              <a:prstGeom prst="rect">
                <a:avLst/>
              </a:prstGeom>
              <a:blipFill>
                <a:blip r:embed="rId3"/>
                <a:stretch>
                  <a:fillRect l="-1690" r="-2399" b="-39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4d10eec8?vbadefaultcenterpage=1&amp;parentnodeid=95d60d420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6aae275d8?vbadefaultcenterpage=1&amp;parentnodeid=c4d10eec8&amp;color=0,0,0&amp;vbahtmlprocessed=1&amp;bbb=1&amp;hasbroken=1"/>
              <p:cNvSpPr/>
              <p:nvPr/>
            </p:nvSpPr>
            <p:spPr>
              <a:xfrm>
                <a:off x="502920" y="1521048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已知大于3的素数只分布在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两数列中（其中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为非零自然数）.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中的合数叫阴性合数，其中的素数叫阴性素数；数列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中的合数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叫阳性合数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，其中的素数叫阳性素数.从30以内的素数中任意取出两个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，恰好是一个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阴性素数、一个阳性素数的概率是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6aae275d8?vbadefaultcenterpage=1&amp;parentnodeid=c4d10ee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150999"/>
              </a:xfrm>
              <a:prstGeom prst="rect">
                <a:avLst/>
              </a:prstGeom>
              <a:blipFill>
                <a:blip r:embed="rId4"/>
                <a:stretch>
                  <a:fillRect l="-1690" r="-654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4_1#6aae275d8.blank?vbadefaultcenterpage=1&amp;parentnodeid=c4d10eec8&amp;color=0,0,0&amp;vbapositionanswer=15&amp;vbahtmlprocessed=1&amp;bbb=1&amp;rh=40.81504"/>
              <p:cNvSpPr/>
              <p:nvPr/>
            </p:nvSpPr>
            <p:spPr>
              <a:xfrm>
                <a:off x="5087620" y="3092355"/>
                <a:ext cx="284163" cy="5105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4_1#6aae275d8.blank?vbadefaultcenterpage=1&amp;parentnodeid=c4d10eec8&amp;color=0,0,0&amp;vbapositionanswer=15&amp;vbahtmlprocessed=1&amp;bbb=1&amp;rh=40.815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620" y="3092355"/>
                <a:ext cx="284163" cy="510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55_1#6aae275d8?vbadefaultcenterpage=1&amp;parentnodeid=c4d10eec8&amp;color=0,0,0&amp;vbahtmlprocessed=1&amp;bbb=1&amp;hasbroken=1"/>
              <p:cNvSpPr/>
              <p:nvPr/>
            </p:nvSpPr>
            <p:spPr>
              <a:xfrm>
                <a:off x="502920" y="3717259"/>
                <a:ext cx="11183112" cy="1828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30以内的素数有2,3,5,7,11,13,17,19,23,29，共10个，其中阴性素数有5,11,17,23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29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，共5个，阳性素数有7,13,19，共3个.因此，所求概率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5" name="QB_5_AS.55_1#6aae275d8?vbadefaultcenterpage=1&amp;parentnodeid=c4d10ee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17259"/>
                <a:ext cx="11183112" cy="1828800"/>
              </a:xfrm>
              <a:prstGeom prst="rect">
                <a:avLst/>
              </a:prstGeom>
              <a:blipFill>
                <a:blip r:embed="rId6"/>
                <a:stretch>
                  <a:fillRect l="-1690" r="-436" b="-2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BD.56_1#bc60db5ce?segpoint=1&amp;vbadefaultcenterpage=1&amp;parentnodeid=c4d10eec8&amp;color=0,0,0&amp;vbahtmlprocessed=1&amp;bbb=1&amp;hasbroken=1"/>
          <p:cNvSpPr/>
          <p:nvPr/>
        </p:nvSpPr>
        <p:spPr>
          <a:xfrm>
            <a:off x="502920" y="1403586"/>
            <a:ext cx="11183112" cy="2155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16.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有一种击球比赛，把从裁判发球哨响开始到之后裁判第一哨响为止，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叫作一回合，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在每一回合中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，发球队赢球后得1分并在下一回合发球，另一队得零分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，发球队输球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后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，比赛双方均得零分，下一回合由另一队发球，甲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、乙两球队正在进行这种击球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比赛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，从以往统计结果看，每一回合，甲、乙两队输赢球的概率都相等.</a:t>
            </a:r>
            <a:endParaRPr lang="en-US" altLang="zh-CN" sz="2400" dirty="0"/>
          </a:p>
        </p:txBody>
      </p:sp>
      <p:sp>
        <p:nvSpPr>
          <p:cNvPr id="3" name="QO_5_BD.56_2#bc60db5ce?segpoint=1&amp;vbadefaultcenterpage=1&amp;parentnodeid=c4d10eec8&amp;color=0,0,0&amp;vbahtmlprocessed=1&amp;bbb=1"/>
          <p:cNvSpPr/>
          <p:nvPr/>
        </p:nvSpPr>
        <p:spPr>
          <a:xfrm>
            <a:off x="502920" y="3606337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（1）在连续三个回合中，第一回合由甲队发球，求甲队得1分的概率；</a:t>
            </a:r>
            <a:endParaRPr lang="en-US" altLang="zh-CN" sz="2400" dirty="0"/>
          </a:p>
        </p:txBody>
      </p:sp>
      <p:sp>
        <p:nvSpPr>
          <p:cNvPr id="4" name="QO_5_BD.56_3#bc60db5ce?segpoint=1&amp;vbadefaultcenterpage=1&amp;parentnodeid=c4d10eec8&amp;color=0,0,0&amp;vbahtmlprocessed=1&amp;bbb=1&amp;hasbroken=1"/>
          <p:cNvSpPr/>
          <p:nvPr/>
        </p:nvSpPr>
        <p:spPr>
          <a:xfrm>
            <a:off x="502920" y="4143674"/>
            <a:ext cx="11183112" cy="1596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（2）比赛进入决胜局，两队得分均为25分.在接下来的比赛中，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甲队第一回合发球，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若甲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、乙两队某一队得分比对方得分多2分，则比赛结束，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得分多的队获得比赛胜利，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求甲队在第四回合获得比赛胜利的概率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bc60db5ce?vbadefaultcenterpage=1&amp;parentnodeid=c4d10eec8&amp;color=0,0,0&amp;vbahtmlprocessed=1&amp;bbb=1&amp;hasbroken=1"/>
              <p:cNvSpPr/>
              <p:nvPr/>
            </p:nvSpPr>
            <p:spPr>
              <a:xfrm>
                <a:off x="502920" y="756000"/>
                <a:ext cx="11183112" cy="579075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表示事件“在一回合中，甲队赢球”，则在三个回合中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，所有可能的结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果是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AAA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，共8个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，其中只有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，共3个结果甲队得1分.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“在连续三个回合中，第一回合由甲队发球.甲队得1分”为事件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以甲队得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1分的概率为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2）打完四回合的所有可能结果是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AAA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，共10个，其中只有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AAA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共2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个结果甲队在第四回合比乙队多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2分，甲获胜.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“甲队在第四回合获得比赛胜利”为事件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所以甲队在第四回合获得比赛胜利的概率为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bc60db5ce?vbadefaultcenterpage=1&amp;parentnodeid=c4d10ee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790756"/>
              </a:xfrm>
              <a:prstGeom prst="rect">
                <a:avLst/>
              </a:prstGeom>
              <a:blipFill>
                <a:blip r:embed="rId3"/>
                <a:stretch>
                  <a:fillRect l="-1690" t="-421" r="-1145" b="-17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5176f09e6.fixed?vbadefaultcenterpage=1&amp;parentnodeid=1ff9432d4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基础课57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古典概型及概率的基本性质</a:t>
            </a:r>
            <a:endParaRPr lang="en-US" altLang="zh-CN" sz="4000" dirty="0"/>
          </a:p>
        </p:txBody>
      </p:sp>
      <p:pic>
        <p:nvPicPr>
          <p:cNvPr id="3" name="C_0#5176f09e6?linknodeid=446b3026d&amp;catalogrefid=446b3026d&amp;parentnodeid=1ff9432d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5176f09e6?linknodeid=446b3026d&amp;catalogrefid=446b3026d&amp;parentnodeid=1ff9432d4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5176f09e6?linknodeid=36ff6e8f9&amp;catalogrefid=36ff6e8f9&amp;parentnodeid=1ff9432d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5176f09e6?linknodeid=36ff6e8f9&amp;catalogrefid=36ff6e8f9&amp;parentnodeid=1ff9432d4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5176f09e6?linknodeid=43f1cfcc8&amp;catalogrefid=43f1cfcc8&amp;parentnodeid=1ff9432d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5176f09e6?linknodeid=43f1cfcc8&amp;catalogrefid=43f1cfcc8&amp;parentnodeid=1ff9432d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5176f09e6?linknodeid=c4d10eec8&amp;catalogrefid=c4d10eec8&amp;parentnodeid=1ff9432d4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5176f09e6?linknodeid=c4d10eec8&amp;catalogrefid=c4d10eec8&amp;parentnodeid=1ff9432d4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5176f09e6?linknodeid=446b3026d&amp;catalogrefid=446b3026d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5176f09e6?linknodeid=446b3026d&amp;catalogrefid=446b3026d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5176f09e6?linknodeid=36ff6e8f9&amp;catalogrefid=36ff6e8f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5176f09e6?linknodeid=36ff6e8f9&amp;catalogrefid=36ff6e8f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5176f09e6?linknodeid=43f1cfcc8&amp;catalogrefid=43f1cfcc8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5176f09e6?linknodeid=43f1cfcc8&amp;catalogrefid=43f1cfcc8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5176f09e6?linknodeid=c4d10eec8&amp;catalogrefid=c4d10eec8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5176f09e6?linknodeid=c4d10eec8&amp;catalogrefid=c4d10eec8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5d60d420.fixed?vbadefaultcenterpage=1&amp;parentnodeid=5176f09e6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95d60d420.fixed?vbadefaultcenterpage=1&amp;parentnodeid=5176f09e6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46b3026d?vbadefaultcenterpage=1&amp;parentnodeid=95d60d420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cf31776fc?vbadefaultcenterpage=1&amp;parentnodeid=446b3026d&amp;color=0,0,0&amp;vbahtmlprocessed=1&amp;bbb=1&amp;hasbroken=1"/>
              <p:cNvSpPr/>
              <p:nvPr/>
            </p:nvSpPr>
            <p:spPr>
              <a:xfrm>
                <a:off x="502920" y="1521048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已知甲、乙两人下棋，和棋的概率为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，乙胜的概率为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，则甲胜的概率和甲不输的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概率分别为(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cf31776fc?vbadefaultcenterpage=1&amp;parentnodeid=446b302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261999"/>
              </a:xfrm>
              <a:prstGeom prst="rect">
                <a:avLst/>
              </a:prstGeom>
              <a:blipFill>
                <a:blip r:embed="rId4"/>
                <a:stretch>
                  <a:fillRect l="-1690" r="-1418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cf31776fc.bracket?vbadefaultcenterpage=1&amp;parentnodeid=446b3026d&amp;color=0,0,0&amp;vbapositionanswer=1&amp;vbahtmlprocessed=1"/>
          <p:cNvSpPr/>
          <p:nvPr/>
        </p:nvSpPr>
        <p:spPr>
          <a:xfrm>
            <a:off x="2293620" y="22970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cf31776fc.choices?vbadefaultcenterpage=1&amp;parentnodeid=446b3026d&amp;color=0,0,0&amp;vbahtmlprocessed=1&amp;bbb=1"/>
              <p:cNvSpPr/>
              <p:nvPr/>
            </p:nvSpPr>
            <p:spPr>
              <a:xfrm>
                <a:off x="502920" y="2789460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cf31776fc.choices?vbadefaultcenterpage=1&amp;parentnodeid=446b302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89460"/>
                <a:ext cx="11183112" cy="710819"/>
              </a:xfrm>
              <a:prstGeom prst="rect">
                <a:avLst/>
              </a:prstGeom>
              <a:blipFill>
                <a:blip r:embed="rId5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cf31776fc?vbadefaultcenterpage=1&amp;parentnodeid=446b3026d&amp;color=0,0,0&amp;vbahtmlprocessed=1&amp;bbb=1&amp;hasbroken=1"/>
              <p:cNvSpPr/>
              <p:nvPr/>
            </p:nvSpPr>
            <p:spPr>
              <a:xfrm>
                <a:off x="502920" y="3510375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因为“甲胜”是“和棋或乙胜”的对立事件，所以甲胜的概率为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.设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甲不输”为事件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可看作是“甲胜”与“和棋”这两个互斥事件的和事件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cf31776fc?vbadefaultcenterpage=1&amp;parentnodeid=446b302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10375"/>
                <a:ext cx="11183112" cy="1676400"/>
              </a:xfrm>
              <a:prstGeom prst="rect">
                <a:avLst/>
              </a:prstGeom>
              <a:blipFill>
                <a:blip r:embed="rId6"/>
                <a:stretch>
                  <a:fillRect l="-1690" b="-58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3fa5e4dd0?vbadefaultcenterpage=1&amp;parentnodeid=446b3026d&amp;color=0,0,0&amp;vbahtmlprocessed=1&amp;bbb=1&amp;hasbroken=1"/>
              <p:cNvSpPr/>
              <p:nvPr/>
            </p:nvSpPr>
            <p:spPr>
              <a:xfrm>
                <a:off x="502920" y="201074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（改编）已知甲、乙两人各射击一次，命中率分别为0.8和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，两人都命中的概率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0.56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，则甲、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乙两人至少有一人命中的概率为(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3fa5e4dd0?vbadefaultcenterpage=1&amp;parentnodeid=446b302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074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654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3fa5e4dd0.bracket?vbadefaultcenterpage=1&amp;parentnodeid=446b3026d&amp;color=0,0,0&amp;vbapositionanswer=2&amp;vbahtmlprocessed=1"/>
          <p:cNvSpPr/>
          <p:nvPr/>
        </p:nvSpPr>
        <p:spPr>
          <a:xfrm>
            <a:off x="7127558" y="255811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7_1#3fa5e4dd0.choices?vbadefaultcenterpage=1&amp;parentnodeid=446b3026d&amp;color=0,0,0&amp;vbahtmlprocessed=1&amp;bbb=1"/>
          <p:cNvSpPr/>
          <p:nvPr/>
        </p:nvSpPr>
        <p:spPr>
          <a:xfrm>
            <a:off x="502920" y="3051379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24353" algn="l"/>
                <a:tab pos="5623306" algn="l"/>
                <a:tab pos="84222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B.0.7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C.0.8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.0.94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3fa5e4dd0?vbadefaultcenterpage=1&amp;parentnodeid=446b3026d&amp;color=0,0,0&amp;vbahtmlprocessed=1&amp;bbb=1&amp;hasbroken=1"/>
              <p:cNvSpPr/>
              <p:nvPr/>
            </p:nvSpPr>
            <p:spPr>
              <a:xfrm>
                <a:off x="502920" y="353524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至少有一人命中，可看成“甲命中”和“乙命中”这两个事件的并事件.设事件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甲命中”，事件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为“乙命中”，则“甲、乙两人至少有一人命中”为事件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=0.8+0.7−0.56=0.94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3fa5e4dd0?vbadefaultcenterpage=1&amp;parentnodeid=446b302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35249"/>
                <a:ext cx="11183112" cy="1596200"/>
              </a:xfrm>
              <a:prstGeom prst="rect">
                <a:avLst/>
              </a:prstGeom>
              <a:blipFill>
                <a:blip r:embed="rId4"/>
                <a:stretch>
                  <a:fillRect l="-1690" r="-218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9_1#3637c4ac6?vbadefaultcenterpage=1&amp;parentnodeid=446b3026d&amp;color=0,0,0&amp;vbahtmlprocessed=1&amp;bbb=1&amp;hasbroken=1"/>
          <p:cNvSpPr/>
          <p:nvPr/>
        </p:nvSpPr>
        <p:spPr>
          <a:xfrm>
            <a:off x="502920" y="1503726"/>
            <a:ext cx="11183112" cy="1592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某学校推出了《植物栽培》《手工编织》《实用木工》《实用电工》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4门校本劳动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选修课程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,要求每个学生从中任选2门进行学习,则甲、乙两名同学选的课恰有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1门课程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相同的概率为(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10_1#3637c4ac6.bracket?vbadefaultcenterpage=1&amp;parentnodeid=446b3026d&amp;color=0,0,0&amp;vbapositionanswer=3&amp;vbahtmlprocessed=1"/>
          <p:cNvSpPr/>
          <p:nvPr/>
        </p:nvSpPr>
        <p:spPr>
          <a:xfrm>
            <a:off x="2598420" y="260989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3637c4ac6.choices?vbadefaultcenterpage=1&amp;parentnodeid=446b3026d&amp;color=0,0,0&amp;vbahtmlprocessed=1&amp;bbb=1"/>
              <p:cNvSpPr/>
              <p:nvPr/>
            </p:nvSpPr>
            <p:spPr>
              <a:xfrm>
                <a:off x="502920" y="3091733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30703" algn="l"/>
                    <a:tab pos="5636006" algn="l"/>
                    <a:tab pos="84413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3637c4ac6.choices?vbadefaultcenterpage=1&amp;parentnodeid=446b302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1733"/>
                <a:ext cx="11183112" cy="710819"/>
              </a:xfrm>
              <a:prstGeom prst="rect">
                <a:avLst/>
              </a:prstGeom>
              <a:blipFill>
                <a:blip r:embed="rId3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3637c4ac6?vbadefaultcenterpage=1&amp;parentnodeid=446b3026d&amp;color=0,0,0&amp;vbahtmlprocessed=1&amp;bbb=1&amp;hasbroken=1"/>
              <p:cNvSpPr/>
              <p:nvPr/>
            </p:nvSpPr>
            <p:spPr>
              <a:xfrm>
                <a:off x="502920" y="3812648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甲、乙两名同学选的课恰有1门课程相同的选法有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（种）,而甲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、乙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两名同学任选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2门课的选法有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（种）,因此甲、乙两名同学选的课恰有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1门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课程相同的概率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3637c4ac6?vbadefaultcenterpage=1&amp;parentnodeid=446b302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12648"/>
                <a:ext cx="11183112" cy="1676400"/>
              </a:xfrm>
              <a:prstGeom prst="rect">
                <a:avLst/>
              </a:prstGeom>
              <a:blipFill>
                <a:blip r:embed="rId4"/>
                <a:stretch>
                  <a:fillRect l="-1690" r="-545" b="-61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e69968af3?vbadefaultcenterpage=1&amp;parentnodeid=446b3026d&amp;color=0,0,0&amp;vbahtmlprocessed=1&amp;bbb=1&amp;hasbroken=1"/>
              <p:cNvSpPr/>
              <p:nvPr/>
            </p:nvSpPr>
            <p:spPr>
              <a:xfrm>
                <a:off x="502920" y="155582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从1,2,3，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，30这30个数中任意选择一个数，则事件“选择的数是偶数或能被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5整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除的数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的概率是(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e69968af3?vbadefaultcenterpage=1&amp;parentnodeid=446b302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55828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e69968af3.bracket?vbadefaultcenterpage=1&amp;parentnodeid=446b3026d&amp;color=0,0,0&amp;vbapositionanswer=4&amp;vbahtmlprocessed=1"/>
          <p:cNvSpPr/>
          <p:nvPr/>
        </p:nvSpPr>
        <p:spPr>
          <a:xfrm>
            <a:off x="3050858" y="210319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e69968af3.choices?vbadefaultcenterpage=1&amp;parentnodeid=446b3026d&amp;color=0,0,0&amp;vbahtmlprocessed=1&amp;bbb=1"/>
              <p:cNvSpPr/>
              <p:nvPr/>
            </p:nvSpPr>
            <p:spPr>
              <a:xfrm>
                <a:off x="502920" y="2596465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925953" algn="l"/>
                    <a:tab pos="5699506" algn="l"/>
                    <a:tab pos="84730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e69968af3.choices?vbadefaultcenterpage=1&amp;parentnodeid=446b302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6465"/>
                <a:ext cx="11183112" cy="710946"/>
              </a:xfrm>
              <a:prstGeom prst="rect">
                <a:avLst/>
              </a:prstGeom>
              <a:blipFill>
                <a:blip r:embed="rId4"/>
                <a:stretch>
                  <a:fillRect l="-1690" b="-136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e69968af3?vbadefaultcenterpage=1&amp;parentnodeid=446b3026d&amp;color=0,0,0&amp;vbahtmlprocessed=1&amp;bbb=1&amp;hasbroken=1"/>
              <p:cNvSpPr/>
              <p:nvPr/>
            </p:nvSpPr>
            <p:spPr>
              <a:xfrm>
                <a:off x="502920" y="3316871"/>
                <a:ext cx="11183112" cy="22857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为“选择的数为偶数”，事件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为“选择的数能被5整除”，则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e69968af3?vbadefaultcenterpage=1&amp;parentnodeid=446b302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6871"/>
                <a:ext cx="11183112" cy="2285746"/>
              </a:xfrm>
              <a:prstGeom prst="rect">
                <a:avLst/>
              </a:prstGeom>
              <a:blipFill>
                <a:blip r:embed="rId5"/>
                <a:stretch>
                  <a:fillRect l="-1690" b="-45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35f6a7417?vbadefaultcenterpage=1&amp;parentnodeid=446b3026d&amp;color=0,0,0&amp;vbahtmlprocessed=1&amp;bbb=1&amp;hasbroken=1"/>
              <p:cNvSpPr/>
              <p:nvPr/>
            </p:nvSpPr>
            <p:spPr>
              <a:xfrm>
                <a:off x="502920" y="176718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（改编）若随机事件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互斥，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发生的概率均不等于0，且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35f6a7417?vbadefaultcenterpage=1&amp;parentnodeid=446b302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67187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327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35f6a7417.bracket?vbadefaultcenterpage=1&amp;parentnodeid=446b3026d&amp;color=0,0,0&amp;vbapositionanswer=5&amp;vbahtmlprocessed=1"/>
          <p:cNvSpPr/>
          <p:nvPr/>
        </p:nvSpPr>
        <p:spPr>
          <a:xfrm>
            <a:off x="5925122" y="231455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35f6a7417.choices?vbadefaultcenterpage=1&amp;parentnodeid=446b3026d&amp;color=0,0,0&amp;vbahtmlprocessed=1&amp;bbb=1"/>
              <p:cNvSpPr/>
              <p:nvPr/>
            </p:nvSpPr>
            <p:spPr>
              <a:xfrm>
                <a:off x="502920" y="2807825"/>
                <a:ext cx="11183112" cy="7021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865628" algn="l"/>
                    <a:tab pos="5718556" algn="l"/>
                    <a:tab pos="85333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35f6a7417.choices?vbadefaultcenterpage=1&amp;parentnodeid=446b302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7825"/>
                <a:ext cx="11183112" cy="702120"/>
              </a:xfrm>
              <a:prstGeom prst="rect">
                <a:avLst/>
              </a:prstGeom>
              <a:blipFill>
                <a:blip r:embed="rId4"/>
                <a:stretch>
                  <a:fillRect l="-1690" b="-14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35f6a7417?vbadefaultcenterpage=1&amp;parentnodeid=446b3026d&amp;color=0,0,0&amp;vbahtmlprocessed=1&amp;bbb=1"/>
              <p:cNvSpPr/>
              <p:nvPr/>
            </p:nvSpPr>
            <p:spPr>
              <a:xfrm>
                <a:off x="502920" y="3515405"/>
                <a:ext cx="11183112" cy="1854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由题意，知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&amp;0&lt;3−2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0&lt;3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−4&lt;1,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−4≤1,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35f6a7417?vbadefaultcenterpage=1&amp;parentnodeid=446b302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15405"/>
                <a:ext cx="11183112" cy="1854200"/>
              </a:xfrm>
              <a:prstGeom prst="rect">
                <a:avLst/>
              </a:prstGeom>
              <a:blipFill>
                <a:blip r:embed="rId5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807</Words>
  <Application>Microsoft Office PowerPoint</Application>
  <PresentationFormat>宽屏</PresentationFormat>
  <Paragraphs>201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只只战斗机</cp:lastModifiedBy>
  <cp:revision>4</cp:revision>
  <dcterms:created xsi:type="dcterms:W3CDTF">2024-01-23T11:19:06Z</dcterms:created>
  <dcterms:modified xsi:type="dcterms:W3CDTF">2024-01-24T13:21:07Z</dcterms:modified>
  <cp:category/>
  <cp:contentStatus/>
</cp:coreProperties>
</file>