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7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45" d="100"/>
          <a:sy n="45" d="100"/>
        </p:scale>
        <p:origin x="6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7570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1e6de8db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基础课58 事件的相互独立性、条件概率与全概率公式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C86F1C63-AA2B-41A2-A391-4CF31D0E5FCC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adc1cd2c910eb6b8f5f421#tid=65af9bd9f16ac4000a054c56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8F629985-9AFF-40BA-A305-CCF6404A246E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1e6de8db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基础课58 事件的相互独立性、条件概率与全概率公式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D5593551-0F38-4A28-9F2F-0C69129D4BC1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2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19.xml"/><Relationship Id="rId5" Type="http://schemas.openxmlformats.org/officeDocument/2006/relationships/slide" Target="slide1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1_1#da60c5bc6?vbadefaultcenterpage=1&amp;parentnodeid=63b000fec&amp;color=0,0,0&amp;vbahtmlprocessed=1&amp;bbb=1&amp;hasbroken=1"/>
              <p:cNvSpPr/>
              <p:nvPr/>
            </p:nvSpPr>
            <p:spPr>
              <a:xfrm>
                <a:off x="502920" y="1352468"/>
                <a:ext cx="11183112" cy="28367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6.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市场调查发现，大约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的人喜欢在网上购买儿童玩具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，其余的人则喜欢在实体店购</a:t>
                </a:r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买儿童玩具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.经某部门抽样调查发现，网上购买的儿童玩具的合格率为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，而实体店里</a:t>
                </a:r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的儿童玩具的合格率为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.现随机抽取到一个不合格的儿童玩具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，则这个儿童玩具是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在网上购买的可能性是(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1_1#da60c5bc6?vbadefaultcenterpage=1&amp;parentnodeid=63b000fec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52468"/>
                <a:ext cx="11183112" cy="2836799"/>
              </a:xfrm>
              <a:prstGeom prst="rect">
                <a:avLst/>
              </a:prstGeom>
              <a:blipFill>
                <a:blip r:embed="rId3"/>
                <a:stretch>
                  <a:fillRect l="-1690" r="-1636" b="-645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22_1#da60c5bc6.bracket?vbadefaultcenterpage=1&amp;parentnodeid=63b000fec&amp;color=0,0,0&amp;vbapositionanswer=6&amp;vbahtmlprocessed=1"/>
          <p:cNvSpPr/>
          <p:nvPr/>
        </p:nvSpPr>
        <p:spPr>
          <a:xfrm>
            <a:off x="3830320" y="3703238"/>
            <a:ext cx="423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23_1#da60c5bc6.choices?vbadefaultcenterpage=1&amp;parentnodeid=63b000fec&amp;color=0,0,0&amp;vbahtmlprocessed=1&amp;bbb=1"/>
              <p:cNvSpPr/>
              <p:nvPr/>
            </p:nvSpPr>
            <p:spPr>
              <a:xfrm>
                <a:off x="502920" y="4174916"/>
                <a:ext cx="11183112" cy="70269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000"/>
                  </a:lnSpc>
                  <a:tabLst>
                    <a:tab pos="2862453" algn="l"/>
                    <a:tab pos="5699506" algn="l"/>
                    <a:tab pos="853655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23_1#da60c5bc6.choices?vbadefaultcenterpage=1&amp;parentnodeid=63b000fec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174916"/>
                <a:ext cx="11183112" cy="702691"/>
              </a:xfrm>
              <a:prstGeom prst="rect">
                <a:avLst/>
              </a:prstGeom>
              <a:blipFill>
                <a:blip r:embed="rId4"/>
                <a:stretch>
                  <a:fillRect l="-1690" b="-1478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24_1#da60c5bc6?vbadefaultcenterpage=1&amp;parentnodeid=63b000fec&amp;color=0,0,0&amp;vbahtmlprocessed=1&amp;bbb=1"/>
              <p:cNvSpPr/>
              <p:nvPr/>
            </p:nvSpPr>
            <p:spPr>
              <a:xfrm>
                <a:off x="502920" y="4879956"/>
                <a:ext cx="11183112" cy="9017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71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这个儿童玩具是在网上购买的可能性是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10</m:t>
                            </m:r>
                          </m:den>
                        </m:f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24_1#da60c5bc6?vbadefaultcenterpage=1&amp;parentnodeid=63b000fec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879956"/>
                <a:ext cx="11183112" cy="901700"/>
              </a:xfrm>
              <a:prstGeom prst="rect">
                <a:avLst/>
              </a:prstGeom>
              <a:blipFill>
                <a:blip r:embed="rId5"/>
                <a:stretch>
                  <a:fillRect l="-169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5_1#964a4006a?vbadefaultcenterpage=1&amp;parentnodeid=63b000fec&amp;color=0,0,0&amp;vbahtmlprocessed=1&amp;bbb=1&amp;hasbroken=1"/>
              <p:cNvSpPr/>
              <p:nvPr/>
            </p:nvSpPr>
            <p:spPr>
              <a:xfrm>
                <a:off x="502920" y="756000"/>
                <a:ext cx="11183112" cy="191287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39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7.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某校开设了“陆地冰壶”“陆地冰球”“滑冰”“模拟滑雪”四类冰雪运动体验课程.甲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、乙</a:t>
                </a:r>
              </a:p>
              <a:p>
                <a:pPr latinLnBrk="1">
                  <a:lnSpc>
                    <a:spcPts val="39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两名同学各自从中任意挑选两门课程学习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，设事件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“甲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、乙两人所选课程恰有一</a:t>
                </a:r>
              </a:p>
              <a:p>
                <a:pPr latinLnBrk="1">
                  <a:lnSpc>
                    <a:spcPts val="39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门相同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”，事件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“甲、乙两人所选课程完全不同”，事件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“甲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、乙两人均未选择</a:t>
                </a:r>
              </a:p>
              <a:p>
                <a:pPr latinLnBrk="1">
                  <a:lnSpc>
                    <a:spcPts val="37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陆地冰壶课程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5_1#964a4006a?vbadefaultcenterpage=1&amp;parentnodeid=63b000fec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1912874"/>
              </a:xfrm>
              <a:prstGeom prst="rect">
                <a:avLst/>
              </a:prstGeom>
              <a:blipFill>
                <a:blip r:embed="rId3"/>
                <a:stretch>
                  <a:fillRect l="-1690" t="-637" r="-1036" b="-987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26_1#964a4006a.bracket?vbadefaultcenterpage=1&amp;parentnodeid=63b000fec&amp;color=0,0,0&amp;vbapositionanswer=7&amp;vbahtmlprocessed=1"/>
          <p:cNvSpPr/>
          <p:nvPr/>
        </p:nvSpPr>
        <p:spPr>
          <a:xfrm>
            <a:off x="3342958" y="2226723"/>
            <a:ext cx="441325" cy="4405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38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27_1#964a4006a.choices?vbadefaultcenterpage=1&amp;parentnodeid=63b000fec&amp;color=0,0,0&amp;vbahtmlprocessed=1&amp;bbb=1"/>
              <p:cNvSpPr/>
              <p:nvPr/>
            </p:nvSpPr>
            <p:spPr>
              <a:xfrm>
                <a:off x="502920" y="2730151"/>
                <a:ext cx="11183112" cy="42697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3700"/>
                  </a:lnSpc>
                  <a:tabLst>
                    <a:tab pos="3256153" algn="l"/>
                    <a:tab pos="5547106" algn="l"/>
                    <a:tab pos="844765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为对立事件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互斥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相互独立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相互独立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27_1#964a4006a.choices?vbadefaultcenterpage=1&amp;parentnodeid=63b000fec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30151"/>
                <a:ext cx="11183112" cy="426974"/>
              </a:xfrm>
              <a:prstGeom prst="rect">
                <a:avLst/>
              </a:prstGeom>
              <a:blipFill>
                <a:blip r:embed="rId4"/>
                <a:stretch>
                  <a:fillRect l="-1690" t="-8571" b="-4285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28_1#964a4006a?vbadefaultcenterpage=1&amp;parentnodeid=63b000fec&amp;color=0,0,0&amp;vbahtmlprocessed=1&amp;bbb=1&amp;hasbroken=1"/>
              <p:cNvSpPr/>
              <p:nvPr/>
            </p:nvSpPr>
            <p:spPr>
              <a:xfrm>
                <a:off x="502920" y="3167031"/>
                <a:ext cx="11183112" cy="28535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39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依题意,甲、乙两人所选课程有如下情形：①有一门相同；②两门都相同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；③</a:t>
                </a:r>
              </a:p>
              <a:p>
                <a:pPr latinLnBrk="1">
                  <a:lnSpc>
                    <a:spcPts val="56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两门都不相同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互斥不对立，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不互斥，所以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56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𝐴𝐶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𝐵𝐶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</a:p>
              <a:p>
                <a:pPr latinLnBrk="1">
                  <a:lnSpc>
                    <a:spcPts val="39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𝐴𝐶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𝐵𝐶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相互独立，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不相互独立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</a:t>
                </a:r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选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28_1#964a4006a?vbadefaultcenterpage=1&amp;parentnodeid=63b000fec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67031"/>
                <a:ext cx="11183112" cy="2853500"/>
              </a:xfrm>
              <a:prstGeom prst="rect">
                <a:avLst/>
              </a:prstGeom>
              <a:blipFill>
                <a:blip r:embed="rId5"/>
                <a:stretch>
                  <a:fillRect l="-1690" t="-641" r="-382" b="-619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9_1#85e299458?vbadefaultcenterpage=1&amp;parentnodeid=63b000fec&amp;color=0,0,0&amp;vbahtmlprocessed=1&amp;bbb=1&amp;hasbroken=1"/>
              <p:cNvSpPr/>
              <p:nvPr/>
            </p:nvSpPr>
            <p:spPr>
              <a:xfrm>
                <a:off x="502920" y="928193"/>
                <a:ext cx="11183112" cy="12619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8.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（改编）某射手每次射击击中目标的概率是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，且各次射击的结果互不影响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.假设这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名射手射击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4次，则有2次连续击中目标，另外2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次未击中目标的概率为(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9_1#85e299458?vbadefaultcenterpage=1&amp;parentnodeid=63b000fec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928193"/>
                <a:ext cx="11183112" cy="1261999"/>
              </a:xfrm>
              <a:prstGeom prst="rect">
                <a:avLst/>
              </a:prstGeom>
              <a:blipFill>
                <a:blip r:embed="rId3"/>
                <a:stretch>
                  <a:fillRect l="-1690" r="-981" b="-1497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30_1#85e299458.bracket?vbadefaultcenterpage=1&amp;parentnodeid=63b000fec&amp;color=0,0,0&amp;vbapositionanswer=8&amp;vbahtmlprocessed=1"/>
          <p:cNvSpPr/>
          <p:nvPr/>
        </p:nvSpPr>
        <p:spPr>
          <a:xfrm>
            <a:off x="10078720" y="1704163"/>
            <a:ext cx="423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31_1#85e299458.choices?vbadefaultcenterpage=1&amp;parentnodeid=63b000fec&amp;color=0,0,0&amp;vbahtmlprocessed=1&amp;bbb=1"/>
              <p:cNvSpPr/>
              <p:nvPr/>
            </p:nvSpPr>
            <p:spPr>
              <a:xfrm>
                <a:off x="502920" y="2201241"/>
                <a:ext cx="11183112" cy="71101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100"/>
                  </a:lnSpc>
                  <a:tabLst>
                    <a:tab pos="2894203" algn="l"/>
                    <a:tab pos="5763006" algn="l"/>
                    <a:tab pos="850480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128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256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81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29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256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31_1#85e299458.choices?vbadefaultcenterpage=1&amp;parentnodeid=63b000fec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01241"/>
                <a:ext cx="11183112" cy="711010"/>
              </a:xfrm>
              <a:prstGeom prst="rect">
                <a:avLst/>
              </a:prstGeom>
              <a:blipFill>
                <a:blip r:embed="rId4"/>
                <a:stretch>
                  <a:fillRect l="-1690" b="-1453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32_1#85e299458?vbadefaultcenterpage=1&amp;parentnodeid=63b000fec&amp;color=0,0,0&amp;vbahtmlprocessed=1&amp;bbb=1&amp;hasbroken=1"/>
              <p:cNvSpPr/>
              <p:nvPr/>
            </p:nvSpPr>
            <p:spPr>
              <a:xfrm>
                <a:off x="502920" y="2921458"/>
                <a:ext cx="11183112" cy="3069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因为该射手每次射击击中目标的概率是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，所以每次射击未击中目标的概率为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“第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𝑖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次射击击中目标”为事件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𝑖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=1,2,3,4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，“该射手在4次射击中，有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2次连续击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中目标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，另外2次未击中目标”为事件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</a:p>
              <a:p>
                <a:pPr latinLnBrk="1">
                  <a:lnSpc>
                    <a:spcPts val="5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𝐴</m:t>
                                </m:r>
                              </m:e>
                            </m:ba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𝐴</m:t>
                                </m:r>
                              </m:e>
                            </m:ba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𝐴</m:t>
                                </m:r>
                              </m:e>
                            </m:ba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𝐴</m:t>
                                </m:r>
                              </m:e>
                            </m:ba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𝐴</m:t>
                                </m:r>
                              </m:e>
                            </m:ba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𝐴</m:t>
                                </m:r>
                              </m:e>
                            </m:ba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256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,故选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32_1#85e299458?vbadefaultcenterpage=1&amp;parentnodeid=63b000fec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21458"/>
                <a:ext cx="11183112" cy="3069400"/>
              </a:xfrm>
              <a:prstGeom prst="rect">
                <a:avLst/>
              </a:prstGeom>
              <a:blipFill>
                <a:blip r:embed="rId5"/>
                <a:stretch>
                  <a:fillRect l="-1690" r="-3435" b="-595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b223a5a9f?vbadefaultcenterpage=1&amp;parentnodeid=72b49b653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33_1#d71f51272?vbadefaultcenterpage=1&amp;parentnodeid=b223a5a9f&amp;color=0,0,0&amp;vbahtmlprocessed=1&amp;bbb=1&amp;hasbroken=1"/>
              <p:cNvSpPr/>
              <p:nvPr/>
            </p:nvSpPr>
            <p:spPr>
              <a:xfrm>
                <a:off x="502920" y="1521048"/>
                <a:ext cx="11183112" cy="234784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38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9.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（多选题）已知红箱内有6个红球、3个白球，白箱内有3个红球、6个白球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，所有</a:t>
                </a:r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小球的大小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、形状完全相同.第一次从红箱内取出一球后再放回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，第二次从与第一次</a:t>
                </a:r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取出的球颜色相同的箱子内取出一球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，然后再放回，以此类推，第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次从与第</a:t>
                </a:r>
              </a:p>
              <a:p>
                <a:pPr latinLnBrk="1">
                  <a:lnSpc>
                    <a:spcPts val="38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次取出的球颜色相同的箱子内取出一球，然后再放回.记第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次取出的球是红球的概</a:t>
                </a:r>
              </a:p>
              <a:p>
                <a:pPr latinLnBrk="1">
                  <a:lnSpc>
                    <a:spcPts val="36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率为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则下列说法正确的是(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33_1#d71f51272?vbadefaultcenterpage=1&amp;parentnodeid=b223a5a9f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2347849"/>
              </a:xfrm>
              <a:prstGeom prst="rect">
                <a:avLst/>
              </a:prstGeom>
              <a:blipFill>
                <a:blip r:embed="rId4"/>
                <a:stretch>
                  <a:fillRect l="-1690" t="-1299" r="-981" b="-779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34_1#d71f51272.bracket?vbadefaultcenterpage=1&amp;parentnodeid=b223a5a9f&amp;color=0,0,0&amp;vbapositionanswer=9&amp;vbahtmlprocessed=1&amp;bbb=1"/>
          <p:cNvSpPr/>
          <p:nvPr/>
        </p:nvSpPr>
        <p:spPr>
          <a:xfrm>
            <a:off x="4768342" y="3437732"/>
            <a:ext cx="661988" cy="4309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37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35_1#d71f51272.choices?vbadefaultcenterpage=1&amp;parentnodeid=b223a5a9f&amp;color=0,0,0&amp;vbahtmlprocessed=1&amp;bbb=1"/>
              <p:cNvSpPr/>
              <p:nvPr/>
            </p:nvSpPr>
            <p:spPr>
              <a:xfrm>
                <a:off x="502920" y="3857848"/>
                <a:ext cx="11183112" cy="1929956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38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marL="0"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marL="0"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.第5次取出的球是红球的概率为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243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marL="0" latinLnBrk="1">
                  <a:lnSpc>
                    <a:spcPts val="37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.前3次取球恰有2次取到红球的概率是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139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243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35_1#d71f51272.choices?vbadefaultcenterpage=1&amp;parentnodeid=b223a5a9f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857848"/>
                <a:ext cx="11183112" cy="1929956"/>
              </a:xfrm>
              <a:prstGeom prst="rect">
                <a:avLst/>
              </a:prstGeom>
              <a:blipFill>
                <a:blip r:embed="rId5"/>
                <a:stretch>
                  <a:fillRect l="-1690" t="-2848" b="-538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36_1#d71f51272?vbadefaultcenterpage=1&amp;parentnodeid=b223a5a9f&amp;color=0,0,0&amp;vbahtmlprocessed=1&amp;bbb=1&amp;hasbroken=1"/>
              <p:cNvSpPr/>
              <p:nvPr/>
            </p:nvSpPr>
            <p:spPr>
              <a:xfrm>
                <a:off x="502920" y="756000"/>
                <a:ext cx="11183112" cy="5482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依题意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，设第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次取出的球是红球的概率为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，则取出的球是白球的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概率为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，对于第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次，取出红球有两种情况：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①从红箱内取出的概率为</a:t>
                </a:r>
              </a:p>
              <a:p>
                <a:pPr latinLnBrk="1">
                  <a:lnSpc>
                    <a:spcPts val="62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;②从白箱取出的概率为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，对应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</a:p>
              <a:p>
                <a:pPr latinLnBrk="1">
                  <a:lnSpc>
                    <a:spcPts val="48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.故B错误.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为等比数</a:t>
                </a:r>
              </a:p>
              <a:p>
                <a:pPr latinLnBrk="1">
                  <a:lnSpc>
                    <a:spcPts val="5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列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，公比为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62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243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，故A，C正确.前3次取球恰有2次取到红球，有三种情况,分别是红红白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，红</a:t>
                </a:r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白红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，白红红，故所求概率是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27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27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27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243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，故D错误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AC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36_1#d71f51272?vbadefaultcenterpage=1&amp;parentnodeid=b223a5a9f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5482400"/>
              </a:xfrm>
              <a:prstGeom prst="rect">
                <a:avLst/>
              </a:prstGeom>
              <a:blipFill>
                <a:blip r:embed="rId3"/>
                <a:stretch>
                  <a:fillRect l="-1690" r="-1527" b="-333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37_1#647e9e70c?vbadefaultcenterpage=1&amp;parentnodeid=b223a5a9f&amp;color=0,0,0&amp;vbahtmlprocessed=1&amp;bbb=1"/>
              <p:cNvSpPr/>
              <p:nvPr/>
            </p:nvSpPr>
            <p:spPr>
              <a:xfrm>
                <a:off x="502920" y="1328053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10.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（多选题）已知事件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满足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⊆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=0.5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则一定有(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37_1#647e9e70c?vbadefaultcenterpage=1&amp;parentnodeid=b223a5a9f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28053"/>
                <a:ext cx="11183112" cy="474599"/>
              </a:xfrm>
              <a:prstGeom prst="rect">
                <a:avLst/>
              </a:prstGeom>
              <a:blipFill>
                <a:blip r:embed="rId3"/>
                <a:stretch>
                  <a:fillRect l="-1690" b="-3846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38_1#647e9e70c.bracket?vbadefaultcenterpage=1&amp;parentnodeid=b223a5a9f&amp;color=0,0,0&amp;vbapositionanswer=10&amp;vbahtmlprocessed=1&amp;bbb=1"/>
          <p:cNvSpPr/>
          <p:nvPr/>
        </p:nvSpPr>
        <p:spPr>
          <a:xfrm>
            <a:off x="8977884" y="1316623"/>
            <a:ext cx="6445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39_1#647e9e70c.choices?vbadefaultcenterpage=1&amp;parentnodeid=b223a5a9f&amp;color=0,0,0&amp;vbahtmlprocessed=1&amp;bbb=1"/>
              <p:cNvSpPr/>
              <p:nvPr/>
            </p:nvSpPr>
            <p:spPr>
              <a:xfrm>
                <a:off x="502920" y="1814970"/>
                <a:ext cx="11183112" cy="58280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5100"/>
                  </a:lnSpc>
                  <a:tabLst>
                    <a:tab pos="2776728" algn="l"/>
                    <a:tab pos="5629656" algn="l"/>
                    <a:tab pos="8546084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bar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</m:ba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&gt;0.5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bar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</m:t>
                            </m:r>
                          </m:e>
                        </m:ba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|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&lt;0.5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bar>
                          <m:barPr>
                            <m:pos m:val="top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bar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</m:t>
                            </m:r>
                          </m:e>
                        </m:ba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&lt;0.25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|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&gt;0.5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39_1#647e9e70c.choices?vbadefaultcenterpage=1&amp;parentnodeid=b223a5a9f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14970"/>
                <a:ext cx="11183112" cy="582803"/>
              </a:xfrm>
              <a:prstGeom prst="rect">
                <a:avLst/>
              </a:prstGeom>
              <a:blipFill>
                <a:blip r:embed="rId4"/>
                <a:stretch>
                  <a:fillRect l="-1690" b="-2842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40_1#647e9e70c?vbadefaultcenterpage=1&amp;parentnodeid=b223a5a9f&amp;color=0,0,0&amp;vbahtmlprocessed=1&amp;bbb=1&amp;hasbroken=1"/>
              <p:cNvSpPr/>
              <p:nvPr/>
            </p:nvSpPr>
            <p:spPr>
              <a:xfrm>
                <a:off x="502920" y="2404631"/>
                <a:ext cx="11183112" cy="3022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对于A,因为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,所以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bar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</m:ba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ba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</m:ba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=0.5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,故A错误;</a:t>
                </a:r>
                <a:endParaRPr lang="en-US" altLang="zh-CN" sz="2400" dirty="0"/>
              </a:p>
              <a:p>
                <a:pPr latinLnBrk="1">
                  <a:lnSpc>
                    <a:spcPts val="55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B,因为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∩</m:t>
                    </m:r>
                    <m:bar>
                      <m:barPr>
                        <m:pos m:val="top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bar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</m:ba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ba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</m:t>
                            </m:r>
                          </m:e>
                        </m:ba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|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  <m:bar>
                              <m:barPr>
                                <m:pos m:val="top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𝐵</m:t>
                                </m:r>
                              </m:e>
                            </m:bar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,故B正确;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C,因为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∩</m:t>
                    </m:r>
                    <m:bar>
                      <m:barPr>
                        <m:pos m:val="top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bar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</m:ba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bar>
                          <m:barPr>
                            <m:pos m:val="top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ba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</m:t>
                            </m:r>
                          </m:e>
                        </m:ba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,故C正确;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D,因为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∩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∩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,则</a:t>
                </a:r>
              </a:p>
              <a:p>
                <a:pPr latinLnBrk="1">
                  <a:lnSpc>
                    <a:spcPts val="51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|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𝐴𝐵</m:t>
                            </m:r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,故D错误.故选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BC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40_1#647e9e70c?vbadefaultcenterpage=1&amp;parentnodeid=b223a5a9f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04631"/>
                <a:ext cx="11183112" cy="3022600"/>
              </a:xfrm>
              <a:prstGeom prst="rect">
                <a:avLst/>
              </a:prstGeom>
              <a:blipFill>
                <a:blip r:embed="rId5"/>
                <a:stretch>
                  <a:fillRect l="-1690" b="-221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41_1#56e7fc313?vbadefaultcenterpage=1&amp;parentnodeid=b223a5a9f&amp;color=0,0,0&amp;vbahtmlprocessed=1&amp;bbb=1&amp;hasbroken=1"/>
              <p:cNvSpPr/>
              <p:nvPr/>
            </p:nvSpPr>
            <p:spPr>
              <a:xfrm>
                <a:off x="502920" y="2280330"/>
                <a:ext cx="11183112" cy="21509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11.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某社区举办“环保我参与”有奖问答比赛活动，在某场比赛中，甲、乙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、丙三个家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庭同时回答一道有关环保知识的问题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.已知甲家庭回答正确的概率是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，甲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、丙两个家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庭都回答错误的概率是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，乙、丙两个家庭都回答正确的概率是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，各家庭回答是否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正确互不影响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,则乙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、丙两个家庭各自回答正确的概率分别为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41_1#56e7fc313?vbadefaultcenterpage=1&amp;parentnodeid=b223a5a9f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80330"/>
                <a:ext cx="11183112" cy="2150999"/>
              </a:xfrm>
              <a:prstGeom prst="rect">
                <a:avLst/>
              </a:prstGeom>
              <a:blipFill>
                <a:blip r:embed="rId3"/>
                <a:stretch>
                  <a:fillRect l="-1690" r="-1636" b="-878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N.42_1#56e7fc313.blank?vbadefaultcenterpage=1&amp;parentnodeid=b223a5a9f&amp;color=0,0,0&amp;vbapositionanswer=11&amp;vbahtmlprocessed=1&amp;bbb=1&amp;rh=48.6"/>
              <p:cNvSpPr/>
              <p:nvPr/>
            </p:nvSpPr>
            <p:spPr>
              <a:xfrm>
                <a:off x="8567420" y="3851002"/>
                <a:ext cx="488950" cy="51092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5_AN.42_1#56e7fc313.blank?vbadefaultcenterpage=1&amp;parentnodeid=b223a5a9f&amp;color=0,0,0&amp;vbapositionanswer=11&amp;vbahtmlprocessed=1&amp;bbb=1&amp;rh=48.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7420" y="3851002"/>
                <a:ext cx="488950" cy="510921"/>
              </a:xfrm>
              <a:prstGeom prst="rect">
                <a:avLst/>
              </a:prstGeom>
              <a:blipFill>
                <a:blip r:embed="rId4"/>
                <a:stretch>
                  <a:fillRect t="-7143" b="-1904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43_1#56e7fc313?vbadefaultcenterpage=1&amp;parentnodeid=b223a5a9f&amp;color=0,0,0&amp;vbahtmlprocessed=1&amp;bbb=1">
                <a:extLst>
                  <a:ext uri="{FF2B5EF4-FFF2-40B4-BE49-F238E27FC236}">
                    <a16:creationId xmlns:a16="http://schemas.microsoft.com/office/drawing/2014/main" id="{1B9A1D74-D25E-695C-E98F-7809636ED0F6}"/>
                  </a:ext>
                </a:extLst>
              </p:cNvPr>
              <p:cNvSpPr/>
              <p:nvPr/>
            </p:nvSpPr>
            <p:spPr>
              <a:xfrm>
                <a:off x="502920" y="1033127"/>
                <a:ext cx="11183112" cy="505441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记“甲家庭回答正确”“乙家庭回答正确”“丙家庭回答正确”分别为事件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11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且有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𝐴</m:t>
                                    </m:r>
                                  </m:e>
                                </m:ba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𝐶</m:t>
                                    </m:r>
                                  </m:e>
                                </m:ba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12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𝐵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𝐶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11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&amp;[1−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𝐴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]⋅[1−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𝐶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]=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12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𝐵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𝐶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6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43_1#56e7fc313?vbadefaultcenterpage=1&amp;parentnodeid=b223a5a9f&amp;color=0,0,0&amp;vbahtmlprocessed=1&amp;bbb=1">
                <a:extLst>
                  <a:ext uri="{FF2B5EF4-FFF2-40B4-BE49-F238E27FC236}">
                    <a16:creationId xmlns:a16="http://schemas.microsoft.com/office/drawing/2014/main" id="{1B9A1D74-D25E-695C-E98F-7809636ED0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033127"/>
                <a:ext cx="11183112" cy="5054410"/>
              </a:xfrm>
              <a:prstGeom prst="rect">
                <a:avLst/>
              </a:prstGeom>
              <a:blipFill>
                <a:blip r:embed="rId2"/>
                <a:stretch>
                  <a:fillRect l="-1690" r="-2835" b="-204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1471147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44_1#afd1aea4e?vbadefaultcenterpage=1&amp;parentnodeid=b223a5a9f&amp;color=0,0,0&amp;vbahtmlprocessed=1&amp;bbb=1&amp;hasbroken=1"/>
              <p:cNvSpPr/>
              <p:nvPr/>
            </p:nvSpPr>
            <p:spPr>
              <a:xfrm>
                <a:off x="502920" y="756000"/>
                <a:ext cx="11183112" cy="186524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38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已知播种用的一等品种子中混合了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2.0%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的二等品种子，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1.5%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的三等品种子，</a:t>
                </a:r>
              </a:p>
              <a:p>
                <a:pPr latinLnBrk="1">
                  <a:lnSpc>
                    <a:spcPts val="38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1.0%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的四等品种子，若用一等品、二等品、三等品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、四等品种子长出优质产品的概</a:t>
                </a:r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率分别为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0.5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0.15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0.1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0.05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，则从这批种子中任选一粒能长出优质产品的概率为</a:t>
                </a:r>
              </a:p>
              <a:p>
                <a:pPr latinLnBrk="1">
                  <a:lnSpc>
                    <a:spcPts val="3600"/>
                  </a:lnSpc>
                </a:pP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44_1#afd1aea4e?vbadefaultcenterpage=1&amp;parentnodeid=b223a5a9f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1865249"/>
              </a:xfrm>
              <a:prstGeom prst="rect">
                <a:avLst/>
              </a:prstGeom>
              <a:blipFill>
                <a:blip r:embed="rId3"/>
                <a:stretch>
                  <a:fillRect l="-1690" t="-1307" r="-327" b="-1013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B_5_AN.45_1#afd1aea4e.blank?vbadefaultcenterpage=1&amp;parentnodeid=b223a5a9f&amp;color=0,0,0&amp;vbapositionanswer=12&amp;vbahtmlprocessed=1&amp;bbb=1"/>
          <p:cNvSpPr/>
          <p:nvPr/>
        </p:nvSpPr>
        <p:spPr>
          <a:xfrm>
            <a:off x="515620" y="2151984"/>
            <a:ext cx="1058863" cy="4309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3700"/>
              </a:lnSpc>
            </a:pPr>
            <a:r>
              <a:rPr lang="en-US" altLang="zh-CN" sz="2400" b="0" i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0.4825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QB_5_AS.46_1#afd1aea4e?vbadefaultcenterpage=1&amp;parentnodeid=b223a5a9f&amp;color=0,0,0&amp;vbahtmlprocessed=1&amp;bbb=1&amp;hasbroken=1"/>
              <p:cNvSpPr/>
              <p:nvPr/>
            </p:nvSpPr>
            <p:spPr>
              <a:xfrm>
                <a:off x="502920" y="2623408"/>
                <a:ext cx="11183112" cy="3780600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ts val="3800"/>
                  </a:lnSpc>
                </a:pPr>
                <a:r>
                  <a:rPr lang="en-US" altLang="zh-CN" sz="2400" b="1" i="0" dirty="0" smtClean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设事件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𝑖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“从这批种子中任选一粒是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𝑖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𝑖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=1,2,3,4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等品种子”，则</a:t>
                </a:r>
              </a:p>
              <a:p>
                <a:pPr latinLnBrk="1">
                  <a:lnSpc>
                    <a:spcPts val="38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Ω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∪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∪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∪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两两互斥.事件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“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在这批种子中任选一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粒长出优质产品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=95.5%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=2%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=1.5%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38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=1.0%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=0.5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=0.15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=0.1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=0.05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由全概率公式得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5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dPr>
                        <m:e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=</m:t>
                      </m:r>
                      <m:limLow>
                        <m:limLowPr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limLowPr>
                        <m:e>
                          <m:limUpp>
                            <m:limUppPr>
                              <m:ctrlPr>
                                <a:rPr lang="en-US" altLang="zh-CN" sz="2400" b="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</m:ctrlPr>
                            </m:limUppPr>
                            <m:e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∑</m:t>
                              </m:r>
                            </m:e>
                            <m:lim>
                              <m:r>
                                <a:rPr lang="en-US" altLang="zh-CN" sz="2400" b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lim>
                          </m:limUpp>
                        </m:e>
                        <m:lim>
                          <m:r>
                            <a:rPr lang="en-US" altLang="zh-CN" sz="2400" b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lim>
                      </m:limLow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dPr>
                        <m:e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𝐴</m:t>
                          </m:r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400" b="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=0.955×0.5+0.02×0.15+0.015×0.1+0.01×0.05</m:t>
                      </m:r>
                    </m:oMath>
                  </m:oMathPara>
                </a14:m>
                <a:endParaRPr lang="en-US" altLang="zh-CN" sz="2400" b="0" i="0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58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=0.4825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，所以从这批种子中任选一粒长出优质产品的概率为0.4825.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B_5_AS.46_1#afd1aea4e?vbadefaultcenterpage=1&amp;parentnodeid=b223a5a9f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23408"/>
                <a:ext cx="11183112" cy="3780600"/>
              </a:xfrm>
              <a:prstGeom prst="rect">
                <a:avLst/>
              </a:prstGeom>
              <a:blipFill>
                <a:blip r:embed="rId4"/>
                <a:stretch>
                  <a:fillRect l="-1690" t="-644" r="-1200" b="-467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cfadac0f8?vbadefaultcenterpage=1&amp;parentnodeid=72b49b653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p:pic>
        <p:nvPicPr>
          <p:cNvPr id="3" name="QB_5_BD.47_1#dcc115b38?hastextimagelayout=1&amp;vbadefaultcenterpage=1&amp;parentnodeid=cfadac0f8&amp;color=0,0,0&amp;vbahtmlprocessed=1&amp;hassurround=1&amp;hassurroun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96018" y="1566768"/>
            <a:ext cx="4133088" cy="131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p:sp>
        <p:nvSpPr>
          <p:cNvPr id="4" name="QB_5_BD.47_2#dcc115b38?hastextimagelayout=1&amp;segpoint=1&amp;vbadefaultcenterpage=1&amp;parentnodeid=cfadac0f8&amp;color=0,0,0&amp;vbahtmlprocessed=1&amp;bbb=1&amp;hasbroken=1&amp;hassurround=1"/>
          <p:cNvSpPr/>
          <p:nvPr/>
        </p:nvSpPr>
        <p:spPr>
          <a:xfrm>
            <a:off x="502920" y="1521048"/>
            <a:ext cx="6967728" cy="15962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atinLnBrk="1">
              <a:lnSpc>
                <a:spcPts val="44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13</a:t>
            </a:r>
            <a:r>
              <a:rPr lang="en-US" altLang="zh-CN" sz="2400" b="1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某一部件由三个电子元件按如图所示的方式连接</a:t>
            </a:r>
          </a:p>
          <a:p>
            <a:pPr latinLnBrk="1">
              <a:lnSpc>
                <a:spcPts val="44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而成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,元件1和元件2同时正常工作,或元件3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正常工作, </a:t>
            </a:r>
          </a:p>
          <a:p>
            <a:pPr latinLnBrk="1">
              <a:lnSpc>
                <a:spcPts val="42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则部件正常工作.设三个电子元件正常工作的概率均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N.48_1#dcc115b38.blank?vbadefaultcenterpage=1&amp;parentnodeid=cfadac0f8&amp;color=0,0,0&amp;vbapositionanswer=13&amp;vbahtmlprocessed=1&amp;bbb=1&amp;rh=48.6"/>
              <p:cNvSpPr/>
              <p:nvPr/>
            </p:nvSpPr>
            <p:spPr>
              <a:xfrm>
                <a:off x="9649583" y="3155157"/>
                <a:ext cx="412750" cy="521716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41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5" name="QB_5_AN.48_1#dcc115b38.blank?vbadefaultcenterpage=1&amp;parentnodeid=cfadac0f8&amp;color=0,0,0&amp;vbapositionanswer=13&amp;vbahtmlprocessed=1&amp;bbb=1&amp;rh=48.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9583" y="3155157"/>
                <a:ext cx="412750" cy="5217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B_5_AS.49_1#dcc115b38?vbadefaultcenterpage=1&amp;parentnodeid=cfadac0f8&amp;color=0,0,0&amp;vbahtmlprocessed=1&amp;bbb=1&amp;hasbroken=1"/>
              <p:cNvSpPr/>
              <p:nvPr/>
            </p:nvSpPr>
            <p:spPr>
              <a:xfrm>
                <a:off x="502920" y="3831559"/>
                <a:ext cx="11183112" cy="1676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讨论元件3正常与不正常,第一类,元件3正常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,上部分正常或不正常都不影响该部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件正常工作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,则正常工作的概率为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×1=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;第二类,元件3不正常,上部分必须正常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,则正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常工作的概率为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.故该部件正常工作的概率为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B_5_AS.49_1#dcc115b38?vbadefaultcenterpage=1&amp;parentnodeid=cfadac0f8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831559"/>
                <a:ext cx="11183112" cy="1676400"/>
              </a:xfrm>
              <a:prstGeom prst="rect">
                <a:avLst/>
              </a:prstGeom>
              <a:blipFill>
                <a:blip r:embed="rId6"/>
                <a:stretch>
                  <a:fillRect l="-1690" r="-1581" b="-581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QB_5_BD.47_2#dcc115b38?hastextimagelayout=1&amp;segpoint=1&amp;vbadefaultcenterpage=1&amp;parentnodeid=cfadac0f8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3B59FD6A-AA66-D255-F289-3F5286F62B80}"/>
                  </a:ext>
                </a:extLst>
              </p:cNvPr>
              <p:cNvSpPr/>
              <p:nvPr/>
            </p:nvSpPr>
            <p:spPr>
              <a:xfrm>
                <a:off x="503995" y="3108548"/>
                <a:ext cx="11184010" cy="71037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1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,且各个元件能否正常工作相互独立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,那么该部件正常工作的概率为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QB_5_BD.47_2#dcc115b38?hastextimagelayout=1&amp;segpoint=1&amp;vbadefaultcenterpage=1&amp;parentnodeid=cfadac0f8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3B59FD6A-AA66-D255-F289-3F5286F62B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5" y="3108548"/>
                <a:ext cx="11184010" cy="710375"/>
              </a:xfrm>
              <a:prstGeom prst="rect">
                <a:avLst/>
              </a:prstGeom>
              <a:blipFill>
                <a:blip r:embed="rId7"/>
                <a:stretch>
                  <a:fillRect l="-1690" b="-1465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8add6626c?vbadefaultcenterpage=1&amp;parentnodeid=72b49b653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50_1#b9b4f0e84?vbadefaultcenterpage=1&amp;parentnodeid=8add6626c&amp;color=0,0,0&amp;vbahtmlprocessed=1&amp;bbb=1&amp;hasbroken=1"/>
              <p:cNvSpPr/>
              <p:nvPr/>
            </p:nvSpPr>
            <p:spPr>
              <a:xfrm>
                <a:off x="502920" y="1521048"/>
                <a:ext cx="11183112" cy="43861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（双空题）田忌赛马的故事出自司马迁的《史记》,话说齐王、田忌分别有上、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中、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下等马各一匹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.赛马规则：一场比赛需要比赛三局,每匹马都要参赛,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且只能参赛一局,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最后以获胜局数多者为胜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.记齐王的马匹分别为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,田忌的马匹分别为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每局比赛之间都是相互独立的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,而且不会出现平局.用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𝑗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𝑖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𝑗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∈{1,2,3}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表示马匹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比赛时齐王获胜的概率,且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=0.8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=0.9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=0.95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=0.1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=0.6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=0.9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=0.09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=0.1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=0.6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，则一场比赛共有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种不同的比赛方案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.在上述所有的方案中,有一种方案田忌获胜的概率最大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,此概率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的值为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50_1#b9b4f0e84?vbadefaultcenterpage=1&amp;parentnodeid=8add6626c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4386199"/>
              </a:xfrm>
              <a:prstGeom prst="rect">
                <a:avLst/>
              </a:prstGeom>
              <a:blipFill>
                <a:blip r:embed="rId4"/>
                <a:stretch>
                  <a:fillRect l="-1690" r="-3926" b="-417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B_5_AN.51_1#b9b4f0e84.blank?vbadefaultcenterpage=1&amp;parentnodeid=8add6626c&amp;color=0,0,0&amp;vbapositionanswer=14&amp;vbahtmlprocessed=1"/>
          <p:cNvSpPr/>
          <p:nvPr/>
        </p:nvSpPr>
        <p:spPr>
          <a:xfrm>
            <a:off x="553720" y="4845908"/>
            <a:ext cx="3730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6</a:t>
            </a:r>
            <a:endParaRPr lang="en-US" altLang="zh-CN" sz="2400" dirty="0"/>
          </a:p>
        </p:txBody>
      </p:sp>
      <p:sp>
        <p:nvSpPr>
          <p:cNvPr id="5" name="QB_5_AN.52_1#b9b4f0e84.blank?vbadefaultcenterpage=1&amp;parentnodeid=8add6626c&amp;color=0,0,0&amp;vbapositionanswer=15&amp;vbahtmlprocessed=1&amp;bbb=1"/>
          <p:cNvSpPr/>
          <p:nvPr/>
        </p:nvSpPr>
        <p:spPr>
          <a:xfrm>
            <a:off x="1430020" y="5383118"/>
            <a:ext cx="9064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0.819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53_1#b9b4f0e84?vbadefaultcenterpage=1&amp;parentnodeid=8add6626c&amp;color=0,0,0&amp;vbahtmlprocessed=1&amp;bbb=1&amp;hasbroken=1"/>
              <p:cNvSpPr/>
              <p:nvPr/>
            </p:nvSpPr>
            <p:spPr>
              <a:xfrm>
                <a:off x="502920" y="1943685"/>
                <a:ext cx="11183112" cy="3272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所有的比赛方案有6种,即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,易知其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中采用方案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可使田忌获胜的概率最大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,记田忌三局全胜和恰好胜两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局的概率分别为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=0.05×0.9×0.9=0.0405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=0.05×0.9×0.1×2+0.95×0.9×0.9=0.7785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所以所求概率的值为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=0.819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53_1#b9b4f0e84?vbadefaultcenterpage=1&amp;parentnodeid=8add6626c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43685"/>
                <a:ext cx="11183112" cy="3272600"/>
              </a:xfrm>
              <a:prstGeom prst="rect">
                <a:avLst/>
              </a:prstGeom>
              <a:blipFill>
                <a:blip r:embed="rId3"/>
                <a:stretch>
                  <a:fillRect l="-1690" r="-600" b="-540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1e6de8dbb.fixed?vbadefaultcenterpage=1&amp;parentnodeid=1ff9432d4&amp;color=1,68,141&amp;vbahtmlprocessed=1&amp;bbb=1&amp;hasbroken=1"/>
          <p:cNvSpPr/>
          <p:nvPr/>
        </p:nvSpPr>
        <p:spPr>
          <a:xfrm>
            <a:off x="621792" y="1060704"/>
            <a:ext cx="10981944" cy="118872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4700"/>
              </a:lnSpc>
            </a:pPr>
            <a:r>
              <a:rPr lang="en-US" altLang="zh-CN" sz="39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基础课58</a:t>
            </a:r>
            <a:r>
              <a:rPr lang="en-US" altLang="zh-CN" sz="3900" b="1" i="0" dirty="0">
                <a:solidFill>
                  <a:srgbClr val="01448D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39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事件的相互独立性</a:t>
            </a:r>
            <a:r>
              <a:rPr lang="en-US" altLang="zh-CN" sz="3900" b="1" i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、条件概率与全概率</a:t>
            </a:r>
          </a:p>
          <a:p>
            <a:pPr algn="ctr" latinLnBrk="1">
              <a:lnSpc>
                <a:spcPts val="4700"/>
              </a:lnSpc>
            </a:pPr>
            <a:r>
              <a:rPr lang="en-US" altLang="zh-CN" sz="3900" b="1" i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公式</a:t>
            </a:r>
            <a:endParaRPr lang="en-US" altLang="zh-CN" sz="3900" dirty="0"/>
          </a:p>
        </p:txBody>
      </p:sp>
      <p:pic>
        <p:nvPicPr>
          <p:cNvPr id="3" name="C_0#1e6de8dbb?linknodeid=63b000fec&amp;catalogrefid=63b000fec&amp;parentnodeid=1ff9432d4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4" name="C_0#1e6de8dbb?linknodeid=63b000fec&amp;catalogrefid=63b000fec&amp;parentnodeid=1ff9432d4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5" name="C_0#1e6de8dbb?linknodeid=b223a5a9f&amp;catalogrefid=b223a5a9f&amp;parentnodeid=1ff9432d4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6" name="C_0#1e6de8dbb?linknodeid=b223a5a9f&amp;catalogrefid=b223a5a9f&amp;parentnodeid=1ff9432d4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7" name="C_0#1e6de8dbb?linknodeid=cfadac0f8&amp;catalogrefid=cfadac0f8&amp;parentnodeid=1ff9432d4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8" name="C_0#1e6de8dbb?linknodeid=cfadac0f8&amp;catalogrefid=cfadac0f8&amp;parentnodeid=1ff9432d4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9" name="C_0#1e6de8dbb?linknodeid=8add6626c&amp;catalogrefid=8add6626c&amp;parentnodeid=1ff9432d4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0" name="C_0#1e6de8dbb?linknodeid=8add6626c&amp;catalogrefid=8add6626c&amp;parentnodeid=1ff9432d4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  <p:pic>
        <p:nvPicPr>
          <p:cNvPr id="11" name="C_1#1e6de8dbb?linknodeid=63b000fec&amp;catalogrefid=63b000fec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12" name="C_1#1e6de8dbb?linknodeid=63b000fec&amp;catalogrefid=63b000fec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13" name="C_1#1e6de8dbb?linknodeid=b223a5a9f&amp;catalogrefid=b223a5a9f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14" name="C_1#1e6de8dbb?linknodeid=b223a5a9f&amp;catalogrefid=b223a5a9f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15" name="C_1#1e6de8dbb?linknodeid=cfadac0f8&amp;catalogrefid=cfadac0f8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16" name="C_1#1e6de8dbb?linknodeid=cfadac0f8&amp;catalogrefid=cfadac0f8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17" name="C_1#1e6de8dbb?linknodeid=8add6626c&amp;catalogrefid=8add6626c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8" name="C_1#1e6de8dbb?linknodeid=8add6626c&amp;catalogrefid=8add6626c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</p:spTree>
  </p:cSld>
  <p:clrMapOvr>
    <a:masterClrMapping/>
  </p:clrMapOvr>
  <p:transition>
    <p:split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72b49b653.fixed?vbadefaultcenterpage=1&amp;parentnodeid=1e6de8dbb&amp;color=0,0,0&amp;vbahtmlprocessed=1&amp;bbb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4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课时评价·提能</a:t>
            </a:r>
            <a:endParaRPr lang="en-US" altLang="zh-CN" sz="4400" dirty="0"/>
          </a:p>
        </p:txBody>
      </p:sp>
      <p:pic>
        <p:nvPicPr>
          <p:cNvPr id="3" name="C_3#72b49b653.fixed?vbadefaultcenterpage=1&amp;parentnodeid=1e6de8dbb&amp;color=0,0,0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63b000fec?vbadefaultcenterpage=1&amp;parentnodeid=72b49b653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1_1#9bc80510a?vbadefaultcenterpage=1&amp;parentnodeid=63b000fec&amp;color=0,0,0&amp;vbahtmlprocessed=1&amp;bbb=1&amp;hasbroken=1"/>
              <p:cNvSpPr/>
              <p:nvPr/>
            </p:nvSpPr>
            <p:spPr>
              <a:xfrm>
                <a:off x="502920" y="1521048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若某射击运动员每次射击命中目标的概率都为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0.9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，则他连续射击两次都命中的概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率是(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1_1#9bc80510a?vbadefaultcenterpage=1&amp;parentnodeid=63b000fec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1033399"/>
              </a:xfrm>
              <a:prstGeom prst="rect">
                <a:avLst/>
              </a:prstGeom>
              <a:blipFill>
                <a:blip r:embed="rId4"/>
                <a:stretch>
                  <a:fillRect l="-1690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2_1#9bc80510a.bracket?vbadefaultcenterpage=1&amp;parentnodeid=63b000fec&amp;color=0,0,0&amp;vbapositionanswer=1&amp;vbahtmlprocessed=1"/>
          <p:cNvSpPr/>
          <p:nvPr/>
        </p:nvSpPr>
        <p:spPr>
          <a:xfrm>
            <a:off x="1379220" y="2068418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p:sp>
        <p:nvSpPr>
          <p:cNvPr id="5" name="QC_5_BD.3_1#9bc80510a.choices?vbadefaultcenterpage=1&amp;parentnodeid=63b000fec&amp;color=0,0,0&amp;vbahtmlprocessed=1&amp;bbb=1"/>
          <p:cNvSpPr/>
          <p:nvPr/>
        </p:nvSpPr>
        <p:spPr>
          <a:xfrm>
            <a:off x="502920" y="2617121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200"/>
              </a:lnSpc>
              <a:tabLst>
                <a:tab pos="2862453" algn="l"/>
                <a:tab pos="5699506" algn="l"/>
                <a:tab pos="8536559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.0.64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B.0.56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C.0.81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.0.99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AS.4_1#9bc80510a?vbadefaultcenterpage=1&amp;parentnodeid=63b000fec&amp;color=0,0,0&amp;vbahtmlprocessed=1&amp;bbb=1&amp;hasbroken=1"/>
              <p:cNvSpPr/>
              <p:nvPr/>
            </p:nvSpPr>
            <p:spPr>
              <a:xfrm>
                <a:off x="502920" y="3095848"/>
                <a:ext cx="11183112" cy="1037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表示“第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𝑖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次击中目标”，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𝑖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,2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=0.9×0.9=0.81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AS.4_1#9bc80510a?vbadefaultcenterpage=1&amp;parentnodeid=63b000fec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95848"/>
                <a:ext cx="11183112" cy="1037400"/>
              </a:xfrm>
              <a:prstGeom prst="rect">
                <a:avLst/>
              </a:prstGeom>
              <a:blipFill>
                <a:blip r:embed="rId5"/>
                <a:stretch>
                  <a:fillRect l="-1690" b="-1705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5_1#84a963906?vbadefaultcenterpage=1&amp;parentnodeid=63b000fec&amp;color=0,0,0&amp;vbahtmlprocessed=1&amp;bbb=1&amp;hasbroken=1"/>
              <p:cNvSpPr/>
              <p:nvPr/>
            </p:nvSpPr>
            <p:spPr>
              <a:xfrm>
                <a:off x="502920" y="1164921"/>
                <a:ext cx="11183112" cy="21509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某质检部门对某种建筑构件的抗压能力进行检测，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对此建筑构件实施两次击打，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若没有受损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，则认为该构件通过质检.若第一次击打后该构件没有受损的概率为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0.85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当第一次没有受损时第二次再实施击打也没有受损的概率为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0.80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，则该构件通过质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检的概率为(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5_1#84a963906?vbadefaultcenterpage=1&amp;parentnodeid=63b000fec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164921"/>
                <a:ext cx="11183112" cy="2150999"/>
              </a:xfrm>
              <a:prstGeom prst="rect">
                <a:avLst/>
              </a:prstGeom>
              <a:blipFill>
                <a:blip r:embed="rId3"/>
                <a:stretch>
                  <a:fillRect l="-1690" r="-2835" b="-878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6_1#84a963906.bracket?vbadefaultcenterpage=1&amp;parentnodeid=63b000fec&amp;color=0,0,0&amp;vbapositionanswer=2&amp;vbahtmlprocessed=1"/>
          <p:cNvSpPr/>
          <p:nvPr/>
        </p:nvSpPr>
        <p:spPr>
          <a:xfrm>
            <a:off x="2293620" y="2829891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p:sp>
        <p:nvSpPr>
          <p:cNvPr id="4" name="QC_5_BD.7_1#84a963906.choices?vbadefaultcenterpage=1&amp;parentnodeid=63b000fec&amp;color=0,0,0&amp;vbahtmlprocessed=1&amp;bbb=1"/>
          <p:cNvSpPr/>
          <p:nvPr/>
        </p:nvSpPr>
        <p:spPr>
          <a:xfrm>
            <a:off x="502920" y="3354971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200"/>
              </a:lnSpc>
              <a:tabLst>
                <a:tab pos="2748153" algn="l"/>
                <a:tab pos="5623306" algn="l"/>
                <a:tab pos="8498459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.0.4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B.0.16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C.0.68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.0.17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8_1#84a963906?vbadefaultcenterpage=1&amp;parentnodeid=63b000fec&amp;color=0,0,0&amp;vbahtmlprocessed=1&amp;bbb=1&amp;hasbroken=1"/>
              <p:cNvSpPr/>
              <p:nvPr/>
            </p:nvSpPr>
            <p:spPr>
              <a:xfrm>
                <a:off x="502920" y="3833698"/>
                <a:ext cx="11183112" cy="2155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设事件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表示“第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𝑖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次击打后该构件没有受损”，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𝑖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,2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，则由已知可得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=0.85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=0.80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，因此由乘法公式可得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=0.85×0.80=0.68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，即该构件通过质检的概率为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0.68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故选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8_1#84a963906?vbadefaultcenterpage=1&amp;parentnodeid=63b000fec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833698"/>
                <a:ext cx="11183112" cy="2155000"/>
              </a:xfrm>
              <a:prstGeom prst="rect">
                <a:avLst/>
              </a:prstGeom>
              <a:blipFill>
                <a:blip r:embed="rId4"/>
                <a:stretch>
                  <a:fillRect l="-1690" b="-849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C_5_BD.9_1#4ee92a3f6?vbadefaultcenterpage=1&amp;parentnodeid=63b000fec&amp;color=0,0,0&amp;vbahtmlprocessed=1&amp;bbb=1&amp;hasbroken=1"/>
          <p:cNvSpPr/>
          <p:nvPr/>
        </p:nvSpPr>
        <p:spPr>
          <a:xfrm>
            <a:off x="502920" y="1688034"/>
            <a:ext cx="11183112" cy="10333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atinLnBrk="1">
              <a:lnSpc>
                <a:spcPts val="44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3.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（改编）已知在50件产品中有45件合格品，5件不合格品，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现从中不放回地取两次，</a:t>
            </a:r>
          </a:p>
          <a:p>
            <a:pPr latinLnBrk="1">
              <a:lnSpc>
                <a:spcPts val="42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每次任取一件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，则在第一次取到不合格品后，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第二次取到不合格品的概率为(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1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   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)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</a:t>
            </a:r>
            <a:endParaRPr lang="en-US" altLang="zh-CN" sz="2400" dirty="0"/>
          </a:p>
        </p:txBody>
      </p:sp>
      <p:sp>
        <p:nvSpPr>
          <p:cNvPr id="3" name="QC_5_AN.10_1#4ee92a3f6.bracket?vbadefaultcenterpage=1&amp;parentnodeid=63b000fec&amp;color=0,0,0&amp;vbapositionanswer=3&amp;vbahtmlprocessed=1"/>
          <p:cNvSpPr/>
          <p:nvPr/>
        </p:nvSpPr>
        <p:spPr>
          <a:xfrm>
            <a:off x="10828020" y="2235405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1_1#4ee92a3f6.choices?vbadefaultcenterpage=1&amp;parentnodeid=63b000fec&amp;color=0,0,0&amp;vbahtmlprocessed=1&amp;bbb=1"/>
              <p:cNvSpPr/>
              <p:nvPr/>
            </p:nvSpPr>
            <p:spPr>
              <a:xfrm>
                <a:off x="502920" y="2728672"/>
                <a:ext cx="11183112" cy="71081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100"/>
                  </a:lnSpc>
                  <a:tabLst>
                    <a:tab pos="2871978" algn="l"/>
                    <a:tab pos="5705856" algn="l"/>
                    <a:tab pos="8539734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49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99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49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99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1_1#4ee92a3f6.choices?vbadefaultcenterpage=1&amp;parentnodeid=63b000fec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28672"/>
                <a:ext cx="11183112" cy="710819"/>
              </a:xfrm>
              <a:prstGeom prst="rect">
                <a:avLst/>
              </a:prstGeom>
              <a:blipFill>
                <a:blip r:embed="rId3"/>
                <a:stretch>
                  <a:fillRect l="-1690" b="-1465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12_1#4ee92a3f6?vbadefaultcenterpage=1&amp;parentnodeid=63b000fec&amp;color=0,0,0&amp;vbahtmlprocessed=1&amp;bbb=1&amp;hasbroken=1"/>
              <p:cNvSpPr/>
              <p:nvPr/>
            </p:nvSpPr>
            <p:spPr>
              <a:xfrm>
                <a:off x="502920" y="3449524"/>
                <a:ext cx="11183112" cy="20193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3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为“第一次取到不合格品”，事件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为“第二次取到不合格品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”，则所求的</a:t>
                </a:r>
              </a:p>
              <a:p>
                <a:pPr latinLnBrk="1">
                  <a:lnSpc>
                    <a:spcPts val="56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概率为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|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50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245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50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p>
                        </m:sSub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</a:p>
              <a:p>
                <a:pPr latinLnBrk="1">
                  <a:lnSpc>
                    <a:spcPts val="71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|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𝐴𝐵</m:t>
                            </m:r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245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10</m:t>
                            </m:r>
                          </m:den>
                        </m:f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49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,故选A.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12_1#4ee92a3f6?vbadefaultcenterpage=1&amp;parentnodeid=63b000fec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449524"/>
                <a:ext cx="11183112" cy="2019300"/>
              </a:xfrm>
              <a:prstGeom prst="rect">
                <a:avLst/>
              </a:prstGeom>
              <a:blipFill>
                <a:blip r:embed="rId4"/>
                <a:stretch>
                  <a:fillRect l="-1690" t="-4230" r="-136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13_1#aa6db6b86?vbadefaultcenterpage=1&amp;parentnodeid=63b000fec&amp;color=0,0,0&amp;vbahtmlprocessed=1&amp;bbb=1&amp;hasbroken=1"/>
              <p:cNvSpPr/>
              <p:nvPr/>
            </p:nvSpPr>
            <p:spPr>
              <a:xfrm>
                <a:off x="502920" y="756000"/>
                <a:ext cx="11183112" cy="21509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阅读不仅可以开阔视野,还可以提升语言表达和写作能力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.某校全体学生中大约有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30%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的学生的写作能力被评为优秀等级.经调查知,该校大约有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20%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的学生每天阅读时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间超过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1小时,这些学生中写作能力被评为优秀等级的占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70%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.现从每天阅读时间不超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过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1小时的学生中随机抽取一名,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则该生写作能力被评为优秀等级的概率为(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13_1#aa6db6b86?vbadefaultcenterpage=1&amp;parentnodeid=63b000fec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2150999"/>
              </a:xfrm>
              <a:prstGeom prst="rect">
                <a:avLst/>
              </a:prstGeom>
              <a:blipFill>
                <a:blip r:embed="rId3"/>
                <a:stretch>
                  <a:fillRect l="-1690" r="-1200" b="-878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4_1#aa6db6b86.bracket?vbadefaultcenterpage=1&amp;parentnodeid=63b000fec&amp;color=0,0,0&amp;vbapositionanswer=4&amp;vbahtmlprocessed=1"/>
          <p:cNvSpPr/>
          <p:nvPr/>
        </p:nvSpPr>
        <p:spPr>
          <a:xfrm>
            <a:off x="10459720" y="2420970"/>
            <a:ext cx="423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p:sp>
        <p:nvSpPr>
          <p:cNvPr id="4" name="QC_5_BD.15_1#aa6db6b86.choices?vbadefaultcenterpage=1&amp;parentnodeid=63b000fec&amp;color=0,0,0&amp;vbahtmlprocessed=1&amp;bbb=1"/>
          <p:cNvSpPr/>
          <p:nvPr/>
        </p:nvSpPr>
        <p:spPr>
          <a:xfrm>
            <a:off x="502920" y="2946050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200"/>
              </a:lnSpc>
              <a:tabLst>
                <a:tab pos="2938653" algn="l"/>
                <a:tab pos="5699506" algn="l"/>
                <a:tab pos="8612759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.0.25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B.0.2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C.0.15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.0.1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16_1#aa6db6b86?vbadefaultcenterpage=1&amp;parentnodeid=63b000fec&amp;color=0,0,0&amp;vbahtmlprocessed=1&amp;bbb=1&amp;hasbroken=1"/>
              <p:cNvSpPr/>
              <p:nvPr/>
            </p:nvSpPr>
            <p:spPr>
              <a:xfrm>
                <a:off x="502920" y="3424777"/>
                <a:ext cx="11183112" cy="28408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“写作能力被评为优秀等级”,事件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“每天阅读时间超过1小时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”,则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=30%=0.3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=20%=0.2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|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=70%=0.7.∵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bar>
                          <m:barPr>
                            <m:pos m:val="top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ba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</m:t>
                            </m:r>
                          </m:e>
                        </m:ba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|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|</m:t>
                        </m:r>
                        <m:bar>
                          <m:barPr>
                            <m:pos m:val="top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ba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</m:t>
                            </m:r>
                          </m:e>
                        </m:ba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ba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</m:t>
                            </m:r>
                          </m:e>
                        </m:ba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</a:p>
              <a:p>
                <a:pPr latinLnBrk="1">
                  <a:lnSpc>
                    <a:spcPts val="5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|</m:t>
                        </m:r>
                        <m:bar>
                          <m:barPr>
                            <m:pos m:val="top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ba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</m:t>
                            </m:r>
                          </m:e>
                        </m:ba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|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</m:t>
                            </m:r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bar>
                              <m:barPr>
                                <m:pos m:val="top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𝐵</m:t>
                                </m:r>
                              </m:e>
                            </m:ba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0.3−0.7×0.2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1−0.2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0.16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0.8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=0.2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,即从每天阅读时间不超过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1小时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的学生中随机抽取一名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,则该生写作能力被评为优秀等级的概率为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0.2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16_1#aa6db6b86?vbadefaultcenterpage=1&amp;parentnodeid=63b000fec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424777"/>
                <a:ext cx="11183112" cy="2840800"/>
              </a:xfrm>
              <a:prstGeom prst="rect">
                <a:avLst/>
              </a:prstGeom>
              <a:blipFill>
                <a:blip r:embed="rId4"/>
                <a:stretch>
                  <a:fillRect l="-1690" b="-622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17_1#06c888bc5?vbadefaultcenterpage=1&amp;parentnodeid=63b000fec&amp;color=0,0,0&amp;vbahtmlprocessed=1&amp;bbb=1&amp;hasbroken=1"/>
              <p:cNvSpPr/>
              <p:nvPr/>
            </p:nvSpPr>
            <p:spPr>
              <a:xfrm>
                <a:off x="502920" y="1215055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5.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（改编）从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～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80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共80个正整数中，任取一数，已知取出的这个数不大于40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，则此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数是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2或3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的倍数的概率为(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17_1#06c888bc5?vbadefaultcenterpage=1&amp;parentnodeid=63b000fec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15055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r="-927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8_1#06c888bc5.bracket?vbadefaultcenterpage=1&amp;parentnodeid=63b000fec&amp;color=0,0,0&amp;vbapositionanswer=5&amp;vbahtmlprocessed=1"/>
          <p:cNvSpPr/>
          <p:nvPr/>
        </p:nvSpPr>
        <p:spPr>
          <a:xfrm>
            <a:off x="4135120" y="1762425"/>
            <a:ext cx="423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9_1#06c888bc5.choices?vbadefaultcenterpage=1&amp;parentnodeid=63b000fec&amp;color=0,0,0&amp;vbahtmlprocessed=1&amp;bbb=1"/>
              <p:cNvSpPr/>
              <p:nvPr/>
            </p:nvSpPr>
            <p:spPr>
              <a:xfrm>
                <a:off x="502920" y="2255692"/>
                <a:ext cx="11183112" cy="71101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100"/>
                  </a:lnSpc>
                  <a:tabLst>
                    <a:tab pos="2862453" algn="l"/>
                    <a:tab pos="5699506" algn="l"/>
                    <a:tab pos="853655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80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40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9_1#06c888bc5.choices?vbadefaultcenterpage=1&amp;parentnodeid=63b000fec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55692"/>
                <a:ext cx="11183112" cy="711010"/>
              </a:xfrm>
              <a:prstGeom prst="rect">
                <a:avLst/>
              </a:prstGeom>
              <a:blipFill>
                <a:blip r:embed="rId4"/>
                <a:stretch>
                  <a:fillRect l="-1690" b="-1453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QC_5_AS.20_1#06c888bc5?vbadefaultcenterpage=1&amp;parentnodeid=63b000fec&amp;color=0,0,0&amp;vbahtmlprocessed=1&amp;bbb=1&amp;hasbroken=1"/>
              <p:cNvSpPr/>
              <p:nvPr/>
            </p:nvSpPr>
            <p:spPr>
              <a:xfrm>
                <a:off x="502920" y="2975909"/>
                <a:ext cx="11183112" cy="272129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 smtClean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为“取出的数不大于40”，事件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为“取出的数是2的倍数”，事件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“取出的数是3的倍数”,则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且所求概率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66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dPr>
                        <m:e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𝐴</m:t>
                          </m:r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∪</m:t>
                          </m:r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𝐵</m:t>
                          </m:r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|</m:t>
                          </m:r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𝐶</m:t>
                          </m:r>
                        </m:e>
                      </m:d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=</m:t>
                      </m:r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dPr>
                        <m:e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𝐴</m:t>
                          </m:r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|</m:t>
                          </m:r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𝐶</m:t>
                          </m:r>
                        </m:e>
                      </m:d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+</m:t>
                      </m:r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dPr>
                        <m:e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𝐵</m:t>
                          </m:r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|</m:t>
                          </m:r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𝐶</m:t>
                          </m:r>
                        </m:e>
                      </m:d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−</m:t>
                      </m:r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dPr>
                        <m:e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𝐴𝐵</m:t>
                          </m:r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|</m:t>
                          </m:r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𝐶</m:t>
                          </m:r>
                        </m:e>
                      </m:d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fPr>
                        <m:num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400" b="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𝐴𝐶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400" b="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𝐶</m:t>
                              </m:r>
                            </m:e>
                          </m:d>
                        </m:den>
                      </m:f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+</m:t>
                      </m:r>
                      <m:f>
                        <m:fPr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fPr>
                        <m:num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400" b="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𝐵𝐶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400" b="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𝐶</m:t>
                              </m:r>
                            </m:e>
                          </m:d>
                        </m:den>
                      </m:f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−</m:t>
                      </m:r>
                      <m:f>
                        <m:fPr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fPr>
                        <m:num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400" b="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𝐴𝐵𝐶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400" b="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𝐶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sz="2400" b="0" i="1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66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=2×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20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80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13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80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80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40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,故选B.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C_5_AS.20_1#06c888bc5?vbadefaultcenterpage=1&amp;parentnodeid=63b000fec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75909"/>
                <a:ext cx="11183112" cy="2721293"/>
              </a:xfrm>
              <a:prstGeom prst="rect">
                <a:avLst/>
              </a:prstGeom>
              <a:blipFill>
                <a:blip r:embed="rId5"/>
                <a:stretch>
                  <a:fillRect l="-1690" b="-335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508</Words>
  <Application>Microsoft Office PowerPoint</Application>
  <PresentationFormat>宽屏</PresentationFormat>
  <Paragraphs>173</Paragraphs>
  <Slides>22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等线</vt:lpstr>
      <vt:lpstr>SimSun</vt:lpstr>
      <vt:lpstr>微软雅黑</vt:lpstr>
      <vt:lpstr>Arial</vt:lpstr>
      <vt:lpstr>Calibri</vt:lpstr>
      <vt:lpstr>Cambria Math</vt:lpstr>
      <vt:lpstr>Times New Roman</vt:lpstr>
      <vt:lpstr/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/>
  <cp:lastModifiedBy>只只战斗机</cp:lastModifiedBy>
  <cp:revision>4</cp:revision>
  <dcterms:created xsi:type="dcterms:W3CDTF">2024-01-23T11:19:10Z</dcterms:created>
  <dcterms:modified xsi:type="dcterms:W3CDTF">2024-01-24T13:22:26Z</dcterms:modified>
  <cp:category/>
  <cp:contentStatus/>
</cp:coreProperties>
</file>