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3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84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ab69be3c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基础课59 离散型随机变量及其分布列、数字特征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11C1F9EA-AA65-4916-AA71-1B5988B91EE0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adc1cd2c910eb6b8f5f421#tid=65af9bd9f16ac4000a054c57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821A6BED-D359-4160-897A-17F07D4D0BE9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ab69be3c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基础课59 离散型随机变量及其分布列、数字特征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0163316F-2F62-42D2-A5D0-9CED8BD8DED1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0.xml"/><Relationship Id="rId5" Type="http://schemas.openxmlformats.org/officeDocument/2006/relationships/slide" Target="slide1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5_AS.20_1#b11efdf51?vbadefaultcenterpage=1&amp;parentnodeid=2fc551864&amp;color=0,0,0&amp;vbahtmlprocessed=1&amp;bbb=1&amp;hasbroken=1"/>
              <p:cNvSpPr/>
              <p:nvPr/>
            </p:nvSpPr>
            <p:spPr>
              <a:xfrm>
                <a:off x="502920" y="2003788"/>
                <a:ext cx="11183112" cy="2794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设更换为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品牌设备的使用年限为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=2×0.4+3×0.3+4×0.2+5×0.1=3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，更换为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品牌设备的年均收益为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3×100−60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=80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（万元）；设更换为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品牌设备的使用年限为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𝑌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𝑌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=2×0.1+3×0.3+4×0.4+5×0.2=3.7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，更换为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品牌设备的年均收益为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3.7×100−90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3.7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≈76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（万元）.因为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80&gt;76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，所以应该更换为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品牌设备.故选B.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5_AS.20_1#b11efdf51?vbadefaultcenterpage=1&amp;parentnodeid=2fc55186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03788"/>
                <a:ext cx="11183112" cy="2794000"/>
              </a:xfrm>
              <a:prstGeom prst="rect">
                <a:avLst/>
              </a:prstGeom>
              <a:blipFill>
                <a:blip r:embed="rId3"/>
                <a:stretch>
                  <a:fillRect l="-1690" b="-371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1_1#72d45a008?vbadefaultcenterpage=1&amp;parentnodeid=2fc551864&amp;color=0,0,0&amp;vbahtmlprocessed=1&amp;bbb=1&amp;hasbroken=1"/>
              <p:cNvSpPr/>
              <p:nvPr/>
            </p:nvSpPr>
            <p:spPr>
              <a:xfrm>
                <a:off x="502920" y="1549732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已知某口袋中有3个白球和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个黑球，现从中随机取出一个球，再放入一个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不同颜色的球，记换好球后袋中白球的个数是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1_1#72d45a008?vbadefaultcenterpage=1&amp;parentnodeid=2fc55186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49732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r="-1254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2_1#72d45a008.bracket?vbadefaultcenterpage=1&amp;parentnodeid=2fc551864&amp;color=0,0,0&amp;vbapositionanswer=6&amp;vbahtmlprocessed=1"/>
          <p:cNvSpPr/>
          <p:nvPr/>
        </p:nvSpPr>
        <p:spPr>
          <a:xfrm>
            <a:off x="10286492" y="2097102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3_1#72d45a008.choices?vbadefaultcenterpage=1&amp;parentnodeid=2fc551864&amp;color=0,0,0&amp;vbahtmlprocessed=1&amp;bbb=1"/>
              <p:cNvSpPr/>
              <p:nvPr/>
            </p:nvSpPr>
            <p:spPr>
              <a:xfrm>
                <a:off x="502920" y="2590369"/>
                <a:ext cx="11183112" cy="71037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100"/>
                  </a:lnSpc>
                  <a:tabLst>
                    <a:tab pos="2849753" algn="l"/>
                    <a:tab pos="5699506" algn="l"/>
                    <a:tab pos="85238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B.1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.2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3_1#72d45a008.choices?vbadefaultcenterpage=1&amp;parentnodeid=2fc55186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90369"/>
                <a:ext cx="11183112" cy="710375"/>
              </a:xfrm>
              <a:prstGeom prst="rect">
                <a:avLst/>
              </a:prstGeom>
              <a:blipFill>
                <a:blip r:embed="rId4"/>
                <a:stretch>
                  <a:fillRect l="-1690" b="-1465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5_AS.24_1#72d45a008?vbadefaultcenterpage=1&amp;parentnodeid=2fc551864&amp;color=0,0,0&amp;vbahtmlprocessed=1&amp;bbb=1&amp;hasbroken=1"/>
              <p:cNvSpPr/>
              <p:nvPr/>
            </p:nvSpPr>
            <p:spPr>
              <a:xfrm>
                <a:off x="502920" y="3313380"/>
                <a:ext cx="11183112" cy="226593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的所有可能取值为2,4，且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6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𝐸𝑋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9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𝐷𝑋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2−3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4−3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5_AS.24_1#72d45a008?vbadefaultcenterpage=1&amp;parentnodeid=2fc55186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13380"/>
                <a:ext cx="11183112" cy="2265934"/>
              </a:xfrm>
              <a:prstGeom prst="rect">
                <a:avLst/>
              </a:prstGeom>
              <a:blipFill>
                <a:blip r:embed="rId5"/>
                <a:stretch>
                  <a:fillRect l="-1690" b="-485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5_1#989176416?segpoint=1&amp;vbadefaultcenterpage=1&amp;parentnodeid=2fc551864&amp;color=0,0,0&amp;vbahtmlprocessed=1&amp;bbb=1"/>
              <p:cNvSpPr/>
              <p:nvPr/>
            </p:nvSpPr>
            <p:spPr>
              <a:xfrm>
                <a:off x="502920" y="816243"/>
                <a:ext cx="11183112" cy="42697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37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7.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已知随机变量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𝜉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的分布列如表所示：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5_1#989176416?segpoint=1&amp;vbadefaultcenterpage=1&amp;parentnodeid=2fc55186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16243"/>
                <a:ext cx="11183112" cy="426974"/>
              </a:xfrm>
              <a:prstGeom prst="rect">
                <a:avLst/>
              </a:prstGeom>
              <a:blipFill>
                <a:blip r:embed="rId3"/>
                <a:stretch>
                  <a:fillRect l="-1690" t="-8571" b="-4285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QC_5_BD.25_2#989176416?colgroup=8,8,8,8&amp;vbadefaultcenterpage=1&amp;parentnodeid=2fc551864&amp;color=0,0,0&amp;vbahtmlprocessed=1&amp;bbb=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8317059"/>
                  </p:ext>
                </p:extLst>
              </p:nvPr>
            </p:nvGraphicFramePr>
            <p:xfrm>
              <a:off x="502920" y="1373074"/>
              <a:ext cx="11173968" cy="947293"/>
            </p:xfrm>
            <a:graphic>
              <a:graphicData uri="http://schemas.openxmlformats.org/drawingml/2006/table">
                <a:tbl>
                  <a:tblPr/>
                  <a:tblGrid>
                    <a:gridCol w="280720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889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8892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7889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46151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6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𝜉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4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0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4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1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4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2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6784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6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𝑃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6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𝑎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6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6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𝑐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QC_5_BD.25_2#989176416?colgroup=8,8,8,8&amp;vbadefaultcenterpage=1&amp;parentnodeid=2fc551864&amp;color=0,0,0&amp;vbahtmlprocessed=1&amp;bbb=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8317059"/>
                  </p:ext>
                </p:extLst>
              </p:nvPr>
            </p:nvGraphicFramePr>
            <p:xfrm>
              <a:off x="502920" y="1373074"/>
              <a:ext cx="11173968" cy="872935"/>
            </p:xfrm>
            <a:graphic>
              <a:graphicData uri="http://schemas.openxmlformats.org/drawingml/2006/table">
                <a:tbl>
                  <a:tblPr/>
                  <a:tblGrid>
                    <a:gridCol w="280720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889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8892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7889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4615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7" t="-4054" r="-298265" b="-10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4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0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4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1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4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2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678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7" t="-110000" r="-298265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873" t="-110000" r="-200218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313" t="-110000" r="-100656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655" t="-110000" r="-437" b="-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5_3#989176416?vbadefaultcenterpage=1&amp;parentnodeid=2fc551864&amp;color=0,0,0&amp;vbahtmlprocessed=1&amp;bbb=1&amp;hasbroken=1"/>
              <p:cNvSpPr/>
              <p:nvPr/>
            </p:nvSpPr>
            <p:spPr>
              <a:xfrm>
                <a:off x="502920" y="2376374"/>
                <a:ext cx="11183112" cy="92227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9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成等差数列，则函数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𝜉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有且只有一个零点的概率为</a:t>
                </a:r>
              </a:p>
              <a:p>
                <a:pPr latinLnBrk="1">
                  <a:lnSpc>
                    <a:spcPts val="37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5_3#989176416?vbadefaultcenterpage=1&amp;parentnodeid=2fc55186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76374"/>
                <a:ext cx="11183112" cy="922274"/>
              </a:xfrm>
              <a:prstGeom prst="rect">
                <a:avLst/>
              </a:prstGeom>
              <a:blipFill>
                <a:blip r:embed="rId5"/>
                <a:stretch>
                  <a:fillRect l="-1690" t="-1987" b="-1986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5_AN.26_1#989176416.bracket?vbadefaultcenterpage=1&amp;parentnodeid=2fc551864&amp;color=0,0,0&amp;vbapositionanswer=7&amp;vbahtmlprocessed=1"/>
          <p:cNvSpPr/>
          <p:nvPr/>
        </p:nvSpPr>
        <p:spPr>
          <a:xfrm>
            <a:off x="782320" y="2856496"/>
            <a:ext cx="423863" cy="4405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38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BD.27_1#989176416.choices?vbadefaultcenterpage=1&amp;parentnodeid=2fc551864&amp;color=0,0,0&amp;vbahtmlprocessed=1&amp;bbb=1"/>
              <p:cNvSpPr/>
              <p:nvPr/>
            </p:nvSpPr>
            <p:spPr>
              <a:xfrm>
                <a:off x="502920" y="3306204"/>
                <a:ext cx="11183112" cy="6455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400"/>
                  </a:lnSpc>
                  <a:tabLst>
                    <a:tab pos="2862453" algn="l"/>
                    <a:tab pos="5699506" algn="l"/>
                    <a:tab pos="85365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BD.27_1#989176416.choices?vbadefaultcenterpage=1&amp;parentnodeid=2fc55186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06204"/>
                <a:ext cx="11183112" cy="645541"/>
              </a:xfrm>
              <a:prstGeom prst="rect">
                <a:avLst/>
              </a:prstGeom>
              <a:blipFill>
                <a:blip r:embed="rId6"/>
                <a:stretch>
                  <a:fillRect l="-1690" b="-1603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C_5_AS.28_1#989176416?vbadefaultcenterpage=1&amp;parentnodeid=2fc551864&amp;color=0,0,0&amp;vbahtmlprocessed=1&amp;bbb=1&amp;hasbroken=1"/>
              <p:cNvSpPr/>
              <p:nvPr/>
            </p:nvSpPr>
            <p:spPr>
              <a:xfrm>
                <a:off x="502920" y="3953523"/>
                <a:ext cx="11183112" cy="19773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9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由题意知，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∈[0,1)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9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，又由函数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𝜉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有且只有一个零点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，即关</a:t>
                </a:r>
              </a:p>
              <a:p>
                <a:pPr latinLnBrk="1">
                  <a:lnSpc>
                    <a:spcPts val="3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的一元二次方程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𝜉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只有一个实数根，可得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=4−4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𝜉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</a:p>
              <a:p>
                <a:pPr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𝜉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𝜉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C_5_AS.28_1#989176416?vbadefaultcenterpage=1&amp;parentnodeid=2fc55186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953523"/>
                <a:ext cx="11183112" cy="1977390"/>
              </a:xfrm>
              <a:prstGeom prst="rect">
                <a:avLst/>
              </a:prstGeom>
              <a:blipFill>
                <a:blip r:embed="rId7"/>
                <a:stretch>
                  <a:fillRect l="-1690" t="-926" b="-52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9_1#c7ac4964b?segpoint=1&amp;vbadefaultcenterpage=1&amp;parentnodeid=2fc551864&amp;color=0,0,0&amp;vbahtmlprocessed=1&amp;bbb=1"/>
              <p:cNvSpPr/>
              <p:nvPr/>
            </p:nvSpPr>
            <p:spPr>
              <a:xfrm>
                <a:off x="502920" y="756000"/>
                <a:ext cx="11183112" cy="43097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37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，随机变量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的分布列是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9_1#c7ac4964b?segpoint=1&amp;vbadefaultcenterpage=1&amp;parentnodeid=2fc55186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430975"/>
              </a:xfrm>
              <a:prstGeom prst="rect">
                <a:avLst/>
              </a:prstGeom>
              <a:blipFill>
                <a:blip r:embed="rId3"/>
                <a:stretch>
                  <a:fillRect l="-1690" t="-7042" b="-4225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QC_5_BD.29_2#c7ac4964b?colgroup=4,10,10,10&amp;vbadefaultcenterpage=1&amp;parentnodeid=2fc551864&amp;color=0,0,0&amp;vbahtmlprocessed=1&amp;bbb=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7446719"/>
                  </p:ext>
                </p:extLst>
              </p:nvPr>
            </p:nvGraphicFramePr>
            <p:xfrm>
              <a:off x="502920" y="1323817"/>
              <a:ext cx="11183112" cy="1123188"/>
            </p:xfrm>
            <a:graphic>
              <a:graphicData uri="http://schemas.openxmlformats.org/drawingml/2006/table">
                <a:tbl>
                  <a:tblPr/>
                  <a:tblGrid>
                    <a:gridCol w="15544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095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0954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20954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3516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0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𝑎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1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32714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𝑃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5100"/>
                            </a:lnSpc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4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5100"/>
                            </a:lnSpc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5100"/>
                            </a:lnSpc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4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QC_5_BD.29_2#c7ac4964b?colgroup=4,10,10,10&amp;vbadefaultcenterpage=1&amp;parentnodeid=2fc551864&amp;color=0,0,0&amp;vbahtmlprocessed=1&amp;bbb=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7446719"/>
                  </p:ext>
                </p:extLst>
              </p:nvPr>
            </p:nvGraphicFramePr>
            <p:xfrm>
              <a:off x="502920" y="1323817"/>
              <a:ext cx="11183112" cy="1067880"/>
            </p:xfrm>
            <a:graphic>
              <a:graphicData uri="http://schemas.openxmlformats.org/drawingml/2006/table">
                <a:tbl>
                  <a:tblPr/>
                  <a:tblGrid>
                    <a:gridCol w="15544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095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0954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20954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3516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2" t="-5556" r="-620392" b="-14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0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8859" t="-5556" r="-100570" b="-14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1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3271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2" t="-73077" r="-620392" b="-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8577" t="-73077" r="-200190" b="-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8859" t="-73077" r="-100570" b="-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8387" t="-73077" r="-380" b="-9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9_3#c7ac4964b?vbadefaultcenterpage=1&amp;parentnodeid=2fc551864&amp;color=0,0,0&amp;vbahtmlprocessed=1&amp;bbb=1"/>
              <p:cNvSpPr/>
              <p:nvPr/>
            </p:nvSpPr>
            <p:spPr>
              <a:xfrm>
                <a:off x="502920" y="2530317"/>
                <a:ext cx="11183112" cy="4174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36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内逐渐增大时,(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9_3#c7ac4964b?vbadefaultcenterpage=1&amp;parentnodeid=2fc55186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30317"/>
                <a:ext cx="11183112" cy="417449"/>
              </a:xfrm>
              <a:prstGeom prst="rect">
                <a:avLst/>
              </a:prstGeom>
              <a:blipFill>
                <a:blip r:embed="rId5"/>
                <a:stretch>
                  <a:fillRect l="-1690" t="-10145" b="-4347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5_AN.30_1#c7ac4964b.bracket?vbadefaultcenterpage=1&amp;parentnodeid=2fc551864&amp;color=0,0,0&amp;vbapositionanswer=8&amp;vbahtmlprocessed=1"/>
          <p:cNvSpPr/>
          <p:nvPr/>
        </p:nvSpPr>
        <p:spPr>
          <a:xfrm>
            <a:off x="4417759" y="2516601"/>
            <a:ext cx="441325" cy="4309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37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QC_5_BD.31_1#c7ac4964b.choices?vbadefaultcenterpage=1&amp;parentnodeid=2fc551864&amp;color=0,0,0&amp;vbahtmlprocessed=1&amp;bbb=1"/>
              <p:cNvSpPr/>
              <p:nvPr/>
            </p:nvSpPr>
            <p:spPr>
              <a:xfrm>
                <a:off x="502920" y="2948401"/>
                <a:ext cx="11183112" cy="9000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38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</m:oMath>
                </a14:m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减小</a:t>
                </a:r>
                <a:r>
                  <a:rPr lang="en-US" altLang="zh-CN" sz="2400" b="0" i="0" spc="-1030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不变</a:t>
                </a:r>
                <a:endParaRPr lang="en-US" altLang="zh-CN" sz="2400" dirty="0"/>
              </a:p>
              <a:p>
                <a:pPr latinLnBrk="1">
                  <a:lnSpc>
                    <a:spcPts val="36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</m:oMath>
                </a14:m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先减小后增大</a:t>
                </a:r>
                <a:r>
                  <a:rPr lang="en-US" altLang="zh-CN" sz="2400" b="0" i="0" spc="-1030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先增大后减小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C_5_BD.31_1#c7ac4964b.choices?vbadefaultcenterpage=1&amp;parentnodeid=2fc55186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48401"/>
                <a:ext cx="11183112" cy="900049"/>
              </a:xfrm>
              <a:prstGeom prst="rect">
                <a:avLst/>
              </a:prstGeom>
              <a:blipFill>
                <a:blip r:embed="rId6"/>
                <a:stretch>
                  <a:fillRect l="-1690" t="-3401" b="-2040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QC_5_AS.32_1#c7ac4964b?vbadefaultcenterpage=1&amp;parentnodeid=2fc551864&amp;color=0,0,0&amp;vbahtmlprocessed=1&amp;bbb=1"/>
              <p:cNvSpPr/>
              <p:nvPr/>
            </p:nvSpPr>
            <p:spPr>
              <a:xfrm>
                <a:off x="502920" y="3856197"/>
                <a:ext cx="11183112" cy="219957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3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𝐸𝑋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𝐸𝑋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的增大而增大.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𝐷𝑋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先减小后增大,故选C.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QC_5_AS.32_1#c7ac4964b?vbadefaultcenterpage=1&amp;parentnodeid=2fc55186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56197"/>
                <a:ext cx="11183112" cy="2199577"/>
              </a:xfrm>
              <a:prstGeom prst="rect">
                <a:avLst/>
              </a:prstGeom>
              <a:blipFill>
                <a:blip r:embed="rId7"/>
                <a:stretch>
                  <a:fillRect l="-1690" t="-2500" b="-44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5c7c05aee?vbadefaultcenterpage=1&amp;parentnodeid=911fdae5b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33_1#22f6fba85?segpoint=1&amp;vbadefaultcenterpage=1&amp;parentnodeid=5c7c05aee&amp;color=0,0,0&amp;vbahtmlprocessed=1&amp;bbb=1"/>
              <p:cNvSpPr/>
              <p:nvPr/>
            </p:nvSpPr>
            <p:spPr>
              <a:xfrm>
                <a:off x="502920" y="1521048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9.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（多选题）已知随机变量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的分布列如表所示：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33_1#22f6fba85?segpoint=1&amp;vbadefaultcenterpage=1&amp;parentnodeid=5c7c05ae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478600"/>
              </a:xfrm>
              <a:prstGeom prst="rect">
                <a:avLst/>
              </a:prstGeom>
              <a:blipFill>
                <a:blip r:embed="rId4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QC_5_BD.33_2#22f6fba85?colgroup=5,11,11,5&amp;vbadefaultcenterpage=1&amp;parentnodeid=5c7c05aee&amp;color=0,0,0&amp;vbahtmlprocessed=1&amp;bbb=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2193104"/>
                  </p:ext>
                </p:extLst>
              </p:nvPr>
            </p:nvGraphicFramePr>
            <p:xfrm>
              <a:off x="502920" y="2131918"/>
              <a:ext cx="11173968" cy="1123188"/>
            </p:xfrm>
            <a:graphic>
              <a:graphicData uri="http://schemas.openxmlformats.org/drawingml/2006/table">
                <a:tbl>
                  <a:tblPr/>
                  <a:tblGrid>
                    <a:gridCol w="190195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50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50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0195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3516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−1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0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1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32714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𝑃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5100"/>
                            </a:lnSpc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4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QC_5_BD.33_2#22f6fba85?colgroup=5,11,11,5&amp;vbadefaultcenterpage=1&amp;parentnodeid=5c7c05aee&amp;color=0,0,0&amp;vbahtmlprocessed=1&amp;bbb=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2193104"/>
                  </p:ext>
                </p:extLst>
              </p:nvPr>
            </p:nvGraphicFramePr>
            <p:xfrm>
              <a:off x="502920" y="2131918"/>
              <a:ext cx="11173968" cy="1067880"/>
            </p:xfrm>
            <a:graphic>
              <a:graphicData uri="http://schemas.openxmlformats.org/drawingml/2006/table">
                <a:tbl>
                  <a:tblPr/>
                  <a:tblGrid>
                    <a:gridCol w="190195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50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50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0195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3516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21" t="-5556" r="-488462" b="-147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1736" t="-5556" r="-151901" b="-147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0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1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3271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21" t="-73077" r="-488462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1736" t="-73077" r="-151901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51736" t="-73077" r="-51901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88141" t="-73077" r="-641" b="-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3_3#22f6fba85?vbadefaultcenterpage=1&amp;parentnodeid=5c7c05aee&amp;color=0,0,0&amp;vbahtmlprocessed=1&amp;bbb=1&amp;hasbroken=1"/>
              <p:cNvSpPr/>
              <p:nvPr/>
            </p:nvSpPr>
            <p:spPr>
              <a:xfrm>
                <a:off x="502920" y="3338418"/>
                <a:ext cx="11183112" cy="1261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记“函数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是偶函数”为事件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，则下列结论正确的是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3_3#22f6fba85?vbadefaultcenterpage=1&amp;parentnodeid=5c7c05ae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38418"/>
                <a:ext cx="11183112" cy="1261999"/>
              </a:xfrm>
              <a:prstGeom prst="rect">
                <a:avLst/>
              </a:prstGeom>
              <a:blipFill>
                <a:blip r:embed="rId6"/>
                <a:stretch>
                  <a:fillRect l="-1690" b="-1449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QC_5_AN.34_1#22f6fba85.bracket?vbadefaultcenterpage=1&amp;parentnodeid=5c7c05aee&amp;color=0,0,0&amp;vbapositionanswer=9&amp;vbahtmlprocessed=1&amp;bbb=1"/>
          <p:cNvSpPr/>
          <p:nvPr/>
        </p:nvSpPr>
        <p:spPr>
          <a:xfrm>
            <a:off x="833120" y="4114388"/>
            <a:ext cx="6445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BC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QC_5_BD.35_1#22f6fba85.choices?vbadefaultcenterpage=1&amp;parentnodeid=5c7c05aee&amp;color=0,0,0&amp;vbahtmlprocessed=1&amp;bbb=1"/>
              <p:cNvSpPr/>
              <p:nvPr/>
            </p:nvSpPr>
            <p:spPr>
              <a:xfrm>
                <a:off x="502920" y="4608164"/>
                <a:ext cx="11183112" cy="71037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100"/>
                  </a:lnSpc>
                  <a:tabLst>
                    <a:tab pos="3300603" algn="l"/>
                    <a:tab pos="6093206" algn="l"/>
                    <a:tab pos="87334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spc="-1030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spc="-1030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spc="-1030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QC_5_BD.35_1#22f6fba85.choices?vbadefaultcenterpage=1&amp;parentnodeid=5c7c05ae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608164"/>
                <a:ext cx="11183112" cy="710375"/>
              </a:xfrm>
              <a:prstGeom prst="rect">
                <a:avLst/>
              </a:prstGeom>
              <a:blipFill>
                <a:blip r:embed="rId7"/>
                <a:stretch>
                  <a:fillRect l="-1690" b="-1465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5_AS.36_1#22f6fba85?vbadefaultcenterpage=1&amp;parentnodeid=5c7c05aee&amp;color=0,0,0&amp;vbahtmlprocessed=1&amp;bbb=1"/>
              <p:cNvSpPr/>
              <p:nvPr/>
            </p:nvSpPr>
            <p:spPr>
              <a:xfrm>
                <a:off x="502920" y="1753629"/>
                <a:ext cx="11183112" cy="363137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由随机变量的分布列知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，故B正确；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+0×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，故A错误；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是偶函数”为事件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满足条件的事件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的所有可能取值为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或1，</a:t>
                </a:r>
                <a:endParaRPr lang="en-US" altLang="zh-CN" sz="2400" dirty="0"/>
              </a:p>
              <a:p>
                <a:pPr latinLnBrk="1">
                  <a:lnSpc>
                    <a:spcPts val="6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，故C正确，D错误.故选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BC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5_AS.36_1#22f6fba85?vbadefaultcenterpage=1&amp;parentnodeid=5c7c05ae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53629"/>
                <a:ext cx="11183112" cy="3631375"/>
              </a:xfrm>
              <a:prstGeom prst="rect">
                <a:avLst/>
              </a:prstGeom>
              <a:blipFill>
                <a:blip r:embed="rId3"/>
                <a:stretch>
                  <a:fillRect l="-1690" b="-302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37_1#c18f2f4ab?vbadefaultcenterpage=1&amp;parentnodeid=5c7c05aee&amp;color=0,0,0&amp;vbahtmlprocessed=1&amp;bbb=1&amp;hasbroken=1"/>
              <p:cNvSpPr/>
              <p:nvPr/>
            </p:nvSpPr>
            <p:spPr>
              <a:xfrm>
                <a:off x="502920" y="756000"/>
                <a:ext cx="11183112" cy="18652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8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（多选题）甲、乙两位同学玩纸牌游戏（纸牌除了颜色不同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，没有其他任何区</a:t>
                </a:r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别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），他们手里先各持4张牌，其中甲手里有2张黑牌，2张红牌，乙手里有3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张黑牌，</a:t>
                </a:r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张红牌，现在两人都各自随机地拿出一张牌进行交换，交换后甲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、乙手中的红牌数</a:t>
                </a:r>
              </a:p>
              <a:p>
                <a:pPr latinLnBrk="1">
                  <a:lnSpc>
                    <a:spcPts val="36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𝑌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37_1#c18f2f4ab?vbadefaultcenterpage=1&amp;parentnodeid=5c7c05ae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1865249"/>
              </a:xfrm>
              <a:prstGeom prst="rect">
                <a:avLst/>
              </a:prstGeom>
              <a:blipFill>
                <a:blip r:embed="rId3"/>
                <a:stretch>
                  <a:fillRect l="-1690" t="-1307" r="-2508" b="-1013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8_1#c18f2f4ab.bracket?vbadefaultcenterpage=1&amp;parentnodeid=5c7c05aee&amp;color=0,0,0&amp;vbapositionanswer=10&amp;vbahtmlprocessed=1&amp;bbb=1"/>
          <p:cNvSpPr/>
          <p:nvPr/>
        </p:nvSpPr>
        <p:spPr>
          <a:xfrm>
            <a:off x="3045079" y="2190084"/>
            <a:ext cx="661988" cy="4309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37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AD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5_BD.39_1#c18f2f4ab.choices?vbadefaultcenterpage=1&amp;parentnodeid=5c7c05aee&amp;color=0,0,0&amp;vbahtmlprocessed=1&amp;bbb=1"/>
              <p:cNvSpPr/>
              <p:nvPr/>
            </p:nvSpPr>
            <p:spPr>
              <a:xfrm>
                <a:off x="502920" y="2623407"/>
                <a:ext cx="11183112" cy="61493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100"/>
                  </a:lnSpc>
                  <a:tabLst>
                    <a:tab pos="2871978" algn="l"/>
                    <a:tab pos="5718556" algn="l"/>
                    <a:tab pos="852703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spc="-1030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𝐸𝑌</m:t>
                    </m:r>
                  </m:oMath>
                </a14:m>
                <a:r>
                  <a:rPr lang="en-US" altLang="zh-CN" sz="2400" b="0" i="0" spc="-1030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𝐷𝑌</m:t>
                    </m:r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4" name="QC_5_BD.39_1#c18f2f4ab.choices?vbadefaultcenterpage=1&amp;parentnodeid=5c7c05ae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23407"/>
                <a:ext cx="11183112" cy="614934"/>
              </a:xfrm>
              <a:prstGeom prst="rect">
                <a:avLst/>
              </a:prstGeom>
              <a:blipFill>
                <a:blip r:embed="rId4"/>
                <a:stretch>
                  <a:fillRect l="-1690" b="-1782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5_AS.40_1#c18f2f4ab?vbadefaultcenterpage=1&amp;parentnodeid=5c7c05aee&amp;color=0,0,0&amp;vbahtmlprocessed=1&amp;bbb=1&amp;hasbroken=1"/>
              <p:cNvSpPr/>
              <p:nvPr/>
            </p:nvSpPr>
            <p:spPr>
              <a:xfrm>
                <a:off x="502920" y="3240627"/>
                <a:ext cx="11183112" cy="312280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3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记“甲取出一张红牌”为事件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，“乙取出一张红牌”为事件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53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的所有可能取值为1,2,3，且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𝑌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53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53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𝑌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𝐸𝑋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37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𝑌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𝐷𝑋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𝐷𝑋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5_AS.40_1#c18f2f4ab?vbadefaultcenterpage=1&amp;parentnodeid=5c7c05ae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40627"/>
                <a:ext cx="11183112" cy="3122803"/>
              </a:xfrm>
              <a:prstGeom prst="rect">
                <a:avLst/>
              </a:prstGeom>
              <a:blipFill>
                <a:blip r:embed="rId5"/>
                <a:stretch>
                  <a:fillRect l="-1690" r="-218" b="-566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1_1#67112a430?vbadefaultcenterpage=1&amp;parentnodeid=5c7c05aee&amp;color=0,0,0&amp;vbahtmlprocessed=1&amp;bbb=1&amp;hasbroken=1"/>
              <p:cNvSpPr/>
              <p:nvPr/>
            </p:nvSpPr>
            <p:spPr>
              <a:xfrm>
                <a:off x="502920" y="2063256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现有10件商品，其中3件瑕疵品、7件合格品，若从这10件商品中任取2件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，设取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件瑕疵品，则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的数学期望是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1_1#67112a430?vbadefaultcenterpage=1&amp;parentnodeid=5c7c05ae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63256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2_1#67112a430.blank?vbadefaultcenterpage=1&amp;parentnodeid=5c7c05aee&amp;color=0,0,0&amp;vbapositionanswer=11&amp;vbahtmlprocessed=1&amp;bbb=1&amp;rh=43.2"/>
              <p:cNvSpPr/>
              <p:nvPr/>
            </p:nvSpPr>
            <p:spPr>
              <a:xfrm>
                <a:off x="4886579" y="2524138"/>
                <a:ext cx="284163" cy="51085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2_1#67112a430.blank?vbadefaultcenterpage=1&amp;parentnodeid=5c7c05aee&amp;color=0,0,0&amp;vbapositionanswer=11&amp;vbahtmlprocessed=1&amp;bbb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579" y="2524138"/>
                <a:ext cx="284163" cy="5108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5_AS.43_1#67112a430?vbadefaultcenterpage=1&amp;parentnodeid=5c7c05aee&amp;color=0,0,0&amp;vbahtmlprocessed=1&amp;bbb=1&amp;hasbroken=1"/>
              <p:cNvSpPr/>
              <p:nvPr/>
            </p:nvSpPr>
            <p:spPr>
              <a:xfrm>
                <a:off x="502920" y="3103893"/>
                <a:ext cx="11183112" cy="19939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6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依题意，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的所有可能取值是0,1,2，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56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5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的数学期望是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B_5_AS.43_1#67112a430?vbadefaultcenterpage=1&amp;parentnodeid=5c7c05ae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03893"/>
                <a:ext cx="11183112" cy="1993900"/>
              </a:xfrm>
              <a:prstGeom prst="rect">
                <a:avLst/>
              </a:prstGeom>
              <a:blipFill>
                <a:blip r:embed="rId5"/>
                <a:stretch>
                  <a:fillRect l="-1690" b="-55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5_BD.44_1#e66151a39?vbadefaultcenterpage=1&amp;parentnodeid=5c7c05aee&amp;color=0,0,0&amp;vbahtmlprocessed=1&amp;bbb=1&amp;hasbroken=1"/>
              <p:cNvSpPr/>
              <p:nvPr/>
            </p:nvSpPr>
            <p:spPr>
              <a:xfrm>
                <a:off x="502920" y="2393519"/>
                <a:ext cx="11183112" cy="2150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（双空题）一个袋中共有10个大小相同的黑球、白球和红球，这些球除颜色外材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质、大小均相同.已知从袋中任意摸出2个球，至少得到1个白球的概率是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则白球的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个数为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.若从袋中任意摸出3个球，记得到白球的个数为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𝜉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，则随机变量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𝜉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的数学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期望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𝜉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5_BD.44_1#e66151a39?vbadefaultcenterpage=1&amp;parentnodeid=5c7c05ae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93519"/>
                <a:ext cx="11183112" cy="2150999"/>
              </a:xfrm>
              <a:prstGeom prst="rect">
                <a:avLst/>
              </a:prstGeom>
              <a:blipFill>
                <a:blip r:embed="rId3"/>
                <a:stretch>
                  <a:fillRect l="-1690" r="-1636" b="-880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5_AN.45_1#e66151a39.blank?vbadefaultcenterpage=1&amp;parentnodeid=5c7c05aee&amp;color=0,0,0&amp;vbapositionanswer=12&amp;vbahtmlprocessed=1"/>
          <p:cNvSpPr/>
          <p:nvPr/>
        </p:nvSpPr>
        <p:spPr>
          <a:xfrm>
            <a:off x="1468120" y="3483179"/>
            <a:ext cx="3730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5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46_1#e66151a39.blank?vbadefaultcenterpage=1&amp;parentnodeid=5c7c05aee&amp;color=0,0,0&amp;vbapositionanswer=13&amp;vbahtmlprocessed=1&amp;bbb=1&amp;rh=43.2"/>
              <p:cNvSpPr/>
              <p:nvPr/>
            </p:nvSpPr>
            <p:spPr>
              <a:xfrm>
                <a:off x="2051876" y="3966731"/>
                <a:ext cx="284163" cy="51028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46_1#e66151a39.blank?vbadefaultcenterpage=1&amp;parentnodeid=5c7c05aee&amp;color=0,0,0&amp;vbapositionanswer=13&amp;vbahtmlprocessed=1&amp;bbb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876" y="3966731"/>
                <a:ext cx="284163" cy="510286"/>
              </a:xfrm>
              <a:prstGeom prst="rect">
                <a:avLst/>
              </a:prstGeom>
              <a:blipFill>
                <a:blip r:embed="rId4"/>
                <a:stretch>
                  <a:fillRect b="-12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47_1#e66151a39?vbadefaultcenterpage=1&amp;parentnodeid=5c7c05aee&amp;color=0,0,0&amp;vbahtmlprocessed=1&amp;bbb=1&amp;hasbroken=1"/>
              <p:cNvSpPr/>
              <p:nvPr/>
            </p:nvSpPr>
            <p:spPr>
              <a:xfrm>
                <a:off x="502920" y="1186606"/>
                <a:ext cx="11183112" cy="27305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5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设白球的个数为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，从袋中任意摸出2个球，至少得到1个白球的概率是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58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，化简得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−19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+70=0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（舍去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），由题设知</a:t>
                </a:r>
              </a:p>
              <a:p>
                <a:pPr latinLnBrk="1">
                  <a:lnSpc>
                    <a:spcPts val="56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𝜉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的所有可能取值是0,1,2,3，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𝜉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𝜉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56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𝜉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𝜉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,则随机变量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𝜉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的分布列为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47_1#e66151a39?vbadefaultcenterpage=1&amp;parentnodeid=5c7c05ae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86606"/>
                <a:ext cx="11183112" cy="2730500"/>
              </a:xfrm>
              <a:prstGeom prst="rect">
                <a:avLst/>
              </a:prstGeom>
              <a:blipFill>
                <a:blip r:embed="rId3"/>
                <a:stretch>
                  <a:fillRect l="-1690" r="-1418" b="-133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QB_5_AS.47_2#e66151a39?colgroup=2,7,7,7,7&amp;vbadefaultcenterpage=1&amp;parentnodeid=5c7c05aee&amp;color=0,0,0&amp;vbahtmlprocessed=1&amp;bbb=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4892101"/>
                  </p:ext>
                </p:extLst>
              </p:nvPr>
            </p:nvGraphicFramePr>
            <p:xfrm>
              <a:off x="502920" y="4034455"/>
              <a:ext cx="11173968" cy="1135888"/>
            </p:xfrm>
            <a:graphic>
              <a:graphicData uri="http://schemas.openxmlformats.org/drawingml/2006/table">
                <a:tbl>
                  <a:tblPr/>
                  <a:tblGrid>
                    <a:gridCol w="8961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6946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5694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56946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56946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3516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𝜉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0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1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2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3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0017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𝑃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5100"/>
                            </a:lnSpc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12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5200"/>
                            </a:lnSpc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12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5200"/>
                            </a:lnSpc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12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5100"/>
                            </a:lnSpc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12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QB_5_AS.47_2#e66151a39?colgroup=2,7,7,7,7&amp;vbadefaultcenterpage=1&amp;parentnodeid=5c7c05aee&amp;color=0,0,0&amp;vbahtmlprocessed=1&amp;bbb=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4892101"/>
                  </p:ext>
                </p:extLst>
              </p:nvPr>
            </p:nvGraphicFramePr>
            <p:xfrm>
              <a:off x="502920" y="4034455"/>
              <a:ext cx="11173968" cy="1075183"/>
            </p:xfrm>
            <a:graphic>
              <a:graphicData uri="http://schemas.openxmlformats.org/drawingml/2006/table">
                <a:tbl>
                  <a:tblPr/>
                  <a:tblGrid>
                    <a:gridCol w="8961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6946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5694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56946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56946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3516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80" t="-5556" r="-1148980" b="-1486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0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1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2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3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001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80" t="-71698" r="-1148980" b="-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071" t="-71698" r="-300237" b="-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5071" t="-71698" r="-200237" b="-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5629" t="-71698" r="-100713" b="-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4834" t="-71698" r="-474" b="-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5_AS.47_3#e66151a39?vbadefaultcenterpage=1&amp;parentnodeid=5c7c05aee&amp;color=0,0,0&amp;vbahtmlprocessed=1&amp;bbb=1"/>
              <p:cNvSpPr/>
              <p:nvPr/>
            </p:nvSpPr>
            <p:spPr>
              <a:xfrm>
                <a:off x="502920" y="5240955"/>
                <a:ext cx="11183112" cy="70212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𝜉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×2+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×3=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B_5_AS.47_3#e66151a39?vbadefaultcenterpage=1&amp;parentnodeid=5c7c05ae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5240955"/>
                <a:ext cx="11183112" cy="702120"/>
              </a:xfrm>
              <a:prstGeom prst="rect">
                <a:avLst/>
              </a:prstGeom>
              <a:blipFill>
                <a:blip r:embed="rId5"/>
                <a:stretch>
                  <a:fillRect l="-1690" b="-1478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ad17f2213?vbadefaultcenterpage=1&amp;parentnodeid=911fdae5b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p:pic>
        <p:nvPicPr>
          <p:cNvPr id="3" name="QB_5_BD.48_1#b864bf19d?hastextimagelayout=1&amp;vbadefaultcenterpage=1&amp;parentnodeid=ad17f2213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24544" y="1508348"/>
            <a:ext cx="2501402" cy="232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BD.48_2#b864bf19d?hastextimagelayout=1&amp;segpoint=1&amp;vbadefaultcenterpage=1&amp;parentnodeid=ad17f2213&amp;color=0,0,0&amp;vbahtmlprocessed=1&amp;bbb=1&amp;hasbroken=1"/>
              <p:cNvSpPr/>
              <p:nvPr/>
            </p:nvSpPr>
            <p:spPr>
              <a:xfrm>
                <a:off x="502920" y="1521048"/>
                <a:ext cx="8321040" cy="18652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8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如图，这是一个正方体，现将其六面都涂上颜色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，放干后再</a:t>
                </a:r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切割为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125个同样大小的正方体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，然后放在足够大的容器内均</a:t>
                </a:r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匀搅拌，若从中随机取出一个小正方体记它涂有颜色的面数为</a:t>
                </a:r>
              </a:p>
              <a:p>
                <a:pPr latinLnBrk="1">
                  <a:lnSpc>
                    <a:spcPts val="36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的数学期望为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BD.48_2#b864bf19d?hastextimagelayout=1&amp;segpoint=1&amp;vbadefaultcenterpage=1&amp;parentnodeid=ad17f2213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8321040" cy="1865249"/>
              </a:xfrm>
              <a:prstGeom prst="rect">
                <a:avLst/>
              </a:prstGeom>
              <a:blipFill>
                <a:blip r:embed="rId5"/>
                <a:stretch>
                  <a:fillRect l="-2271" t="-1639" r="-2051" b="-1016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N.49_1#b864bf19d.blank?vbadefaultcenterpage=1&amp;parentnodeid=ad17f2213&amp;color=0,0,0&amp;vbapositionanswer=14&amp;vbahtmlprocessed=1&amp;bbb=1&amp;rh=48.6"/>
              <p:cNvSpPr/>
              <p:nvPr/>
            </p:nvSpPr>
            <p:spPr>
              <a:xfrm>
                <a:off x="3362579" y="2798541"/>
                <a:ext cx="284163" cy="51085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5" name="QB_5_AN.49_1#b864bf19d.blank?vbadefaultcenterpage=1&amp;parentnodeid=ad17f2213&amp;color=0,0,0&amp;vbapositionanswer=14&amp;vbahtmlprocessed=1&amp;bbb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579" y="2798541"/>
                <a:ext cx="284163" cy="5108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B_5_AS.50_1#b864bf19d?hastextimagelayout=1&amp;vbadefaultcenterpage=1&amp;parentnodeid=ad17f2213&amp;color=0,0,0&amp;vbahtmlprocessed=1&amp;bbb=1&amp;hasbroken=1&amp;hassurround=1"/>
              <p:cNvSpPr/>
              <p:nvPr/>
            </p:nvSpPr>
            <p:spPr>
              <a:xfrm>
                <a:off x="502920" y="3443891"/>
                <a:ext cx="8321040" cy="4174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6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根据题意，正方体内部有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3×3×3=27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个小正方体没有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B_5_AS.50_1#b864bf19d?hastextimagelayout=1&amp;vbadefaultcenterpage=1&amp;parentnodeid=ad17f2213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43891"/>
                <a:ext cx="8321040" cy="417449"/>
              </a:xfrm>
              <a:prstGeom prst="rect">
                <a:avLst/>
              </a:prstGeom>
              <a:blipFill>
                <a:blip r:embed="rId7"/>
                <a:stretch>
                  <a:fillRect l="-2271" t="-11765" r="-659" b="-4411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QB_5_AS.50_1#b864bf19d?hastextimagelayout=1&amp;vbadefaultcenterpage=1&amp;parentnodeid=ad17f2213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88D9A965-2826-19F2-7CA7-8AF5405B9DC8}"/>
                  </a:ext>
                </a:extLst>
              </p:cNvPr>
              <p:cNvSpPr/>
              <p:nvPr/>
            </p:nvSpPr>
            <p:spPr>
              <a:xfrm>
                <a:off x="502920" y="3861340"/>
                <a:ext cx="11184010" cy="193141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被涂上颜色，仅有一面被涂上颜色的有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6×9=54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个，仅有两个面涂上颜色的有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3×12=36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个，有三个面涂上颜色的共有8个，故随机变量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的所有可能取值为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0,1,2,3.于是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125</m:t>
                        </m:r>
                      </m:den>
                    </m:f>
                  </m:oMath>
                </a14:m>
                <a:r>
                  <a:rPr lang="zh-CN" altLang="en-US" sz="2400" b="0" i="0" kern="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</a:p>
              <a:p>
                <a:pPr latinLnBrk="1">
                  <a:lnSpc>
                    <a:spcPts val="37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的数学期望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QB_5_AS.50_1#b864bf19d?hastextimagelayout=1&amp;vbadefaultcenterpage=1&amp;parentnodeid=ad17f2213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88D9A965-2826-19F2-7CA7-8AF5405B9D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61340"/>
                <a:ext cx="11184010" cy="1931416"/>
              </a:xfrm>
              <a:prstGeom prst="rect">
                <a:avLst/>
              </a:prstGeom>
              <a:blipFill>
                <a:blip r:embed="rId8"/>
                <a:stretch>
                  <a:fillRect l="-1690" t="-1262" b="-536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  <p:bldP spid="7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BD.51_1#5d2695877?segpoint=1&amp;vbadefaultcenterpage=1&amp;parentnodeid=ad17f2213&amp;color=0,0,0&amp;vbahtmlprocessed=1&amp;bbb=1&amp;hasbroken=1"/>
              <p:cNvSpPr/>
              <p:nvPr/>
            </p:nvSpPr>
            <p:spPr>
              <a:xfrm>
                <a:off x="502920" y="1708926"/>
                <a:ext cx="11183112" cy="3268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某投资公司准备将1000万元投资到“低碳”项目上，现有两个项目供选择：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项目一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：新能源汽车.据市场调研，投资到该项目上，到年底可能获利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30%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，也可能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亏损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15%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，且这两种情况发生的概率分别为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项目二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：通信设备.据市场调研，投资到该项目上，到年底可能获利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50%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，可能损失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30%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，也可能不赔不赚，且这三种情况发生的概率分别为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 spc="-5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针对以上两个投资项目</a:t>
                </a:r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，请你为投资公司选择一个较为合理的项目，并说明理由.</a:t>
                </a:r>
                <a:endParaRPr lang="en-US" altLang="zh-CN" sz="2400" spc="-50" dirty="0"/>
              </a:p>
            </p:txBody>
          </p:sp>
        </mc:Choice>
        <mc:Fallback xmlns="">
          <p:sp>
            <p:nvSpPr>
              <p:cNvPr id="2" name="QO_5_BD.51_1#5d2695877?segpoint=1&amp;vbadefaultcenterpage=1&amp;parentnodeid=ad17f2213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08926"/>
                <a:ext cx="11183112" cy="3268599"/>
              </a:xfrm>
              <a:prstGeom prst="rect">
                <a:avLst/>
              </a:prstGeom>
              <a:blipFill>
                <a:blip r:embed="rId3"/>
                <a:stretch>
                  <a:fillRect l="-1690" r="-1254" b="-558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2_1#5d2695877?vbadefaultcenterpage=1&amp;parentnodeid=ad17f2213&amp;color=0,0,0&amp;vbahtmlprocessed=1&amp;bbb=1"/>
              <p:cNvSpPr/>
              <p:nvPr/>
            </p:nvSpPr>
            <p:spPr>
              <a:xfrm>
                <a:off x="502920" y="1017601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若按项目一投资，设获利为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万元，则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的分布列为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2_1#5d2695877?vbadefaultcenterpage=1&amp;parentnodeid=ad17f2213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17601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QO_5_AS.52_2#5d2695877?colgroup=8,13,13&amp;vbadefaultcenterpage=1&amp;parentnodeid=ad17f2213&amp;color=0,0,0&amp;vbahtmlprocessed=1&amp;bbb=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2817769"/>
                  </p:ext>
                </p:extLst>
              </p:nvPr>
            </p:nvGraphicFramePr>
            <p:xfrm>
              <a:off x="502920" y="1628979"/>
              <a:ext cx="11173968" cy="1143000"/>
            </p:xfrm>
            <a:graphic>
              <a:graphicData uri="http://schemas.openxmlformats.org/drawingml/2006/table">
                <a:tbl>
                  <a:tblPr/>
                  <a:tblGrid>
                    <a:gridCol w="27614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062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20624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3516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300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−150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3601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𝑃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5100"/>
                            </a:lnSpc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9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5300"/>
                            </a:lnSpc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9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QO_5_AS.52_2#5d2695877?colgroup=8,13,13&amp;vbadefaultcenterpage=1&amp;parentnodeid=ad17f2213&amp;color=0,0,0&amp;vbahtmlprocessed=1&amp;bbb=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2817769"/>
                  </p:ext>
                </p:extLst>
              </p:nvPr>
            </p:nvGraphicFramePr>
            <p:xfrm>
              <a:off x="502920" y="1628979"/>
              <a:ext cx="11173968" cy="1071182"/>
            </p:xfrm>
            <a:graphic>
              <a:graphicData uri="http://schemas.openxmlformats.org/drawingml/2006/table">
                <a:tbl>
                  <a:tblPr/>
                  <a:tblGrid>
                    <a:gridCol w="27614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062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20624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3516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1" t="-7042" r="-305298" b="-150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300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5942" t="-7042" r="-290" b="-150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3601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1" t="-72381" r="-305298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5702" t="-72381" r="-100145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5942" t="-72381" r="-290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O_5_AS.52_3#5d2695877?vbadefaultcenterpage=1&amp;parentnodeid=ad17f2213&amp;color=0,0,0&amp;vbahtmlprocessed=1&amp;bbb=1"/>
              <p:cNvSpPr/>
              <p:nvPr/>
            </p:nvSpPr>
            <p:spPr>
              <a:xfrm>
                <a:off x="502920" y="2835479"/>
                <a:ext cx="11183112" cy="20535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=300×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−150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=200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100" dirty="0"/>
              </a:p>
              <a:p>
                <a:pPr latinLnBrk="1">
                  <a:lnSpc>
                    <a:spcPts val="6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300−200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−150−200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=35000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1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若按项目二投资，设获利为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万元，则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的分布列为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4" name="QO_5_AS.52_3#5d2695877?vbadefaultcenterpage=1&amp;parentnodeid=ad17f2213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35479"/>
                <a:ext cx="11183112" cy="2053590"/>
              </a:xfrm>
              <a:prstGeom prst="rect">
                <a:avLst/>
              </a:prstGeom>
              <a:blipFill>
                <a:blip r:embed="rId5"/>
                <a:stretch>
                  <a:fillRect l="-1690" b="-890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QO_5_AS.52_4#5d2695877?colgroup=6,9,9,9&amp;vbadefaultcenterpage=1&amp;parentnodeid=ad17f2213&amp;color=0,0,0&amp;vbahtmlprocessed=1&amp;bbb=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8340036"/>
                  </p:ext>
                </p:extLst>
              </p:nvPr>
            </p:nvGraphicFramePr>
            <p:xfrm>
              <a:off x="502920" y="5019879"/>
              <a:ext cx="11173968" cy="1148588"/>
            </p:xfrm>
            <a:graphic>
              <a:graphicData uri="http://schemas.openxmlformats.org/drawingml/2006/table">
                <a:tbl>
                  <a:tblPr/>
                  <a:tblGrid>
                    <a:gridCol w="212140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175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1752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0175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3516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500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−300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0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36524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𝑃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5300"/>
                            </a:lnSpc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5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5300"/>
                            </a:lnSpc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5300"/>
                            </a:lnSpc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15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QO_5_AS.52_4#5d2695877?colgroup=6,9,9,9&amp;vbadefaultcenterpage=1&amp;parentnodeid=ad17f2213&amp;color=0,0,0&amp;vbahtmlprocessed=1&amp;bbb=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8340036"/>
                  </p:ext>
                </p:extLst>
              </p:nvPr>
            </p:nvGraphicFramePr>
            <p:xfrm>
              <a:off x="502920" y="5019879"/>
              <a:ext cx="11173968" cy="1071690"/>
            </p:xfrm>
            <a:graphic>
              <a:graphicData uri="http://schemas.openxmlformats.org/drawingml/2006/table">
                <a:tbl>
                  <a:tblPr/>
                  <a:tblGrid>
                    <a:gridCol w="212140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175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1752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0175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3516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7" t="-6944" r="-427586" b="-147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500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70161" t="-6944" r="-100202" b="-147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0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3652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7" t="-73333" r="-427586" b="-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0505" t="-73333" r="-200606" b="-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70161" t="-73333" r="-100202" b="-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70707" t="-73333" r="-404" b="-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AS.52_5#5d2695877?vbadefaultcenterpage=1&amp;parentnodeid=ad17f2213&amp;color=0,0,0&amp;vbahtmlprocessed=1&amp;bbb=1&amp;hasbroken=1">
                <a:extLst>
                  <a:ext uri="{FF2B5EF4-FFF2-40B4-BE49-F238E27FC236}">
                    <a16:creationId xmlns:a16="http://schemas.microsoft.com/office/drawing/2014/main" id="{0D475E17-7AD4-9F98-F2B1-45E8B24E222B}"/>
                  </a:ext>
                </a:extLst>
              </p:cNvPr>
              <p:cNvSpPr/>
              <p:nvPr/>
            </p:nvSpPr>
            <p:spPr>
              <a:xfrm>
                <a:off x="502920" y="1980960"/>
                <a:ext cx="11183112" cy="294240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=500×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−300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+0×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=200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100" dirty="0"/>
              </a:p>
              <a:p>
                <a:pPr latinLnBrk="1">
                  <a:lnSpc>
                    <a:spcPts val="53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𝐷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sSubPr>
                        <m:e>
                          <m:r>
                            <a:rPr lang="en-US" altLang="zh-CN" sz="24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500−200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×</m:t>
                      </m:r>
                      <m:f>
                        <m:f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fPr>
                        <m:num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5</m:t>
                          </m:r>
                        </m:den>
                      </m:f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−300−200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×</m:t>
                      </m:r>
                      <m:f>
                        <m:f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fPr>
                        <m:num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3</m:t>
                          </m:r>
                        </m:den>
                      </m:f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0−200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×</m:t>
                      </m:r>
                      <m:f>
                        <m:f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fPr>
                        <m:num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15</m:t>
                          </m:r>
                        </m:den>
                      </m:f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=140000.</m:t>
                      </m:r>
                    </m:oMath>
                  </m:oMathPara>
                </a14:m>
                <a:endParaRPr lang="en-US" altLang="zh-CN" sz="2400" b="0" i="0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53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1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这说明虽然项目一、项目二获利相等，但项目一更稳妥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1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综上所述，建议该投资公司选择项目一投资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2" name="QO_5_AS.52_5#5d2695877?vbadefaultcenterpage=1&amp;parentnodeid=ad17f2213&amp;color=0,0,0&amp;vbahtmlprocessed=1&amp;bbb=1&amp;hasbroken=1">
                <a:extLst>
                  <a:ext uri="{FF2B5EF4-FFF2-40B4-BE49-F238E27FC236}">
                    <a16:creationId xmlns:a16="http://schemas.microsoft.com/office/drawing/2014/main" id="{0D475E17-7AD4-9F98-F2B1-45E8B24E22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80960"/>
                <a:ext cx="11183112" cy="2942400"/>
              </a:xfrm>
              <a:prstGeom prst="rect">
                <a:avLst/>
              </a:prstGeom>
              <a:blipFill>
                <a:blip r:embed="rId2"/>
                <a:stretch>
                  <a:fillRect l="-1690" b="-600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383271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ce571d33b?vbadefaultcenterpage=1&amp;parentnodeid=911fdae5b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53_1#7f9e70460?vbadefaultcenterpage=1&amp;parentnodeid=ce571d33b&amp;color=0,0,0&amp;vbahtmlprocessed=1&amp;bbb=1&amp;hasbroken=1"/>
              <p:cNvSpPr/>
              <p:nvPr/>
            </p:nvSpPr>
            <p:spPr>
              <a:xfrm>
                <a:off x="502920" y="1521048"/>
                <a:ext cx="11183112" cy="2235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一个射箭运动员在练习时只记射中9环和10环的成绩，未射中9环或10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环就记为0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环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.该运动员在练习时，射中10环的概率为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，射中9环的概率为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，既未射中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9环也未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射中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10环的概率为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∈[0,1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.若已知该运动员一次射箭射中环数的期望为9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环，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取最小值时，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53_1#7f9e70460?vbadefaultcenterpage=1&amp;parentnodeid=ce571d33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2235200"/>
              </a:xfrm>
              <a:prstGeom prst="rect">
                <a:avLst/>
              </a:prstGeom>
              <a:blipFill>
                <a:blip r:embed="rId4"/>
                <a:stretch>
                  <a:fillRect l="-1690" r="-1690" b="-464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54_1#7f9e70460.blank?vbadefaultcenterpage=1&amp;parentnodeid=ce571d33b&amp;color=0,0,0&amp;vbapositionanswer=15&amp;vbahtmlprocessed=1&amp;bbb=1&amp;rh=40.67"/>
              <p:cNvSpPr/>
              <p:nvPr/>
            </p:nvSpPr>
            <p:spPr>
              <a:xfrm>
                <a:off x="4911725" y="3101309"/>
                <a:ext cx="412750" cy="51009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54_1#7f9e70460.blank?vbadefaultcenterpage=1&amp;parentnodeid=ce571d33b&amp;color=0,0,0&amp;vbapositionanswer=15&amp;vbahtmlprocessed=1&amp;bbb=1&amp;rh=40.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725" y="3101309"/>
                <a:ext cx="412750" cy="510096"/>
              </a:xfrm>
              <a:prstGeom prst="rect">
                <a:avLst/>
              </a:prstGeom>
              <a:blipFill>
                <a:blip r:embed="rId5"/>
                <a:stretch>
                  <a:fillRect b="-12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55_1#7f9e70460?vbadefaultcenterpage=1&amp;parentnodeid=ce571d33b&amp;color=0,0,0&amp;vbahtmlprocessed=1&amp;bbb=1&amp;hasbroken=1"/>
              <p:cNvSpPr/>
              <p:nvPr/>
            </p:nvSpPr>
            <p:spPr>
              <a:xfrm>
                <a:off x="502920" y="3758534"/>
                <a:ext cx="11183112" cy="2387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由该运动员一次射箭射中环数的期望为9环，得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+9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=9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65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9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9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+10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81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+20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81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，当且仅</a:t>
                </a:r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=9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取得最小值，解得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11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,此时</a:t>
                </a:r>
              </a:p>
              <a:p>
                <a:pPr latinLnBrk="1">
                  <a:lnSpc>
                    <a:spcPts val="45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55_1#7f9e70460?vbadefaultcenterpage=1&amp;parentnodeid=ce571d33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58534"/>
                <a:ext cx="11183112" cy="2387600"/>
              </a:xfrm>
              <a:prstGeom prst="rect">
                <a:avLst/>
              </a:prstGeom>
              <a:blipFill>
                <a:blip r:embed="rId6"/>
                <a:stretch>
                  <a:fillRect l="-1690" t="-3581" r="-1145" b="-460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O_5_BD.56_1#7fce4c58b?segpoint=1&amp;vbadefaultcenterpage=1&amp;parentnodeid=ce571d33b&amp;color=0,0,0&amp;vbahtmlprocessed=1&amp;bbb=1&amp;hasbroken=1"/>
          <p:cNvSpPr/>
          <p:nvPr/>
        </p:nvSpPr>
        <p:spPr>
          <a:xfrm>
            <a:off x="502920" y="889331"/>
            <a:ext cx="11183112" cy="43902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16.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有9个外观相同的同规格砝码,其中1个由于生产瑕疵导致质量略有增加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,小明想通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过托盘天平称量出这个有瑕疵的砝码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,设计了如下两种方案,方案一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：每次从待称量的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砝码中随机选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2个,分别放在天平的左、右托盘上,若天平平衡,则选出的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2个砝码是没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有瑕疵的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，否则,有瑕疵的砝码在下降的一侧，按此方法,每个砝码称量一次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，直到找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出有瑕疵的砝码为止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.方案二：从待称量的砝码中随机选8个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,按个数平分后分别放在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天平的左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、右托盘上,若天平平衡,则未被选出的那个砝码是有瑕疵的，否则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,有瑕疵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的砝码在下降的一侧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,每次再将该侧砝码按个数平分,分别放在天平的左、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右托盘上,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直到找出有瑕疵的砝码为止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56_2#7fce4c58b?segpoint=1&amp;vbadefaultcenterpage=1&amp;parentnodeid=ce571d33b&amp;color=0,0,0&amp;vbahtmlprocessed=1&amp;bbb=1"/>
              <p:cNvSpPr/>
              <p:nvPr/>
            </p:nvSpPr>
            <p:spPr>
              <a:xfrm>
                <a:off x="502920" y="5276482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（1）记方案一的称量次数为随机变量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的分布列;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56_2#7fce4c58b?segpoint=1&amp;vbadefaultcenterpage=1&amp;parentnodeid=ce571d33b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5276482"/>
                <a:ext cx="11183112" cy="478600"/>
              </a:xfrm>
              <a:prstGeom prst="rect">
                <a:avLst/>
              </a:prstGeom>
              <a:blipFill>
                <a:blip r:embed="rId3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O_5_BD.56_3#7fce4c58b?segpoint=1&amp;vbadefaultcenterpage=1&amp;parentnodeid=ce571d33b&amp;color=0,0,0&amp;vbahtmlprocessed=1&amp;bbb=1"/>
          <p:cNvSpPr/>
          <p:nvPr/>
        </p:nvSpPr>
        <p:spPr>
          <a:xfrm>
            <a:off x="502920" y="5755209"/>
            <a:ext cx="11183112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（2）上述两种方案中,小明应选择哪种方案可使称量次数的期望较小?并说明理由.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7_1#7fce4c58b?vbadefaultcenterpage=1&amp;parentnodeid=ce571d33b&amp;color=0,0,0&amp;vbahtmlprocessed=1&amp;bbb=1&amp;hasbroken=1"/>
              <p:cNvSpPr/>
              <p:nvPr/>
            </p:nvSpPr>
            <p:spPr>
              <a:xfrm>
                <a:off x="502920" y="1735405"/>
                <a:ext cx="11183112" cy="24599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（1）由题意知,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,2,3,4,</a:t>
                </a:r>
                <a:endParaRPr lang="en-US" altLang="zh-CN" sz="2400" dirty="0"/>
              </a:p>
              <a:p>
                <a:pPr latinLnBrk="1">
                  <a:lnSpc>
                    <a:spcPts val="56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8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9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8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9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8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9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56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8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8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9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的分布列为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7_1#7fce4c58b?vbadefaultcenterpage=1&amp;parentnodeid=ce571d33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35405"/>
                <a:ext cx="11183112" cy="2459990"/>
              </a:xfrm>
              <a:prstGeom prst="rect">
                <a:avLst/>
              </a:prstGeom>
              <a:blipFill>
                <a:blip r:embed="rId3"/>
                <a:stretch>
                  <a:fillRect l="-1690" b="-74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QO_5_AS.57_2#7fce4c58b?colgroup=3,7,7,7,7&amp;vbadefaultcenterpage=1&amp;parentnodeid=ce571d33b&amp;color=0,0,0&amp;vbahtmlprocessed=1&amp;bbb=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2228094"/>
                  </p:ext>
                </p:extLst>
              </p:nvPr>
            </p:nvGraphicFramePr>
            <p:xfrm>
              <a:off x="502920" y="4314013"/>
              <a:ext cx="11184011" cy="1148588"/>
            </p:xfrm>
            <a:graphic>
              <a:graphicData uri="http://schemas.openxmlformats.org/drawingml/2006/table">
                <a:tbl>
                  <a:tblPr/>
                  <a:tblGrid>
                    <a:gridCol w="135231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579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5792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579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45792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3516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1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2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3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4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3601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𝑃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5300"/>
                            </a:lnSpc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9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5300"/>
                            </a:lnSpc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9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5300"/>
                            </a:lnSpc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9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5300"/>
                            </a:lnSpc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QO_5_AS.57_2#7fce4c58b?colgroup=3,7,7,7,7&amp;vbadefaultcenterpage=1&amp;parentnodeid=ce571d33b&amp;color=0,0,0&amp;vbahtmlprocessed=1&amp;bbb=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2228094"/>
                  </p:ext>
                </p:extLst>
              </p:nvPr>
            </p:nvGraphicFramePr>
            <p:xfrm>
              <a:off x="502920" y="4314013"/>
              <a:ext cx="11184011" cy="1071182"/>
            </p:xfrm>
            <a:graphic>
              <a:graphicData uri="http://schemas.openxmlformats.org/drawingml/2006/table">
                <a:tbl>
                  <a:tblPr/>
                  <a:tblGrid>
                    <a:gridCol w="135231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579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5792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579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45792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3516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50" t="-5556" r="-727477" b="-147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1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2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3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4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3601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50" t="-72381" r="-727477" b="-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5335" t="-72381" r="-300744" b="-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4950" t="-72381" r="-200000" b="-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5583" t="-72381" r="-100496" b="-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4703" t="-72381" r="-248" b="-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AS.57_3#7fce4c58b?vbadefaultcenterpage=1&amp;parentnodeid=ce571d33b&amp;color=0,0,0&amp;vbahtmlprocessed=1&amp;bbb=1"/>
              <p:cNvSpPr/>
              <p:nvPr/>
            </p:nvSpPr>
            <p:spPr>
              <a:xfrm>
                <a:off x="502920" y="1892472"/>
                <a:ext cx="11183112" cy="3323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（2）由（1）知,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设方案二的称量次数为随机变量为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𝑌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𝑌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,3，</a:t>
                </a:r>
                <a:endParaRPr lang="en-US" altLang="zh-CN" sz="2400" dirty="0"/>
              </a:p>
              <a:p>
                <a:pPr latinLnBrk="1">
                  <a:lnSpc>
                    <a:spcPts val="56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𝑌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8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8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9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8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𝑌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𝑌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𝐸𝑋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所以小明应选择方案一可使称量次数的期望较小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5_AS.57_3#7fce4c58b?vbadefaultcenterpage=1&amp;parentnodeid=ce571d33b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92472"/>
                <a:ext cx="11183112" cy="3323400"/>
              </a:xfrm>
              <a:prstGeom prst="rect">
                <a:avLst/>
              </a:prstGeom>
              <a:blipFill>
                <a:blip r:embed="rId3"/>
                <a:stretch>
                  <a:fillRect l="-1690" b="-531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ab69be3c9.fixed?vbadefaultcenterpage=1&amp;parentnodeid=1ff9432d4&amp;color=1,68,141&amp;vbahtmlprocessed=1&amp;bbb=1"/>
          <p:cNvSpPr/>
          <p:nvPr/>
        </p:nvSpPr>
        <p:spPr>
          <a:xfrm>
            <a:off x="558292" y="1078992"/>
            <a:ext cx="11108944" cy="115214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基础课59</a:t>
            </a:r>
            <a:r>
              <a:rPr lang="en-US" altLang="zh-CN" sz="4000" b="1" i="0" dirty="0">
                <a:solidFill>
                  <a:srgbClr val="01448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离散型随机变量及其分布列、数字特征</a:t>
            </a:r>
            <a:endParaRPr lang="en-US" altLang="zh-CN" sz="4000" dirty="0"/>
          </a:p>
        </p:txBody>
      </p:sp>
      <p:pic>
        <p:nvPicPr>
          <p:cNvPr id="3" name="C_0#ab69be3c9?linknodeid=2fc551864&amp;catalogrefid=2fc551864&amp;parentnodeid=1ff9432d4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4" name="C_0#ab69be3c9?linknodeid=2fc551864&amp;catalogrefid=2fc551864&amp;parentnodeid=1ff9432d4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5" name="C_0#ab69be3c9?linknodeid=5c7c05aee&amp;catalogrefid=5c7c05aee&amp;parentnodeid=1ff9432d4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6" name="C_0#ab69be3c9?linknodeid=5c7c05aee&amp;catalogrefid=5c7c05aee&amp;parentnodeid=1ff9432d4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7" name="C_0#ab69be3c9?linknodeid=ad17f2213&amp;catalogrefid=ad17f2213&amp;parentnodeid=1ff9432d4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8" name="C_0#ab69be3c9?linknodeid=ad17f2213&amp;catalogrefid=ad17f2213&amp;parentnodeid=1ff9432d4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9" name="C_0#ab69be3c9?linknodeid=ce571d33b&amp;catalogrefid=ce571d33b&amp;parentnodeid=1ff9432d4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0" name="C_0#ab69be3c9?linknodeid=ce571d33b&amp;catalogrefid=ce571d33b&amp;parentnodeid=1ff9432d4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  <p:pic>
        <p:nvPicPr>
          <p:cNvPr id="11" name="C_1#ab69be3c9?linknodeid=2fc551864&amp;catalogrefid=2fc551864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12" name="C_1#ab69be3c9?linknodeid=2fc551864&amp;catalogrefid=2fc551864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13" name="C_1#ab69be3c9?linknodeid=5c7c05aee&amp;catalogrefid=5c7c05aee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14" name="C_1#ab69be3c9?linknodeid=5c7c05aee&amp;catalogrefid=5c7c05aee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15" name="C_1#ab69be3c9?linknodeid=ad17f2213&amp;catalogrefid=ad17f2213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16" name="C_1#ab69be3c9?linknodeid=ad17f2213&amp;catalogrefid=ad17f2213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17" name="C_1#ab69be3c9?linknodeid=ce571d33b&amp;catalogrefid=ce571d33b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8" name="C_1#ab69be3c9?linknodeid=ce571d33b&amp;catalogrefid=ce571d33b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911fdae5b.fixed?vbadefaultcenterpage=1&amp;parentnodeid=ab69be3c9&amp;color=0,0,0&amp;vbahtmlprocessed=1&amp;bbb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4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课时评价·提能</a:t>
            </a:r>
            <a:endParaRPr lang="en-US" altLang="zh-CN" sz="4400" dirty="0"/>
          </a:p>
        </p:txBody>
      </p:sp>
      <p:pic>
        <p:nvPicPr>
          <p:cNvPr id="3" name="C_3#911fdae5b.fixed?vbadefaultcenterpage=1&amp;parentnodeid=ab69be3c9&amp;color=0,0,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2fc551864?vbadefaultcenterpage=1&amp;parentnodeid=911fdae5b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1_1#786005c88?vbadefaultcenterpage=1&amp;parentnodeid=2fc551864&amp;color=0,0,0&amp;vbahtmlprocessed=1&amp;bbb=1&amp;hasbroken=1"/>
              <p:cNvSpPr/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（改编）某人进行射击，共有4发子弹，击中目标或子弹打完就停止射击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，射击次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数为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表示的试验结果是(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1_1#786005c88?vbadefaultcenterpage=1&amp;parentnodeid=2fc55186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blipFill>
                <a:blip r:embed="rId4"/>
                <a:stretch>
                  <a:fillRect l="-1690" r="-491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_1#786005c88.bracket?vbadefaultcenterpage=1&amp;parentnodeid=2fc551864&amp;color=0,0,0&amp;vbapositionanswer=1&amp;vbahtmlprocessed=1"/>
          <p:cNvSpPr/>
          <p:nvPr/>
        </p:nvSpPr>
        <p:spPr>
          <a:xfrm>
            <a:off x="5682933" y="2068418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p:sp>
        <p:nvSpPr>
          <p:cNvPr id="5" name="QC_5_BD.3_1#786005c88.choices?vbadefaultcenterpage=1&amp;parentnodeid=2fc551864&amp;color=0,0,0&amp;vbahtmlprocessed=1&amp;bbb=1"/>
          <p:cNvSpPr/>
          <p:nvPr/>
        </p:nvSpPr>
        <p:spPr>
          <a:xfrm>
            <a:off x="502920" y="2561178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710053" algn="l"/>
                <a:tab pos="5699506" algn="l"/>
                <a:tab pos="86889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A.第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3次击中目标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.前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3次未击中目标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.前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4次未击中目标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.第4次击中目标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4_1#786005c88?vbadefaultcenterpage=1&amp;parentnodeid=2fc551864&amp;color=0,0,0&amp;vbahtmlprocessed=1&amp;bbb=1&amp;hasbroken=1"/>
              <p:cNvSpPr/>
              <p:nvPr/>
            </p:nvSpPr>
            <p:spPr>
              <a:xfrm>
                <a:off x="502920" y="3045048"/>
                <a:ext cx="11183112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因为击中目标或子弹打完就停止射击，所以射击次数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说明前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3次未击中目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标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4_1#786005c88?vbadefaultcenterpage=1&amp;parentnodeid=2fc55186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45048"/>
                <a:ext cx="11183112" cy="1037400"/>
              </a:xfrm>
              <a:prstGeom prst="rect">
                <a:avLst/>
              </a:prstGeom>
              <a:blipFill>
                <a:blip r:embed="rId5"/>
                <a:stretch>
                  <a:fillRect l="-1690" r="-1200" b="-170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5_1#888355bd3?segpoint=1&amp;vbadefaultcenterpage=1&amp;parentnodeid=2fc551864&amp;color=0,0,0&amp;vbahtmlprocessed=1&amp;bbb=1"/>
              <p:cNvSpPr/>
              <p:nvPr/>
            </p:nvSpPr>
            <p:spPr>
              <a:xfrm>
                <a:off x="502920" y="756000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设离散型随机变量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的分布列为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5_1#888355bd3?segpoint=1&amp;vbadefaultcenterpage=1&amp;parentnodeid=2fc55186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478600"/>
              </a:xfrm>
              <a:prstGeom prst="rect">
                <a:avLst/>
              </a:prstGeom>
              <a:blipFill>
                <a:blip r:embed="rId3"/>
                <a:stretch>
                  <a:fillRect l="-1690" b="-379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QC_5_BD.5_2#888355bd3?colgroup=3,3,6,6,6,6&amp;vbadefaultcenterpage=1&amp;parentnodeid=2fc551864&amp;color=0,0,0&amp;vbahtmlprocessed=1&amp;bbb=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7322919"/>
                  </p:ext>
                </p:extLst>
              </p:nvPr>
            </p:nvGraphicFramePr>
            <p:xfrm>
              <a:off x="502920" y="1367378"/>
              <a:ext cx="11184008" cy="945388"/>
            </p:xfrm>
            <a:graphic>
              <a:graphicData uri="http://schemas.openxmlformats.org/drawingml/2006/table">
                <a:tbl>
                  <a:tblPr/>
                  <a:tblGrid>
                    <a:gridCol w="111474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147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3862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3862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23862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223862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3516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0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1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2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3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4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516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𝑃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0.4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0.1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0.2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0.2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QC_5_BD.5_2#888355bd3?colgroup=3,3,6,6,6,6&amp;vbadefaultcenterpage=1&amp;parentnodeid=2fc551864&amp;color=0,0,0&amp;vbahtmlprocessed=1&amp;bbb=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7322919"/>
                  </p:ext>
                </p:extLst>
              </p:nvPr>
            </p:nvGraphicFramePr>
            <p:xfrm>
              <a:off x="502920" y="1367378"/>
              <a:ext cx="11184008" cy="870332"/>
            </p:xfrm>
            <a:graphic>
              <a:graphicData uri="http://schemas.openxmlformats.org/drawingml/2006/table">
                <a:tbl>
                  <a:tblPr/>
                  <a:tblGrid>
                    <a:gridCol w="111474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147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3862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3862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23862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223862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3516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6" t="-5556" r="-903825" b="-1402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0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1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2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3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4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516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6" t="-105556" r="-903825" b="-402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546" t="-105556" r="-803825" b="-402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0.4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0.1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0.2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0.2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5_3#888355bd3?vbadefaultcenterpage=1&amp;parentnodeid=2fc551864&amp;color=0,0,0&amp;vbahtmlprocessed=1&amp;bbb=1"/>
              <p:cNvSpPr/>
              <p:nvPr/>
            </p:nvSpPr>
            <p:spPr>
              <a:xfrm>
                <a:off x="502920" y="2370678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若离散型随机变量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𝑌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𝑌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则下列结果错误的是(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5_3#888355bd3?vbadefaultcenterpage=1&amp;parentnodeid=2fc55186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70678"/>
                <a:ext cx="11183112" cy="474599"/>
              </a:xfrm>
              <a:prstGeom prst="rect">
                <a:avLst/>
              </a:prstGeom>
              <a:blipFill>
                <a:blip r:embed="rId5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5_AN.6_1#888355bd3.bracket?vbadefaultcenterpage=1&amp;parentnodeid=2fc551864&amp;color=0,0,0&amp;vbapositionanswer=2&amp;vbahtmlprocessed=1"/>
          <p:cNvSpPr/>
          <p:nvPr/>
        </p:nvSpPr>
        <p:spPr>
          <a:xfrm>
            <a:off x="8561134" y="2359248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QC_5_BD.7_1#888355bd3.choices?vbadefaultcenterpage=1&amp;parentnodeid=2fc551864&amp;color=0,0,0&amp;vbahtmlprocessed=1&amp;bbb=1"/>
              <p:cNvSpPr/>
              <p:nvPr/>
            </p:nvSpPr>
            <p:spPr>
              <a:xfrm>
                <a:off x="502920" y="2854548"/>
                <a:ext cx="11183112" cy="10274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=0.1</m:t>
                    </m:r>
                  </m:oMath>
                </a14:m>
                <a:r>
                  <a:rPr lang="en-US" altLang="zh-CN" sz="2400" b="0" i="0" spc="-1030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=1.4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=1.8</m:t>
                    </m:r>
                  </m:oMath>
                </a14:m>
                <a:r>
                  <a:rPr lang="en-US" altLang="zh-CN" sz="2400" b="0" i="0" spc="-1030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𝑌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𝑌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=7.2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C_5_BD.7_1#888355bd3.choices?vbadefaultcenterpage=1&amp;parentnodeid=2fc55186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54548"/>
                <a:ext cx="11183112" cy="1027430"/>
              </a:xfrm>
              <a:prstGeom prst="rect">
                <a:avLst/>
              </a:prstGeom>
              <a:blipFill>
                <a:blip r:embed="rId6"/>
                <a:stretch>
                  <a:fillRect l="-1690" b="-1834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C_5_AS.8_1#888355bd3?vbadefaultcenterpage=1&amp;parentnodeid=2fc551864&amp;color=0,0,0&amp;vbahtmlprocessed=1&amp;bbb=1&amp;hasbroken=1"/>
              <p:cNvSpPr/>
              <p:nvPr/>
            </p:nvSpPr>
            <p:spPr>
              <a:xfrm>
                <a:off x="502920" y="3883248"/>
                <a:ext cx="11183112" cy="271380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+0.4+0.1+0.2+0.2=1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故A正确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=0×0.1+1×0.4+2×0.1+3×0.2+4×0.2=2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0−2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×0.1+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1−2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×0.4+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2−2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×0.1+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3−2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×0.2+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4−2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×0.2=1.8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故B错误，C正确；因为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𝑌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𝑌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𝐸𝑋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+1=5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𝑌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𝐷𝑋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=7.2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，故D正确.故选B.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C_5_AS.8_1#888355bd3?vbadefaultcenterpage=1&amp;parentnodeid=2fc55186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83248"/>
                <a:ext cx="11183112" cy="2713800"/>
              </a:xfrm>
              <a:prstGeom prst="rect">
                <a:avLst/>
              </a:prstGeom>
              <a:blipFill>
                <a:blip r:embed="rId7"/>
                <a:stretch>
                  <a:fillRect l="-1690" r="-4471" b="-674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3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9_1#623815e1a?segpoint=1&amp;vbadefaultcenterpage=1&amp;parentnodeid=2fc551864&amp;color=0,0,0&amp;vbahtmlprocessed=1&amp;bbb=1"/>
              <p:cNvSpPr/>
              <p:nvPr/>
            </p:nvSpPr>
            <p:spPr>
              <a:xfrm>
                <a:off x="502920" y="889744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已知随机变量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的分布列是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9_1#623815e1a?segpoint=1&amp;vbadefaultcenterpage=1&amp;parentnodeid=2fc55186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89744"/>
                <a:ext cx="11183112" cy="478600"/>
              </a:xfrm>
              <a:prstGeom prst="rect">
                <a:avLst/>
              </a:prstGeom>
              <a:blipFill>
                <a:blip r:embed="rId3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QC_5_BD.9_2#623815e1a?colgroup=5,11,11,5&amp;vbadefaultcenterpage=1&amp;parentnodeid=2fc551864&amp;color=0,0,0&amp;vbahtmlprocessed=1&amp;bbb=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5690473"/>
                  </p:ext>
                </p:extLst>
              </p:nvPr>
            </p:nvGraphicFramePr>
            <p:xfrm>
              <a:off x="502920" y="1501122"/>
              <a:ext cx="11173968" cy="1148588"/>
            </p:xfrm>
            <a:graphic>
              <a:graphicData uri="http://schemas.openxmlformats.org/drawingml/2006/table">
                <a:tbl>
                  <a:tblPr/>
                  <a:tblGrid>
                    <a:gridCol w="190195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50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50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0195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3516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1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2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3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3500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𝑃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5100"/>
                            </a:lnSpc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5300"/>
                            </a:lnSpc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𝑎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QC_5_BD.9_2#623815e1a?colgroup=5,11,11,5&amp;vbadefaultcenterpage=1&amp;parentnodeid=2fc551864&amp;color=0,0,0&amp;vbahtmlprocessed=1&amp;bbb=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5690473"/>
                  </p:ext>
                </p:extLst>
              </p:nvPr>
            </p:nvGraphicFramePr>
            <p:xfrm>
              <a:off x="502920" y="1501122"/>
              <a:ext cx="11173968" cy="1070166"/>
            </p:xfrm>
            <a:graphic>
              <a:graphicData uri="http://schemas.openxmlformats.org/drawingml/2006/table">
                <a:tbl>
                  <a:tblPr/>
                  <a:tblGrid>
                    <a:gridCol w="190195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50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50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0195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3516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21" t="-5556" r="-488462" b="-147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1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2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3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35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21" t="-73077" r="-488462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1736" t="-73077" r="-151901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1736" t="-73077" r="-51901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88141" t="-73077" r="-641" b="-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9_3#623815e1a?vbadefaultcenterpage=1&amp;parentnodeid=2fc551864&amp;color=0,0,0&amp;vbahtmlprocessed=1&amp;bbb=1"/>
              <p:cNvSpPr/>
              <p:nvPr/>
            </p:nvSpPr>
            <p:spPr>
              <a:xfrm>
                <a:off x="502920" y="2707622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9_3#623815e1a?vbadefaultcenterpage=1&amp;parentnodeid=2fc55186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07622"/>
                <a:ext cx="11183112" cy="474599"/>
              </a:xfrm>
              <a:prstGeom prst="rect">
                <a:avLst/>
              </a:prstGeom>
              <a:blipFill>
                <a:blip r:embed="rId5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5_AN.10_1#623815e1a.bracket?vbadefaultcenterpage=1&amp;parentnodeid=2fc551864&amp;color=0,0,0&amp;vbapositionanswer=3&amp;vbahtmlprocessed=1"/>
          <p:cNvSpPr/>
          <p:nvPr/>
        </p:nvSpPr>
        <p:spPr>
          <a:xfrm>
            <a:off x="2753868" y="2696192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BD.11_1#623815e1a.choices?vbadefaultcenterpage=1&amp;parentnodeid=2fc551864&amp;color=0,0,0&amp;vbahtmlprocessed=1&amp;bbb=1"/>
              <p:cNvSpPr/>
              <p:nvPr/>
            </p:nvSpPr>
            <p:spPr>
              <a:xfrm>
                <a:off x="502920" y="3191492"/>
                <a:ext cx="11183112" cy="7026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000"/>
                  </a:lnSpc>
                  <a:tabLst>
                    <a:tab pos="2830703" algn="l"/>
                    <a:tab pos="5636006" algn="l"/>
                    <a:tab pos="84413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BD.11_1#623815e1a.choices?vbadefaultcenterpage=1&amp;parentnodeid=2fc55186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91492"/>
                <a:ext cx="11183112" cy="702628"/>
              </a:xfrm>
              <a:prstGeom prst="rect">
                <a:avLst/>
              </a:prstGeom>
              <a:blipFill>
                <a:blip r:embed="rId6"/>
                <a:stretch>
                  <a:fillRect l="-1690" b="-1478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QC_5_AS.12_1#623815e1a?vbadefaultcenterpage=1&amp;parentnodeid=2fc551864&amp;color=0,0,0&amp;vbahtmlprocessed=1&amp;bbb=1&amp;hasbroken=1"/>
              <p:cNvSpPr/>
              <p:nvPr/>
            </p:nvSpPr>
            <p:spPr>
              <a:xfrm>
                <a:off x="502920" y="3897041"/>
                <a:ext cx="11183112" cy="232124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由分布列的性质可得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6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因此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6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𝐸𝑋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QC_5_AS.12_1#623815e1a?vbadefaultcenterpage=1&amp;parentnodeid=2fc55186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97041"/>
                <a:ext cx="11183112" cy="2321243"/>
              </a:xfrm>
              <a:prstGeom prst="rect">
                <a:avLst/>
              </a:prstGeom>
              <a:blipFill>
                <a:blip r:embed="rId7"/>
                <a:stretch>
                  <a:fillRect l="-1690" b="-419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3_1#61aead9f8?vbadefaultcenterpage=1&amp;parentnodeid=2fc551864&amp;color=0,0,0&amp;vbahtmlprocessed=1&amp;bbb=1&amp;hasbroken=1"/>
              <p:cNvSpPr/>
              <p:nvPr/>
            </p:nvSpPr>
            <p:spPr>
              <a:xfrm>
                <a:off x="502920" y="1593102"/>
                <a:ext cx="11183112" cy="12319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9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（改编）已知随机变量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的概率分布规律为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𝑡𝑛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=1,2,3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为常数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1&lt;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&lt;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3_1#61aead9f8?vbadefaultcenterpage=1&amp;parentnodeid=2fc55186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93102"/>
                <a:ext cx="11183112" cy="1231900"/>
              </a:xfrm>
              <a:prstGeom prst="rect">
                <a:avLst/>
              </a:prstGeom>
              <a:blipFill>
                <a:blip r:embed="rId3"/>
                <a:stretch>
                  <a:fillRect l="-1690" b="-792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4_1#61aead9f8.bracket?vbadefaultcenterpage=1&amp;parentnodeid=2fc551864&amp;color=0,0,0&amp;vbapositionanswer=4&amp;vbahtmlprocessed=1"/>
          <p:cNvSpPr/>
          <p:nvPr/>
        </p:nvSpPr>
        <p:spPr>
          <a:xfrm>
            <a:off x="4460875" y="2393015"/>
            <a:ext cx="423863" cy="3643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30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5_1#61aead9f8.choices?vbadefaultcenterpage=1&amp;parentnodeid=2fc551864&amp;color=0,0,0&amp;vbahtmlprocessed=1&amp;bbb=1"/>
              <p:cNvSpPr/>
              <p:nvPr/>
            </p:nvSpPr>
            <p:spPr>
              <a:xfrm>
                <a:off x="502920" y="2815349"/>
                <a:ext cx="11183112" cy="71081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100"/>
                  </a:lnSpc>
                  <a:tabLst>
                    <a:tab pos="2862453" algn="l"/>
                    <a:tab pos="5699506" algn="l"/>
                    <a:tab pos="85365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5_1#61aead9f8.choices?vbadefaultcenterpage=1&amp;parentnodeid=2fc55186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15349"/>
                <a:ext cx="11183112" cy="710819"/>
              </a:xfrm>
              <a:prstGeom prst="rect">
                <a:avLst/>
              </a:prstGeom>
              <a:blipFill>
                <a:blip r:embed="rId4"/>
                <a:stretch>
                  <a:fillRect l="-1690" b="-1465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6_1#61aead9f8?vbadefaultcenterpage=1&amp;parentnodeid=2fc551864&amp;color=0,0,0&amp;vbahtmlprocessed=1&amp;bbb=1"/>
              <p:cNvSpPr/>
              <p:nvPr/>
            </p:nvSpPr>
            <p:spPr>
              <a:xfrm>
                <a:off x="502920" y="3536264"/>
                <a:ext cx="11183112" cy="1854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𝑡𝑛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=1,2,3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1&lt;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&lt;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6_1#61aead9f8?vbadefaultcenterpage=1&amp;parentnodeid=2fc55186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36264"/>
                <a:ext cx="11183112" cy="1854200"/>
              </a:xfrm>
              <a:prstGeom prst="rect">
                <a:avLst/>
              </a:prstGeom>
              <a:blipFill>
                <a:blip r:embed="rId5"/>
                <a:stretch>
                  <a:fillRect l="-1690" b="-526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7_1#b11efdf51?segpoint=1&amp;vbadefaultcenterpage=1&amp;parentnodeid=2fc551864&amp;color=0,0,0&amp;vbahtmlprocessed=1&amp;bbb=1&amp;hasbroken=1"/>
              <p:cNvSpPr/>
              <p:nvPr/>
            </p:nvSpPr>
            <p:spPr>
              <a:xfrm>
                <a:off x="502920" y="756000"/>
                <a:ext cx="11183112" cy="15963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某企业计划加大技术改革力度，需更换一台设备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，现有两种品牌的设备可供选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择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品牌设备需投入60万元，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品牌设备需投入90万元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，企业对两种品牌设备的使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用年限情况进行了抽样调查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，结果如表所示：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7_1#b11efdf51?segpoint=1&amp;vbadefaultcenterpage=1&amp;parentnodeid=2fc55186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1596390"/>
              </a:xfrm>
              <a:prstGeom prst="rect">
                <a:avLst/>
              </a:prstGeom>
              <a:blipFill>
                <a:blip r:embed="rId3"/>
                <a:stretch>
                  <a:fillRect l="-1690" r="-654" b="-114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QC_5_BD.17_2#b11efdf51?colgroup=14,5,5,5,5&amp;vbadefaultcenterpage=1&amp;parentnodeid=2fc551864&amp;color=0,0,0&amp;vbahtmlprocessed=1&amp;bbb=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3077291"/>
                  </p:ext>
                </p:extLst>
              </p:nvPr>
            </p:nvGraphicFramePr>
            <p:xfrm>
              <a:off x="502920" y="2471008"/>
              <a:ext cx="11173968" cy="1890776"/>
            </p:xfrm>
            <a:graphic>
              <a:graphicData uri="http://schemas.openxmlformats.org/drawingml/2006/table">
                <a:tbl>
                  <a:tblPr/>
                  <a:tblGrid>
                    <a:gridCol w="44805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7335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7335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7335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67335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3516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品牌的使用年限/年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2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3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4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5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概率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0.4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0.3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0.2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0.1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516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品牌的使用年限/年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2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3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4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5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概率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0.1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0.3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0.4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0.2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QC_5_BD.17_2#b11efdf51?colgroup=14,5,5,5,5&amp;vbadefaultcenterpage=1&amp;parentnodeid=2fc551864&amp;color=0,0,0&amp;vbahtmlprocessed=1&amp;bbb=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3077291"/>
                  </p:ext>
                </p:extLst>
              </p:nvPr>
            </p:nvGraphicFramePr>
            <p:xfrm>
              <a:off x="502920" y="2471008"/>
              <a:ext cx="11173968" cy="1741044"/>
            </p:xfrm>
            <a:graphic>
              <a:graphicData uri="http://schemas.openxmlformats.org/drawingml/2006/table">
                <a:tbl>
                  <a:tblPr/>
                  <a:tblGrid>
                    <a:gridCol w="44805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7335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7335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7335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67335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3516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6" t="-7042" r="-149796" b="-3436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2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3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4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5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概率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0.4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0.3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0.2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0.1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516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6" t="-208451" r="-149796" b="-142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2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3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4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5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概率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0.1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0.3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0.4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0.2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QC_5_BD.17_3#b11efdf51?vbadefaultcenterpage=1&amp;parentnodeid=2fc551864&amp;color=0,0,0&amp;vbahtmlprocessed=1&amp;bbb=1&amp;hasbroken=1"/>
          <p:cNvSpPr/>
          <p:nvPr/>
        </p:nvSpPr>
        <p:spPr>
          <a:xfrm>
            <a:off x="502920" y="4350608"/>
            <a:ext cx="11183112" cy="1033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更换设备技改后，每年估计可增加效益100万元，从年均收益的角度分析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，应该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(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5" name="QC_5_AN.18_1#b11efdf51.bracket?vbadefaultcenterpage=1&amp;parentnodeid=2fc551864&amp;color=0,0,0&amp;vbapositionanswer=5&amp;vbahtmlprocessed=1"/>
          <p:cNvSpPr/>
          <p:nvPr/>
        </p:nvSpPr>
        <p:spPr>
          <a:xfrm>
            <a:off x="782320" y="4897978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BD.19_1#b11efdf51.choices?vbadefaultcenterpage=1&amp;parentnodeid=2fc551864&amp;color=0,0,0&amp;vbahtmlprocessed=1&amp;bbb=1"/>
              <p:cNvSpPr/>
              <p:nvPr/>
            </p:nvSpPr>
            <p:spPr>
              <a:xfrm>
                <a:off x="502920" y="539073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.不更换设备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.更换为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品牌设备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.更换为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品牌设备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.更换为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品牌或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品牌设备均可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BD.19_1#b11efdf51.choices?vbadefaultcenterpage=1&amp;parentnodeid=2fc55186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5390738"/>
                <a:ext cx="11183112" cy="1033399"/>
              </a:xfrm>
              <a:prstGeom prst="rect">
                <a:avLst/>
              </a:prstGeom>
              <a:blipFill>
                <a:blip r:embed="rId5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793</Words>
  <Application>Microsoft Office PowerPoint</Application>
  <PresentationFormat>宽屏</PresentationFormat>
  <Paragraphs>293</Paragraphs>
  <Slides>28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等线</vt:lpstr>
      <vt:lpstr>SimSun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微软用户</cp:lastModifiedBy>
  <cp:revision>6</cp:revision>
  <dcterms:created xsi:type="dcterms:W3CDTF">2024-01-23T11:19:10Z</dcterms:created>
  <dcterms:modified xsi:type="dcterms:W3CDTF">2024-02-02T04:36:05Z</dcterms:modified>
  <cp:category/>
  <cp:contentStatus/>
</cp:coreProperties>
</file>