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8" r:id="rId28"/>
    <p:sldId id="289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07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74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16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6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16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28095c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基础课60 二项分布、超几何分布、正态分布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161CB6E-C57C-48ED-BB43-EF6C98535B6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5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5494D89-2D4A-40B9-9FD8-4BCD5997670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928095c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基础课60 二项分布、超几何分布、正态分布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124DAB1-299E-4928-9CF9-2FD60F92857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8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73ad24b12?vbadefaultcenterpage=1&amp;parentnodeid=ce0c70bd5&amp;color=0,0,0&amp;vbahtmlprocessed=1&amp;bbb=1&amp;hasbroken=1"/>
              <p:cNvSpPr/>
              <p:nvPr/>
            </p:nvSpPr>
            <p:spPr>
              <a:xfrm>
                <a:off x="502920" y="1599357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（改编）一台仪器每启动一次都随机地出现一个5位的二进制数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                    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的各位数字中，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=1,3,4,5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出现0的概率为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，出现1的概率为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则启动一次出现的数字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中恰有两个0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的概率为(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73ad24b12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99357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799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BD.21_1#73ad24b12?vbadefaultcenterpage=1&amp;parentnodeid=ce0c70bd5&amp;color=0,0,0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3587" y="1695369"/>
            <a:ext cx="1728216" cy="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4" name="QC_5_AN.22_1#73ad24b12.bracket?vbadefaultcenterpage=1&amp;parentnodeid=ce0c70bd5&amp;color=0,0,0&amp;vbapositionanswer=6&amp;vbahtmlprocessed=1"/>
          <p:cNvSpPr/>
          <p:nvPr/>
        </p:nvSpPr>
        <p:spPr>
          <a:xfrm>
            <a:off x="6909880" y="270552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3_1#73ad24b12.choices?vbadefaultcenterpage=1&amp;parentnodeid=ce0c70bd5&amp;color=0,0,0&amp;vbahtmlprocessed=1&amp;bbb=1"/>
              <p:cNvSpPr/>
              <p:nvPr/>
            </p:nvSpPr>
            <p:spPr>
              <a:xfrm>
                <a:off x="502920" y="3203684"/>
                <a:ext cx="11183112" cy="7110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98953" algn="l"/>
                    <a:tab pos="5699506" algn="l"/>
                    <a:tab pos="86000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3_1#73ad24b12.choices?vbadefaultcenterpage=1&amp;parentnodeid=ce0c70bd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3684"/>
                <a:ext cx="11183112" cy="711010"/>
              </a:xfrm>
              <a:prstGeom prst="rect">
                <a:avLst/>
              </a:prstGeom>
              <a:blipFill>
                <a:blip r:embed="rId5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4_1#73ad24b12?vbadefaultcenterpage=1&amp;parentnodeid=ce0c70bd5&amp;color=0,0,0&amp;vbahtmlprocessed=1&amp;bbb=1&amp;hasbroken=1"/>
              <p:cNvSpPr/>
              <p:nvPr/>
            </p:nvSpPr>
            <p:spPr>
              <a:xfrm>
                <a:off x="502920" y="3923901"/>
                <a:ext cx="11183112" cy="12280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中恰有两个0的概率，即在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四个数中恰好有两个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0,</a:t>
                </a:r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两个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中恰有两个0的概率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4_1#73ad24b12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23901"/>
                <a:ext cx="11183112" cy="1228090"/>
              </a:xfrm>
              <a:prstGeom prst="rect">
                <a:avLst/>
              </a:prstGeom>
              <a:blipFill>
                <a:blip r:embed="rId6"/>
                <a:stretch>
                  <a:fillRect l="-1690" r="-1036" b="-79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6fc2a15e1?vbadefaultcenterpage=1&amp;parentnodeid=ce0c70bd5&amp;color=0,0,0&amp;vbahtmlprocessed=1&amp;bbb=1"/>
              <p:cNvSpPr/>
              <p:nvPr/>
            </p:nvSpPr>
            <p:spPr>
              <a:xfrm>
                <a:off x="502920" y="1963021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6fc2a15e1?vbadefaultcenterpage=1&amp;parentnodeid=ce0c70bd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3021"/>
                <a:ext cx="11183112" cy="691134"/>
              </a:xfrm>
              <a:prstGeom prst="rect">
                <a:avLst/>
              </a:prstGeom>
              <a:blipFill>
                <a:blip r:embed="rId3"/>
                <a:stretch>
                  <a:fillRect l="-1690" b="-15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6fc2a15e1.bracket?vbadefaultcenterpage=1&amp;parentnodeid=ce0c70bd5&amp;color=0,0,0&amp;vbapositionanswer=7&amp;vbahtmlprocessed=1"/>
          <p:cNvSpPr/>
          <p:nvPr/>
        </p:nvSpPr>
        <p:spPr>
          <a:xfrm>
            <a:off x="6800215" y="2226863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7_1#6fc2a15e1.choices?vbadefaultcenterpage=1&amp;parentnodeid=ce0c70bd5&amp;color=0,0,0&amp;vbahtmlprocessed=1&amp;bbb=1"/>
          <p:cNvSpPr/>
          <p:nvPr/>
        </p:nvSpPr>
        <p:spPr>
          <a:xfrm>
            <a:off x="502920" y="2658155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48153" algn="l"/>
                <a:tab pos="5470906" algn="l"/>
                <a:tab pos="86508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或3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6fc2a15e1?vbadefaultcenterpage=1&amp;parentnodeid=ce0c70bd5&amp;color=0,0,0&amp;vbahtmlprocessed=1&amp;bbb=1&amp;hasbroken=1"/>
              <p:cNvSpPr/>
              <p:nvPr/>
            </p:nvSpPr>
            <p:spPr>
              <a:xfrm>
                <a:off x="502920" y="3142025"/>
                <a:ext cx="11183112" cy="2015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8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𝑋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𝑋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6fc2a15e1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2025"/>
                <a:ext cx="11183112" cy="2015300"/>
              </a:xfrm>
              <a:prstGeom prst="rect">
                <a:avLst/>
              </a:prstGeom>
              <a:blipFill>
                <a:blip r:embed="rId4"/>
                <a:stretch>
                  <a:fillRect l="-1690" b="-166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fdc989dc2?vbadefaultcenterpage=1&amp;parentnodeid=ce0c70bd5&amp;color=0,0,0&amp;vbahtmlprocessed=1&amp;bbb=1&amp;hasbroken=1"/>
              <p:cNvSpPr/>
              <p:nvPr/>
            </p:nvSpPr>
            <p:spPr>
              <a:xfrm>
                <a:off x="502920" y="129801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连续向上抛一枚硬币五次，设事件“没有连续两次正面向上”的概率为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，设事件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没有连续三次正面向上”的概率为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fdc989dc2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801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fdc989dc2.bracket?vbadefaultcenterpage=1&amp;parentnodeid=ce0c70bd5&amp;color=0,0,0&amp;vbapositionanswer=8&amp;vbahtmlprocessed=1"/>
          <p:cNvSpPr/>
          <p:nvPr/>
        </p:nvSpPr>
        <p:spPr>
          <a:xfrm>
            <a:off x="8664766" y="184538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fdc989dc2.choices?vbadefaultcenterpage=1&amp;parentnodeid=ce0c70bd5&amp;color=0,0,0&amp;vbahtmlprocessed=1&amp;bbb=1"/>
              <p:cNvSpPr/>
              <p:nvPr/>
            </p:nvSpPr>
            <p:spPr>
              <a:xfrm>
                <a:off x="502920" y="239459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135503" algn="l"/>
                    <a:tab pos="5877306" algn="l"/>
                    <a:tab pos="86191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fdc989dc2.choices?vbadefaultcenterpage=1&amp;parentnodeid=ce0c70bd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459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fdc989dc2?vbadefaultcenterpage=1&amp;parentnodeid=ce0c70bd5&amp;color=0,0,0&amp;vbahtmlprocessed=1&amp;bbb=1&amp;hasbroken=1"/>
              <p:cNvSpPr/>
              <p:nvPr/>
            </p:nvSpPr>
            <p:spPr>
              <a:xfrm>
                <a:off x="502920" y="2873325"/>
                <a:ext cx="11183112" cy="2980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事件“没有连续两次正面向上”有四种情况：①没有正面向上；②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一次正面向上；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两次正面向上；④三次正面向上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5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.事件“没有连续三次正面向上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”有五种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情况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：①没有正面向上；②一次正面向上；③两次正面向上；④三次正面向上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；⑤</a:t>
                </a:r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四次正面向上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成立,故选B.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fdc989dc2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3325"/>
                <a:ext cx="11183112" cy="2980500"/>
              </a:xfrm>
              <a:prstGeom prst="rect">
                <a:avLst/>
              </a:prstGeom>
              <a:blipFill>
                <a:blip r:embed="rId5"/>
                <a:stretch>
                  <a:fillRect l="-1690" t="-2658" r="-3490" b="-61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fa277dc0?vbadefaultcenterpage=1&amp;parentnodeid=08cbc045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C_5_BD.33_1#1d69f633e?hastextimagelayout=1&amp;vbadefaultcenterpage=1&amp;parentnodeid=7fa277dc0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1118" y="1566768"/>
            <a:ext cx="5276088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4" name="QC_5_BD.33_2#1d69f633e?hastextimagelayout=1&amp;segpoint=1&amp;vbadefaultcenterpage=1&amp;parentnodeid=7fa277dc0&amp;color=0,0,0&amp;vbahtmlprocessed=1&amp;bbb=1&amp;hasbroken=1"/>
          <p:cNvSpPr/>
          <p:nvPr/>
        </p:nvSpPr>
        <p:spPr>
          <a:xfrm>
            <a:off x="502920" y="1521048"/>
            <a:ext cx="5824728" cy="2713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）某市多所中小学开展了冬奥会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项目科普活动,为了调查学生对冰壶这个项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目的了解情况，在该市中小学中随机抽取了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所学校，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10所学校中了解这个项目的人数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如图所示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3_3#1d69f633e?vbadefaultcenterpage=1&amp;parentnodeid=7fa277dc0&amp;color=0,0,0&amp;vbahtmlprocessed=1&amp;bbb=1&amp;hasbroken=1"/>
              <p:cNvSpPr/>
              <p:nvPr/>
            </p:nvSpPr>
            <p:spPr>
              <a:xfrm>
                <a:off x="502920" y="42134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若从这10所学校中随机选取2所学校进行这个项目的科普活动，记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为被选中的学校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中了解冰壶的人数在30以上的学校所数，则(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3_3#1d69f633e?vbadefaultcenterpage=1&amp;parentnodeid=7fa277d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13448"/>
                <a:ext cx="11183112" cy="1033399"/>
              </a:xfrm>
              <a:prstGeom prst="rect">
                <a:avLst/>
              </a:prstGeom>
              <a:blipFill>
                <a:blip r:embed="rId5"/>
                <a:stretch>
                  <a:fillRect l="-1690" r="-273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5_AN.34_1#1d69f633e.bracket?vbadefaultcenterpage=1&amp;parentnodeid=7fa277dc0&amp;color=0,0,0&amp;vbapositionanswer=9&amp;vbahtmlprocessed=1&amp;bbb=1"/>
          <p:cNvSpPr/>
          <p:nvPr/>
        </p:nvSpPr>
        <p:spPr>
          <a:xfrm>
            <a:off x="6624320" y="47608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BD.35_1#1d69f633e.choices?vbadefaultcenterpage=1&amp;parentnodeid=7fa277dc0&amp;color=0,0,0&amp;vbahtmlprocessed=1&amp;bbb=1"/>
              <p:cNvSpPr/>
              <p:nvPr/>
            </p:nvSpPr>
            <p:spPr>
              <a:xfrm>
                <a:off x="502920" y="5253578"/>
                <a:ext cx="11183112" cy="14983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的可能取值为0,1,2,3</a:t>
                </a:r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BD.35_1#1d69f633e.choices?vbadefaultcenterpage=1&amp;parentnodeid=7fa277dc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253578"/>
                <a:ext cx="11183112" cy="1498346"/>
              </a:xfrm>
              <a:prstGeom prst="rect">
                <a:avLst/>
              </a:prstGeom>
              <a:blipFill>
                <a:blip r:embed="rId6"/>
                <a:stretch>
                  <a:fillRect l="-1690" b="-65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1d69f633e?vbadefaultcenterpage=1&amp;parentnodeid=7fa277dc0&amp;color=0,0,0&amp;vbahtmlprocessed=1&amp;bbb=1&amp;hasbroken=1"/>
              <p:cNvSpPr/>
              <p:nvPr/>
            </p:nvSpPr>
            <p:spPr>
              <a:xfrm>
                <a:off x="502920" y="1164476"/>
                <a:ext cx="11183112" cy="230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的所有可能取值为0,1,2，其中了解冰壶的人数在30以上的学校有4所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，了解冰</a:t>
                </a: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壶的人数在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30以下的学校有6所，所以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1d69f633e?vbadefaultcenterpage=1&amp;parentnodeid=7fa277d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4476"/>
                <a:ext cx="11183112" cy="2303399"/>
              </a:xfrm>
              <a:prstGeom prst="rect">
                <a:avLst/>
              </a:prstGeom>
              <a:blipFill>
                <a:blip r:embed="rId3"/>
                <a:stretch>
                  <a:fillRect l="-1690" t="-3439" r="-1690" b="-82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QC_5_AS.36_2#1d69f633e?colgroup=3,7,11,11&amp;vbadefaultcenterpage=1&amp;parentnodeid=7fa277dc0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140798"/>
                  </p:ext>
                </p:extLst>
              </p:nvPr>
            </p:nvGraphicFramePr>
            <p:xfrm>
              <a:off x="502920" y="3590685"/>
              <a:ext cx="11183112" cy="1148588"/>
            </p:xfrm>
            <a:graphic>
              <a:graphicData uri="http://schemas.openxmlformats.org/drawingml/2006/table">
                <a:tbl>
                  <a:tblPr/>
                  <a:tblGrid>
                    <a:gridCol w="1353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97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52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QC_5_AS.36_2#1d69f633e?colgroup=3,7,11,11&amp;vbadefaultcenterpage=1&amp;parentnodeid=7fa277dc0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2140798"/>
                  </p:ext>
                </p:extLst>
              </p:nvPr>
            </p:nvGraphicFramePr>
            <p:xfrm>
              <a:off x="502920" y="3590685"/>
              <a:ext cx="11183112" cy="1071690"/>
            </p:xfrm>
            <a:graphic>
              <a:graphicData uri="http://schemas.openxmlformats.org/drawingml/2006/table">
                <a:tbl>
                  <a:tblPr/>
                  <a:tblGrid>
                    <a:gridCol w="13533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97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850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" t="-5634" r="-727477" b="-150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5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50" t="-71429" r="-72747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5198" t="-71429" r="-299752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3808" t="-71429" r="-100497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3471" t="-71429" r="-33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3#1d69f633e?vbadefaultcenterpage=1&amp;parentnodeid=7fa277dc0&amp;color=0,0,0&amp;vbahtmlprocessed=1&amp;bbb=1"/>
              <p:cNvSpPr/>
              <p:nvPr/>
            </p:nvSpPr>
            <p:spPr>
              <a:xfrm>
                <a:off x="502920" y="4797185"/>
                <a:ext cx="11183112" cy="1164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8+4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3#1d69f633e?vbadefaultcenterpage=1&amp;parentnodeid=7fa277dc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97185"/>
                <a:ext cx="11183112" cy="1164400"/>
              </a:xfrm>
              <a:prstGeom prst="rect">
                <a:avLst/>
              </a:prstGeom>
              <a:blipFill>
                <a:blip r:embed="rId5"/>
                <a:stretch>
                  <a:fillRect l="-1690" b="-151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3abf93cef?vbadefaultcenterpage=1&amp;parentnodeid=7fa277dc0&amp;color=0,0,0&amp;vbahtmlprocessed=1&amp;bbb=1&amp;hasbroken=1"/>
              <p:cNvSpPr/>
              <p:nvPr/>
            </p:nvSpPr>
            <p:spPr>
              <a:xfrm>
                <a:off x="502920" y="852882"/>
                <a:ext cx="11183112" cy="43894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/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（多选题）某医用口罩由口罩面体和拉紧带组成，其中口罩面体分为内、中、外</a:t>
                </a:r>
              </a:p>
              <a:p>
                <a:pPr latinLnBrk="1"/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三层.内层为亲肤材质（普通卫生纱布或无纺布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中层为隔离过滤层（超细聚丙烯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/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纤维熔喷材料层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），外层为特殊材料抑菌层（无纺布或超薄聚丙烯熔喷材料层）.根</a:t>
                </a:r>
              </a:p>
              <a:p>
                <a:pPr latinLnBrk="1"/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据国家质量监督检验标准，医用口罩的过滤率是重要的指标，根据长期生产经验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/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某企业在生产线状态正常情况下生产的医用口罩的过滤率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0.9372,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0.0139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/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.（参考数据：若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/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≈0.9545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≈0.9973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0.97725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≈0.3164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3abf93cef?vbadefaultcenterpage=1&amp;parentnodeid=7fa277d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2882"/>
                <a:ext cx="11183112" cy="4389438"/>
              </a:xfrm>
              <a:prstGeom prst="rect">
                <a:avLst/>
              </a:prstGeom>
              <a:blipFill>
                <a:blip r:embed="rId3"/>
                <a:stretch>
                  <a:fillRect l="-1690" t="-2222" r="-4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9_1#3abf93cef.choices?vbadefaultcenterpage=1&amp;parentnodeid=7fa277dc0&amp;color=0,0,0&amp;vbahtmlprocessed=1&amp;bbb=1&amp;hasbroken=1">
                <a:extLst>
                  <a:ext uri="{FF2B5EF4-FFF2-40B4-BE49-F238E27FC236}">
                    <a16:creationId xmlns:a16="http://schemas.microsoft.com/office/drawing/2014/main" id="{80DCC958-B84A-35CC-6920-85ABEFC8E559}"/>
                  </a:ext>
                </a:extLst>
              </p:cNvPr>
              <p:cNvSpPr/>
              <p:nvPr/>
            </p:nvSpPr>
            <p:spPr>
              <a:xfrm>
                <a:off x="502920" y="3883674"/>
                <a:ext cx="11183112" cy="27172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≤0.9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&gt;0.9789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≈0.00135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&lt;0.4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&gt;1.5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D.假设生产状态正常，记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表示一天内抽取的50只口罩中过滤率大于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≈0.6836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9_1#3abf93cef.choices?vbadefaultcenterpage=1&amp;parentnodeid=7fa277dc0&amp;color=0,0,0&amp;vbahtmlprocessed=1&amp;bbb=1&amp;hasbroken=1">
                <a:extLst>
                  <a:ext uri="{FF2B5EF4-FFF2-40B4-BE49-F238E27FC236}">
                    <a16:creationId xmlns:a16="http://schemas.microsoft.com/office/drawing/2014/main" id="{80DCC958-B84A-35CC-6920-85ABEFC8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3674"/>
                <a:ext cx="11183112" cy="2717292"/>
              </a:xfrm>
              <a:prstGeom prst="rect">
                <a:avLst/>
              </a:prstGeom>
              <a:blipFill>
                <a:blip r:embed="rId4"/>
                <a:stretch>
                  <a:fillRect l="-1690" r="-2563" b="-69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1d69f633e.bracket?vbadefaultcenterpage=1&amp;parentnodeid=7fa277dc0&amp;color=0,0,0&amp;vbapositionanswer=9&amp;vbahtmlprocessed=1&amp;bbb=1"/>
          <p:cNvSpPr/>
          <p:nvPr/>
        </p:nvSpPr>
        <p:spPr>
          <a:xfrm>
            <a:off x="3668469" y="2569001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3abf93cef?vbadefaultcenterpage=1&amp;parentnodeid=7fa277dc0&amp;color=0,0,0&amp;vbahtmlprocessed=1&amp;bbb=1&amp;hasbroken=1"/>
              <p:cNvSpPr/>
              <p:nvPr/>
            </p:nvSpPr>
            <p:spPr>
              <a:xfrm>
                <a:off x="502920" y="1448925"/>
                <a:ext cx="11183112" cy="38306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正态分布的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=0.9372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=0.0139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.对于A，因为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0.9&lt;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≤0.9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，故A正确；对于B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&gt;0.9789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≈0.9973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&gt;0.9789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1−0.9973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=0.00135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，故B正确；对于C，因为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−0.4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1.5−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0.4&lt;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&lt;0.4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&gt;1.5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，故C错误；对于D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，因为一只口罩过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滤率小于或等于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的概率约为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0.9545+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1−0.9545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=0.97725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0.97725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≈0.6836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3abf93cef?vbadefaultcenterpage=1&amp;parentnodeid=7fa277d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8925"/>
                <a:ext cx="11183112" cy="3830638"/>
              </a:xfrm>
              <a:prstGeom prst="rect">
                <a:avLst/>
              </a:prstGeom>
              <a:blipFill>
                <a:blip r:embed="rId3"/>
                <a:stretch>
                  <a:fillRect l="-1690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2ede2729a?vbadefaultcenterpage=1&amp;parentnodeid=7fa277dc0&amp;color=0,0,0&amp;vbahtmlprocessed=1&amp;bbb=1&amp;hasbroken=1"/>
              <p:cNvSpPr/>
              <p:nvPr/>
            </p:nvSpPr>
            <p:spPr>
              <a:xfrm>
                <a:off x="502920" y="1981023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对一个物理量做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次测量，并以测量结果的平均值作为该物理量的最后结果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最后结果的误差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，为使误差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−0.5,0.5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内的概率不小于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0.9545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，则至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少要测量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𝑋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≈0.9545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2ede2729a?vbadefaultcenterpage=1&amp;parentnodeid=7fa277d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1023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273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2ede2729a.blank?vbadefaultcenterpage=1&amp;parentnodeid=7fa277dc0&amp;color=0,0,0&amp;vbapositionanswer=11&amp;vbahtmlprocessed=1&amp;bbb=1"/>
          <p:cNvSpPr/>
          <p:nvPr/>
        </p:nvSpPr>
        <p:spPr>
          <a:xfrm>
            <a:off x="1772920" y="3049093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2ede2729a?vbadefaultcenterpage=1&amp;parentnodeid=7fa277dc0&amp;color=0,0,0&amp;vbahtmlprocessed=1&amp;bbb=1"/>
              <p:cNvSpPr/>
              <p:nvPr/>
            </p:nvSpPr>
            <p:spPr>
              <a:xfrm>
                <a:off x="502920" y="3576270"/>
                <a:ext cx="11183112" cy="1384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析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根据正态曲线的对称性知，要使误差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𝜀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−0.5,0.5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内的概率不小于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0.9545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algn="l"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−0.5,0.5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0.5≥2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2ede2729a?vbadefaultcenterpage=1&amp;parentnodeid=7fa277dc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6270"/>
                <a:ext cx="11183112" cy="1384300"/>
              </a:xfrm>
              <a:prstGeom prst="rect">
                <a:avLst/>
              </a:prstGeom>
              <a:blipFill>
                <a:blip r:embed="rId4"/>
                <a:stretch>
                  <a:fillRect l="-1690" b="-13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1b7325259?vbadefaultcenterpage=1&amp;parentnodeid=7fa277dc0&amp;color=0,0,0&amp;vbahtmlprocessed=1&amp;bbb=1&amp;hasbroken=1"/>
              <p:cNvSpPr/>
              <p:nvPr/>
            </p:nvSpPr>
            <p:spPr>
              <a:xfrm>
                <a:off x="502920" y="1956290"/>
                <a:ext cx="11183112" cy="3272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（双空题）为了了解高三复习备考情况，某校组织了一次阶段考试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.若高三全体考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生的数学成绩近似服从正态分布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17.5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.已知成绩在117.5分以上的学生有80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人，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则此次参加考试的学生成绩低于82.5分的概率约为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精确到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0.01)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；如果成绩大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135分的为特别优秀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，那么本次数学考试成绩特别优秀的大约有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人.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≈0.6827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≈0.9545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1b7325259?vbadefaultcenterpage=1&amp;parentnodeid=7fa277d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6290"/>
                <a:ext cx="11183112" cy="3272790"/>
              </a:xfrm>
              <a:prstGeom prst="rect">
                <a:avLst/>
              </a:prstGeom>
              <a:blipFill>
                <a:blip r:embed="rId3"/>
                <a:stretch>
                  <a:fillRect l="-1690" r="-3653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1b7325259.blank?vbadefaultcenterpage=1&amp;parentnodeid=7fa277dc0&amp;color=0,0,0&amp;vbapositionanswer=12&amp;vbahtmlprocessed=1&amp;bbb=1"/>
          <p:cNvSpPr/>
          <p:nvPr/>
        </p:nvSpPr>
        <p:spPr>
          <a:xfrm>
            <a:off x="7145020" y="3045950"/>
            <a:ext cx="754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0.16</a:t>
            </a:r>
            <a:endParaRPr lang="en-US" altLang="zh-CN" sz="2400" dirty="0"/>
          </a:p>
        </p:txBody>
      </p:sp>
      <p:sp>
        <p:nvSpPr>
          <p:cNvPr id="4" name="QB_5_AN.46_1#1b7325259.blank?vbadefaultcenterpage=1&amp;parentnodeid=7fa277dc0&amp;color=0,0,0&amp;vbapositionanswer=13&amp;vbahtmlprocessed=1&amp;bbb=1"/>
          <p:cNvSpPr/>
          <p:nvPr/>
        </p:nvSpPr>
        <p:spPr>
          <a:xfrm>
            <a:off x="9240520" y="3604750"/>
            <a:ext cx="51416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11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1b7325259?vbadefaultcenterpage=1&amp;parentnodeid=7fa277dc0&amp;color=0,0,0&amp;vbahtmlprocessed=1&amp;bbb=1&amp;hasbroken=1"/>
              <p:cNvSpPr/>
              <p:nvPr/>
            </p:nvSpPr>
            <p:spPr>
              <a:xfrm>
                <a:off x="502920" y="1571638"/>
                <a:ext cx="11183112" cy="3454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100−17.5≤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≤100+17.5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82.5≤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≤117.5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≈0.6827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，故成绩低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82.5分的概率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&lt;82.5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82.5≤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𝑋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≤117.5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1−0.6827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=0.15865≈0.16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100−17.5×2≤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≤100+17.5×2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65≤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≤135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≈0.9545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数学成绩特别优秀的概率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&gt;135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65≤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𝑋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≤135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1−0.9545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=0.02275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&lt;82.5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&gt;117.5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≈0.15865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，则本次考试数学成绩特别优秀的人数大约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0.15865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×0.02275≈11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1b7325259?vbadefaultcenterpage=1&amp;parentnodeid=7fa277dc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1638"/>
                <a:ext cx="11183112" cy="3454400"/>
              </a:xfrm>
              <a:prstGeom prst="rect">
                <a:avLst/>
              </a:prstGeom>
              <a:blipFill>
                <a:blip r:embed="rId3"/>
                <a:stretch>
                  <a:fillRect l="-1690" r="-1581" b="-30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aef21853?vbadefaultcenterpage=1&amp;parentnodeid=08cbc045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48_1#2ecfd3d08?vbadefaultcenterpage=1&amp;parentnodeid=7aef21853&amp;color=0,0,0&amp;vbahtmlprocessed=1&amp;bbb=1&amp;hasbroken=1"/>
          <p:cNvSpPr/>
          <p:nvPr/>
        </p:nvSpPr>
        <p:spPr>
          <a:xfrm>
            <a:off x="502920" y="1521048"/>
            <a:ext cx="11183112" cy="270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拥有“千古第一才女”之称的宋代女词人李清照发明了古代非常流行的游戏“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打马”，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在她的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《打马赋》中写道：“实博弈之上流，乃闺房之雅戏.”“打马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”游戏用每轮抛掷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三枚完全相同的骰子决定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“马”的行走规则，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每一个抛掷结果都有对应走法的名称，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如结果由两个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2点和一个3点组成，叫作“夹七”；结果由两个2点和一个4点组成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，叫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作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“夹八”.在某一轮中，能够抛出“夹七”或“夹八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”走法的概率是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2ecfd3d08.blank?vbadefaultcenterpage=1&amp;parentnodeid=7aef21853&amp;color=0,0,0&amp;vbapositionanswer=14&amp;vbahtmlprocessed=1&amp;bbb=1&amp;rh=40.85"/>
              <p:cNvSpPr/>
              <p:nvPr/>
            </p:nvSpPr>
            <p:spPr>
              <a:xfrm>
                <a:off x="8729345" y="3650711"/>
                <a:ext cx="412750" cy="51066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2ecfd3d08.blank?vbadefaultcenterpage=1&amp;parentnodeid=7aef21853&amp;color=0,0,0&amp;vbapositionanswer=14&amp;vbahtmlprocessed=1&amp;bbb=1&amp;rh=40.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9345" y="3650711"/>
                <a:ext cx="412750" cy="510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0_1#2ecfd3d08?vbadefaultcenterpage=1&amp;parentnodeid=7aef21853&amp;color=0,0,0&amp;vbahtmlprocessed=1&amp;bbb=1&amp;hasbroken=1"/>
              <p:cNvSpPr/>
              <p:nvPr/>
            </p:nvSpPr>
            <p:spPr>
              <a:xfrm>
                <a:off x="502920" y="4213448"/>
                <a:ext cx="11183112" cy="17868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记在某一轮中，抛出“夹七”的走法为事件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，抛出“夹八”的走法为事件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，则事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是互斥事件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0_1#2ecfd3d08?vbadefaultcenterpage=1&amp;parentnodeid=7aef2185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13448"/>
                <a:ext cx="11183112" cy="1786890"/>
              </a:xfrm>
              <a:prstGeom prst="rect">
                <a:avLst/>
              </a:prstGeom>
              <a:blipFill>
                <a:blip r:embed="rId5"/>
                <a:stretch>
                  <a:fillRect l="-1690" r="-1418" b="-54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1_1#6310d87a4?hastextimagelayout=1&amp;vbadefaultcenterpage=1&amp;parentnodeid=7aef21853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2023" y="1450131"/>
            <a:ext cx="635508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3" name="QO_5_BD.51_2#6310d87a4?hastextimagelayout=2&amp;segpoint=1&amp;vbadefaultcenterpage=1&amp;parentnodeid=7aef21853&amp;color=0,0,0&amp;vbahtmlprocessed=1&amp;bbb=1&amp;hasbroken=1"/>
          <p:cNvSpPr/>
          <p:nvPr/>
        </p:nvSpPr>
        <p:spPr>
          <a:xfrm>
            <a:off x="502920" y="1404411"/>
            <a:ext cx="4745736" cy="215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从某企业的某种产品中抽取500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件，测量这些产品的一项质量指标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值，由测量结果得频率分布直方图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如图所示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3#6310d87a4?hastextimagelayout=2&amp;segpoint=1&amp;vbadefaultcenterpage=1&amp;parentnodeid=7aef21853&amp;color=0,0,0&amp;vbahtmlprocessed=1&amp;bbb=1&amp;hasbroken=1"/>
              <p:cNvSpPr/>
              <p:nvPr/>
            </p:nvSpPr>
            <p:spPr>
              <a:xfrm>
                <a:off x="502920" y="3609640"/>
                <a:ext cx="4745736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（1）求这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500件产品质量指标值的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样本平均数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和样本方差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（同一组数据用该区间的中点值作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，7）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3#6310d87a4?hastextimagelayout=2&amp;segpoint=1&amp;vbadefaultcenterpage=1&amp;parentnodeid=7aef2185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9640"/>
                <a:ext cx="4745736" cy="2150999"/>
              </a:xfrm>
              <a:prstGeom prst="rect">
                <a:avLst/>
              </a:prstGeom>
              <a:blipFill>
                <a:blip r:embed="rId4"/>
                <a:stretch>
                  <a:fillRect l="-3985" r="-257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1_4#6310d87a4?hastextimagelayout=3&amp;segpoint=1&amp;vbadefaultcenterpage=1&amp;parentnodeid=7aef21853&amp;color=0,0,0&amp;vbahtmlprocessed=1&amp;bbb=1&amp;hasbroken=1"/>
              <p:cNvSpPr/>
              <p:nvPr/>
            </p:nvSpPr>
            <p:spPr>
              <a:xfrm>
                <a:off x="503995" y="886886"/>
                <a:ext cx="11184010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（2）由频率分布直方图可以认为，这种产品的质量指标值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服从正态分布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近似为样本平均数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近似为样本方差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1_4#6310d87a4?hastextimagelayout=3&amp;segpoint=1&amp;vbadefaultcenterpage=1&amp;parentnodeid=7aef2185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886886"/>
                <a:ext cx="11184010" cy="1033399"/>
              </a:xfrm>
              <a:prstGeom prst="rect">
                <a:avLst/>
              </a:prstGeom>
              <a:blipFill>
                <a:blip r:embed="rId3"/>
                <a:stretch>
                  <a:fillRect l="-1690" r="-2017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1_5#6310d87a4?hastextimagelayout=3&amp;segpoint=1&amp;vbadefaultcenterpage=1&amp;parentnodeid=7aef21853&amp;color=0,0,0&amp;vbahtmlprocessed=1&amp;bbb=1&amp;hasbroken=1"/>
              <p:cNvSpPr/>
              <p:nvPr/>
            </p:nvSpPr>
            <p:spPr>
              <a:xfrm>
                <a:off x="502920" y="1927524"/>
                <a:ext cx="11164824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①若使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84.135%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的产品的质量指标值高于企业制定的合格标准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，则合格标准的质量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指标值大约为多少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1_5#6310d87a4?hastextimagelayout=3&amp;segpoint=1&amp;vbadefaultcenterpage=1&amp;parentnodeid=7aef2185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7524"/>
                <a:ext cx="11164824" cy="1037590"/>
              </a:xfrm>
              <a:prstGeom prst="rect">
                <a:avLst/>
              </a:prstGeom>
              <a:blipFill>
                <a:blip r:embed="rId4"/>
                <a:stretch>
                  <a:fillRect l="-1693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6#6310d87a4?hastextimagelayout=3&amp;segpoint=1&amp;vbadefaultcenterpage=1&amp;parentnodeid=7aef21853&amp;color=0,0,0&amp;vbahtmlprocessed=1&amp;bbb=1&amp;hasbroken=1"/>
              <p:cNvSpPr/>
              <p:nvPr/>
            </p:nvSpPr>
            <p:spPr>
              <a:xfrm>
                <a:off x="502920" y="3026075"/>
                <a:ext cx="11192256" cy="2955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②若该企业又生产了这种产品1000件，且每件产品相互独立，则这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1000件产品质量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指标值不低于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12.14的件数最有可能是多少？</a:t>
                </a:r>
                <a:endParaRPr lang="en-US" altLang="zh-CN" sz="2400" dirty="0"/>
              </a:p>
              <a:p>
                <a:pPr latinLnBrk="1">
                  <a:lnSpc>
                    <a:spcPts val="6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参考数据与公式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=3.46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3.46≈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2.63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≈0.6827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≈0.9545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≈0.9973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6#6310d87a4?hastextimagelayout=3&amp;segpoint=1&amp;vbadefaultcenterpage=1&amp;parentnodeid=7aef2185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6075"/>
                <a:ext cx="11192256" cy="2955100"/>
              </a:xfrm>
              <a:prstGeom prst="rect">
                <a:avLst/>
              </a:prstGeom>
              <a:blipFill>
                <a:blip r:embed="rId5"/>
                <a:stretch>
                  <a:fillRect l="-1688" b="-61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6310d87a4?vbadefaultcenterpage=1&amp;parentnodeid=7aef21853&amp;color=0,0,0&amp;vbahtmlprocessed=1&amp;bbb=1&amp;hasbroken=1"/>
              <p:cNvSpPr/>
              <p:nvPr/>
            </p:nvSpPr>
            <p:spPr>
              <a:xfrm>
                <a:off x="502920" y="1152666"/>
                <a:ext cx="11183112" cy="46061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bar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𝑥</m:t>
                          </m:r>
                        </m:e>
                      </m:ba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=12×0.04+14×0.12+16×0.28+18×0.36+20×0.10+22×0.06</m:t>
                      </m:r>
                    </m:oMath>
                  </m:oMathPara>
                </a14:m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+24×0.04=17.4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⋅2=3.46×2=6.92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（2）①由题意，得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17.4,6.92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=17.4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≈2.63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0.6827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=0.84135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≈17.4−2.63=14.77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时，满足题意，即合格标准的质量指标值约为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14.77.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6310d87a4?vbadefaultcenterpage=1&amp;parentnodeid=7aef2185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2666"/>
                <a:ext cx="11183112" cy="4606100"/>
              </a:xfrm>
              <a:prstGeom prst="rect">
                <a:avLst/>
              </a:prstGeom>
              <a:blipFill>
                <a:blip r:embed="rId3"/>
                <a:stretch>
                  <a:fillRect l="-1690" r="-763" b="-39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2#6310d87a4?vbadefaultcenterpage=1&amp;parentnodeid=7aef21853&amp;color=0,0,0&amp;vbahtmlprocessed=1&amp;bbb=1&amp;hasbroken=1"/>
              <p:cNvSpPr/>
              <p:nvPr/>
            </p:nvSpPr>
            <p:spPr>
              <a:xfrm>
                <a:off x="502920" y="827831"/>
                <a:ext cx="11183112" cy="5262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≥12.14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≈0.5+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0.9545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=0.97725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，可知每件产品的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质量指标值不低于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12.14的事件的概率约为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0.97725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，记这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1000件产品的质量指标值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不低于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12.14的件数为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≈0.97725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恰有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件产品的质量指标值不低于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12.14的事件的概率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𝑌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𝑌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1001−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&lt;1001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≈978.22725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≤978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979≤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≤1000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由此可知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，在这1000件产品中，质量指标值不低于12.14的件数最有可能是978.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2#6310d87a4?vbadefaultcenterpage=1&amp;parentnodeid=7aef2185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7831"/>
                <a:ext cx="11183112" cy="5262499"/>
              </a:xfrm>
              <a:prstGeom prst="rect">
                <a:avLst/>
              </a:prstGeom>
              <a:blipFill>
                <a:blip r:embed="rId3"/>
                <a:stretch>
                  <a:fillRect l="-1690" r="-818" b="-34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4c61321f?vbadefaultcenterpage=1&amp;parentnodeid=08cbc045f&amp;color=110,135,189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086217" y="1584080"/>
          <a:ext cx="103759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5" imgW="8237109" imgH="3230858" progId="Word.Document.12">
                  <p:embed/>
                </p:oleObj>
              </mc:Choice>
              <mc:Fallback>
                <p:oleObj name="文档" r:id="rId5" imgW="8237109" imgH="3230858" progId="Word.Document.12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217" y="1584080"/>
                        <a:ext cx="103759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9660601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086217" y="1584080"/>
          <a:ext cx="1037590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8237109" imgH="3229418" progId="Word.Document.12">
                  <p:embed/>
                </p:oleObj>
              </mc:Choice>
              <mc:Fallback>
                <p:oleObj name="文档" r:id="rId4" imgW="8237109" imgH="3229418" progId="Word.Document.12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217" y="1584080"/>
                        <a:ext cx="10375900" cy="406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476194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008063" y="904875"/>
          <a:ext cx="10272712" cy="626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4" imgW="8313006" imgH="5060046" progId="Word.Document.12">
                  <p:embed/>
                </p:oleObj>
              </mc:Choice>
              <mc:Fallback>
                <p:oleObj name="文档" r:id="rId4" imgW="8313006" imgH="5060046" progId="Word.Document.12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904875"/>
                        <a:ext cx="10272712" cy="626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268236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1082675" y="1585913"/>
          <a:ext cx="10272713" cy="403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文档" r:id="rId4" imgW="8237109" imgH="3227619" progId="Word.Document.12">
                  <p:embed/>
                </p:oleObj>
              </mc:Choice>
              <mc:Fallback>
                <p:oleObj name="文档" r:id="rId4" imgW="8237109" imgH="3227619" progId="Word.Document.12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1585913"/>
                        <a:ext cx="10272713" cy="403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883282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6_1#6445be07c?hastextimagelayout=1&amp;vbadefaultcenterpage=1&amp;parentnodeid=74c61321f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7274" y="1323576"/>
            <a:ext cx="6071616" cy="45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6445be07c?hastextimagelayout=5&amp;segpoint=1&amp;vbadefaultcenterpage=1&amp;parentnodeid=74c61321f&amp;color=0,0,0&amp;vbahtmlprocessed=1&amp;bbb=1&amp;hasbroken=1"/>
              <p:cNvSpPr/>
              <p:nvPr/>
            </p:nvSpPr>
            <p:spPr>
              <a:xfrm>
                <a:off x="502920" y="1277856"/>
                <a:ext cx="5020056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</a:t>
                </a:r>
                <a:r>
                  <a:rPr lang="en-US" altLang="zh-CN" sz="2400" b="1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</a:t>
                </a:r>
                <a:r>
                  <a:rPr lang="en-US" altLang="zh-CN" sz="2400" b="1" i="0" spc="-1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某食品厂为了检查一条自动包装流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水线的生产情况，随机抽取该流水线上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的40件产品作为样本称出它们的质量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单位：克</a:t>
                </a: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），质量的分组区间为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(490,495],(495,500]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(510,515]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.由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此得到样本的频率分布直方图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（如图）.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3" name="QO_5_BD.56_2#6445be07c?hastextimagelayout=5&amp;segpoint=1&amp;vbadefaultcenterpage=1&amp;parentnodeid=74c6132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77856"/>
                <a:ext cx="5020056" cy="3272600"/>
              </a:xfrm>
              <a:prstGeom prst="rect">
                <a:avLst/>
              </a:prstGeom>
              <a:blipFill>
                <a:blip r:embed="rId4"/>
                <a:stretch>
                  <a:fillRect l="-3767" r="-4131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928095c87.fixed?vbadefaultcenterpage=1&amp;parentnodeid=1ff9432d4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基础课60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二项分布、超几何分布、正态分布</a:t>
            </a:r>
            <a:endParaRPr lang="en-US" altLang="zh-CN" sz="4000" dirty="0"/>
          </a:p>
        </p:txBody>
      </p:sp>
      <p:pic>
        <p:nvPicPr>
          <p:cNvPr id="3" name="C_0#928095c87?linknodeid=ce0c70bd5&amp;catalogrefid=ce0c70bd5&amp;parentnodeid=1ff9432d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928095c87?linknodeid=ce0c70bd5&amp;catalogrefid=ce0c70bd5&amp;parentnodeid=1ff9432d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928095c87?linknodeid=7fa277dc0&amp;catalogrefid=7fa277dc0&amp;parentnodeid=1ff9432d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928095c87?linknodeid=7fa277dc0&amp;catalogrefid=7fa277dc0&amp;parentnodeid=1ff9432d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928095c87?linknodeid=7aef21853&amp;catalogrefid=7aef21853&amp;parentnodeid=1ff9432d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928095c87?linknodeid=7aef21853&amp;catalogrefid=7aef21853&amp;parentnodeid=1ff9432d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928095c87?linknodeid=74c61321f&amp;catalogrefid=74c61321f&amp;parentnodeid=1ff9432d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928095c87?linknodeid=74c61321f&amp;catalogrefid=74c61321f&amp;parentnodeid=1ff9432d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928095c87?linknodeid=ce0c70bd5&amp;catalogrefid=ce0c70bd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928095c87?linknodeid=ce0c70bd5&amp;catalogrefid=ce0c70bd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928095c87?linknodeid=7fa277dc0&amp;catalogrefid=7fa277dc0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928095c87?linknodeid=7fa277dc0&amp;catalogrefid=7fa277dc0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928095c87?linknodeid=7aef21853&amp;catalogrefid=7aef21853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928095c87?linknodeid=7aef21853&amp;catalogrefid=7aef21853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928095c87?linknodeid=74c61321f&amp;catalogrefid=74c61321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928095c87?linknodeid=74c61321f&amp;catalogrefid=74c61321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56_3#6445be07c?hastextimagelayout=6&amp;segpoint=1&amp;vbadefaultcenterpage=1&amp;parentnodeid=74c61321f&amp;color=0,0,0&amp;vbahtmlprocessed=1&amp;bbb=1"/>
          <p:cNvSpPr/>
          <p:nvPr/>
        </p:nvSpPr>
        <p:spPr>
          <a:xfrm>
            <a:off x="502920" y="2530140"/>
            <a:ext cx="11192256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（1）根据频率分布直方图，求质量超过505克的产品件数；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4#6445be07c?hastextimagelayout=6&amp;segpoint=1&amp;vbadefaultcenterpage=1&amp;parentnodeid=74c61321f&amp;color=0,0,0&amp;vbahtmlprocessed=1&amp;bbb=1&amp;hasbroken=1"/>
              <p:cNvSpPr/>
              <p:nvPr/>
            </p:nvSpPr>
            <p:spPr>
              <a:xfrm>
                <a:off x="502920" y="3017058"/>
                <a:ext cx="11073384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（2）在上述抽取的40件产品中任取2件，设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为质量超过505克的产品件数，求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分布列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，并求其均值；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4#6445be07c?hastextimagelayout=6&amp;segpoint=1&amp;vbadefaultcenterpage=1&amp;parentnodeid=74c6132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7058"/>
                <a:ext cx="11073384" cy="1037590"/>
              </a:xfrm>
              <a:prstGeom prst="rect">
                <a:avLst/>
              </a:prstGeom>
              <a:blipFill>
                <a:blip r:embed="rId3"/>
                <a:stretch>
                  <a:fillRect l="-1707" r="-385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5#6445be07c?hastextimagelayout=6&amp;segpoint=1&amp;vbadefaultcenterpage=1&amp;parentnodeid=74c61321f&amp;color=0,0,0&amp;vbahtmlprocessed=1&amp;bbb=1"/>
              <p:cNvSpPr/>
              <p:nvPr/>
            </p:nvSpPr>
            <p:spPr>
              <a:xfrm>
                <a:off x="502920" y="4113130"/>
                <a:ext cx="1109167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（3）从该流水线上任取2件产品，设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为质量超过505克的产品件数，求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5#6445be07c?hastextimagelayout=6&amp;segpoint=1&amp;vbadefaultcenterpage=1&amp;parentnodeid=74c61321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13130"/>
                <a:ext cx="11091672" cy="478600"/>
              </a:xfrm>
              <a:prstGeom prst="rect">
                <a:avLst/>
              </a:prstGeom>
              <a:blipFill>
                <a:blip r:embed="rId4"/>
                <a:stretch>
                  <a:fillRect l="-1704" r="-605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6445be07c?vbadefaultcenterpage=1&amp;parentnodeid=74c61321f&amp;color=0,0,0&amp;vbahtmlprocessed=1&amp;bbb=1&amp;hasbroken=1"/>
              <p:cNvSpPr/>
              <p:nvPr/>
            </p:nvSpPr>
            <p:spPr>
              <a:xfrm>
                <a:off x="502920" y="827926"/>
                <a:ext cx="11183112" cy="342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（1）因为质量超过505克的产品的频率为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5×0.05+5×0.01=0.3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所以质量超过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505克的产品件数为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40×0.3=12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2）质量超过505克的产品件数为12，则质量未超过505克的产品件数为28，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0,1,2，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服从超几何分布，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6445be07c?vbadefaultcenterpage=1&amp;parentnodeid=74c6132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7926"/>
                <a:ext cx="11183112" cy="3420999"/>
              </a:xfrm>
              <a:prstGeom prst="rect">
                <a:avLst/>
              </a:prstGeom>
              <a:blipFill>
                <a:blip r:embed="rId3"/>
                <a:stretch>
                  <a:fillRect l="-1690" b="-5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QO_5_AS.57_2#6445be07c?colgroup=3,10,10,10&amp;vbadefaultcenterpage=1&amp;parentnodeid=74c61321f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35336"/>
                  </p:ext>
                </p:extLst>
              </p:nvPr>
            </p:nvGraphicFramePr>
            <p:xfrm>
              <a:off x="502920" y="4346335"/>
              <a:ext cx="11184008" cy="1148588"/>
            </p:xfrm>
            <a:graphic>
              <a:graphicData uri="http://schemas.openxmlformats.org/drawingml/2006/table">
                <a:tbl>
                  <a:tblPr/>
                  <a:tblGrid>
                    <a:gridCol w="11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52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63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130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28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65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130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QO_5_AS.57_2#6445be07c?colgroup=3,10,10,10&amp;vbadefaultcenterpage=1&amp;parentnodeid=74c61321f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35336"/>
                  </p:ext>
                </p:extLst>
              </p:nvPr>
            </p:nvGraphicFramePr>
            <p:xfrm>
              <a:off x="502920" y="4346335"/>
              <a:ext cx="11184008" cy="1071690"/>
            </p:xfrm>
            <a:graphic>
              <a:graphicData uri="http://schemas.openxmlformats.org/drawingml/2006/table">
                <a:tbl>
                  <a:tblPr/>
                  <a:tblGrid>
                    <a:gridCol w="11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3" t="-5556" r="-898370" b="-14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652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43" t="-72381" r="-89837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575" t="-72381" r="-20000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818" t="-72381" r="-100364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394" t="-72381" r="-181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7_3#6445be07c?vbadefaultcenterpage=1&amp;parentnodeid=74c61321f&amp;color=0,0,0&amp;vbahtmlprocessed=1&amp;bbb=1"/>
              <p:cNvSpPr/>
              <p:nvPr/>
            </p:nvSpPr>
            <p:spPr>
              <a:xfrm>
                <a:off x="502920" y="5552835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7_3#6445be07c?vbadefaultcenterpage=1&amp;parentnodeid=74c61321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552835"/>
                <a:ext cx="11183112" cy="710946"/>
              </a:xfrm>
              <a:prstGeom prst="rect">
                <a:avLst/>
              </a:prstGeom>
              <a:blipFill>
                <a:blip r:embed="rId5"/>
                <a:stretch>
                  <a:fillRect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4#6445be07c?vbadefaultcenterpage=1&amp;parentnodeid=74c61321f&amp;color=0,0,0&amp;vbahtmlprocessed=1&amp;bbb=1&amp;hasbroken=1"/>
              <p:cNvSpPr/>
              <p:nvPr/>
            </p:nvSpPr>
            <p:spPr>
              <a:xfrm>
                <a:off x="502919" y="1062101"/>
                <a:ext cx="11150365" cy="5795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（3）根据样本估计总体的思想，取1件产品，该产品的质量超过505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克的概率为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从流水线上任取2件产品互不影响，该问题可看成2重伯努利试验，质量超过505</a:t>
                </a:r>
              </a:p>
              <a:p>
                <a:pPr latinLnBrk="1"/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克的产品件数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的所有可能取值为0,1,2，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 kern="0" dirty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 kern="0" dirty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的分布列为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4#6445be07c?vbadefaultcenterpage=1&amp;parentnodeid=74c61321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" y="1062101"/>
                <a:ext cx="11150365" cy="5795899"/>
              </a:xfrm>
              <a:prstGeom prst="rect">
                <a:avLst/>
              </a:prstGeom>
              <a:blipFill>
                <a:blip r:embed="rId3"/>
                <a:stretch>
                  <a:fillRect l="-1639" t="-315" r="-44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QO_5_AS.57_5#6445be07c?colgroup=3,10,10,10&amp;vbadefaultcenterpage=1&amp;parentnodeid=74c61321f&amp;color=0,0,0&amp;vbahtmlprocessed=1&amp;bbb=1">
                <a:extLst>
                  <a:ext uri="{FF2B5EF4-FFF2-40B4-BE49-F238E27FC236}">
                    <a16:creationId xmlns:a16="http://schemas.microsoft.com/office/drawing/2014/main" id="{165AFF93-82E8-EBE5-7FC3-31849F6F9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3969391"/>
                  </p:ext>
                </p:extLst>
              </p:nvPr>
            </p:nvGraphicFramePr>
            <p:xfrm>
              <a:off x="469276" y="5135118"/>
              <a:ext cx="11184008" cy="1148588"/>
            </p:xfrm>
            <a:graphic>
              <a:graphicData uri="http://schemas.openxmlformats.org/drawingml/2006/table">
                <a:tbl>
                  <a:tblPr/>
                  <a:tblGrid>
                    <a:gridCol w="11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79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49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50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53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100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QO_5_AS.57_5#6445be07c?colgroup=3,10,10,10&amp;vbadefaultcenterpage=1&amp;parentnodeid=74c61321f&amp;color=0,0,0&amp;vbahtmlprocessed=1&amp;bbb=1">
                <a:extLst>
                  <a:ext uri="{FF2B5EF4-FFF2-40B4-BE49-F238E27FC236}">
                    <a16:creationId xmlns:a16="http://schemas.microsoft.com/office/drawing/2014/main" id="{165AFF93-82E8-EBE5-7FC3-31849F6F95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3969391"/>
                  </p:ext>
                </p:extLst>
              </p:nvPr>
            </p:nvGraphicFramePr>
            <p:xfrm>
              <a:off x="469276" y="5135118"/>
              <a:ext cx="11184008" cy="1148588"/>
            </p:xfrm>
            <a:graphic>
              <a:graphicData uri="http://schemas.openxmlformats.org/drawingml/2006/table">
                <a:tbl>
                  <a:tblPr/>
                  <a:tblGrid>
                    <a:gridCol w="11238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533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54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5128" r="-898913" b="-14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731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73874" r="-898913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94" t="-73874" r="-200181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3636" t="-73874" r="-100545" b="-18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212" t="-73874" r="-363" b="-1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8cbc045f.fixed?vbadefaultcenterpage=1&amp;parentnodeid=928095c87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08cbc045f.fixed?vbadefaultcenterpage=1&amp;parentnodeid=928095c87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e0c70bd5?vbadefaultcenterpage=1&amp;parentnodeid=08cbc045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65fddce9d?vbadefaultcenterpage=1&amp;parentnodeid=ce0c70bd5&amp;color=0,0,0&amp;vbahtmlprocessed=1&amp;bbb=1"/>
              <p:cNvSpPr/>
              <p:nvPr/>
            </p:nvSpPr>
            <p:spPr>
              <a:xfrm>
                <a:off x="502920" y="1521048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，并且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，则方差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65fddce9d?vbadefaultcenterpage=1&amp;parentnodeid=ce0c70bd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65fddce9d.bracket?vbadefaultcenterpage=1&amp;parentnodeid=ce0c70bd5&amp;color=0,0,0&amp;vbapositionanswer=1&amp;vbahtmlprocessed=1"/>
          <p:cNvSpPr/>
          <p:nvPr/>
        </p:nvSpPr>
        <p:spPr>
          <a:xfrm>
            <a:off x="8639302" y="1781080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65fddce9d.choices?vbadefaultcenterpage=1&amp;parentnodeid=ce0c70bd5&amp;color=0,0,0&amp;vbahtmlprocessed=1&amp;bbb=1"/>
              <p:cNvSpPr/>
              <p:nvPr/>
            </p:nvSpPr>
            <p:spPr>
              <a:xfrm>
                <a:off x="502920" y="2213134"/>
                <a:ext cx="11183112" cy="7026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65fddce9d.choices?vbadefaultcenterpage=1&amp;parentnodeid=ce0c70bd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3134"/>
                <a:ext cx="11183112" cy="702691"/>
              </a:xfrm>
              <a:prstGeom prst="rect">
                <a:avLst/>
              </a:prstGeom>
              <a:blipFill>
                <a:blip r:embed="rId5"/>
                <a:stretch>
                  <a:fillRect l="-1690" b="-156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65fddce9d?vbadefaultcenterpage=1&amp;parentnodeid=ce0c70bd5&amp;color=0,0,0&amp;vbahtmlprocessed=1&amp;bbb=1"/>
              <p:cNvSpPr/>
              <p:nvPr/>
            </p:nvSpPr>
            <p:spPr>
              <a:xfrm>
                <a:off x="502920" y="2918174"/>
                <a:ext cx="11183112" cy="121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65fddce9d?vbadefaultcenterpage=1&amp;parentnodeid=ce0c70bd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8174"/>
                <a:ext cx="11183112" cy="1219200"/>
              </a:xfrm>
              <a:prstGeom prst="rect">
                <a:avLst/>
              </a:prstGeom>
              <a:blipFill>
                <a:blip r:embed="rId6"/>
                <a:stretch>
                  <a:fillRect l="-1690" b="-8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c44c1ce4b?vbadefaultcenterpage=1&amp;parentnodeid=ce0c70bd5&amp;color=0,0,0&amp;vbahtmlprocessed=1&amp;bbb=1&amp;hasbroken=1"/>
              <p:cNvSpPr/>
              <p:nvPr/>
            </p:nvSpPr>
            <p:spPr>
              <a:xfrm>
                <a:off x="502920" y="201074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某种子每粒发芽的概率都为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，现播种了1000粒，对于没有发芽的种子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，每粒需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要再补种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2粒，补种的种子数记为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的数学期望为(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c44c1ce4b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074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c44c1ce4b.bracket?vbadefaultcenterpage=1&amp;parentnodeid=ce0c70bd5&amp;color=0,0,0&amp;vbapositionanswer=2&amp;vbahtmlprocessed=1"/>
          <p:cNvSpPr/>
          <p:nvPr/>
        </p:nvSpPr>
        <p:spPr>
          <a:xfrm>
            <a:off x="8048879" y="255811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7_1#c44c1ce4b.choices?vbadefaultcenterpage=1&amp;parentnodeid=ce0c70bd5&amp;color=0,0,0&amp;vbahtmlprocessed=1&amp;bbb=1"/>
          <p:cNvSpPr/>
          <p:nvPr/>
        </p:nvSpPr>
        <p:spPr>
          <a:xfrm>
            <a:off x="502920" y="305137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.100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B.200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C.300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.400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c44c1ce4b?vbadefaultcenterpage=1&amp;parentnodeid=ce0c70bd5&amp;color=0,0,0&amp;vbahtmlprocessed=1&amp;bbb=1&amp;hasbroken=1"/>
              <p:cNvSpPr/>
              <p:nvPr/>
            </p:nvSpPr>
            <p:spPr>
              <a:xfrm>
                <a:off x="502920" y="353524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将“没有发芽的种子数”记为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,2,3，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，1000，由题意可知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1000,0.1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=1000×0.1=100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c44c1ce4b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5249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13c9db8e7?vbadefaultcenterpage=1&amp;parentnodeid=ce0c70bd5&amp;color=0,0,0&amp;vbahtmlprocessed=1&amp;bbb=1&amp;hasbroken=1"/>
              <p:cNvSpPr/>
              <p:nvPr/>
            </p:nvSpPr>
            <p:spPr>
              <a:xfrm>
                <a:off x="502920" y="1720165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（改编）某群体中的每位成员使用移动支付的概率都为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各成员的支付方式相互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独立，设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为该群体的10位成员中使用移动支付的人数，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=2.1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=7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13c9db8e7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20165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654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13c9db8e7.bracket?vbadefaultcenterpage=1&amp;parentnodeid=ce0c70bd5&amp;color=0,0,0&amp;vbapositionanswer=3&amp;vbahtmlprocessed=1"/>
          <p:cNvSpPr/>
          <p:nvPr/>
        </p:nvSpPr>
        <p:spPr>
          <a:xfrm>
            <a:off x="4698746" y="282633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1_1#13c9db8e7.choices?vbadefaultcenterpage=1&amp;parentnodeid=ce0c70bd5&amp;color=0,0,0&amp;vbahtmlprocessed=1&amp;bbb=1"/>
          <p:cNvSpPr/>
          <p:nvPr/>
        </p:nvSpPr>
        <p:spPr>
          <a:xfrm>
            <a:off x="502920" y="3308172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B.0.6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C.0.4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.0.3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13c9db8e7?vbadefaultcenterpage=1&amp;parentnodeid=ce0c70bd5&amp;color=0,0,0&amp;vbahtmlprocessed=1&amp;bbb=1"/>
              <p:cNvSpPr/>
              <p:nvPr/>
            </p:nvSpPr>
            <p:spPr>
              <a:xfrm>
                <a:off x="502920" y="3792042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=2.1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=7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13c9db8e7?vbadefaultcenterpage=1&amp;parentnodeid=ce0c70bd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92042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6e1a24dcc?vbadefaultcenterpage=1&amp;parentnodeid=ce0c70bd5&amp;color=0,0,0&amp;vbahtmlprocessed=1&amp;bbb=1&amp;hasbroken=1"/>
              <p:cNvSpPr/>
              <p:nvPr/>
            </p:nvSpPr>
            <p:spPr>
              <a:xfrm>
                <a:off x="502920" y="756000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已知盒中有10个螺丝钉,其中有3个是坏的,现从盒中随机地抽取4个,那么概率是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事件为(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6e1a24dcc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r="-818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6e1a24dcc.bracket?vbadefaultcenterpage=1&amp;parentnodeid=ce0c70bd5&amp;color=0,0,0&amp;vbapositionanswer=4&amp;vbahtmlprocessed=1"/>
          <p:cNvSpPr/>
          <p:nvPr/>
        </p:nvSpPr>
        <p:spPr>
          <a:xfrm>
            <a:off x="1684020" y="15319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5_1#6e1a24dcc.choices?vbadefaultcenterpage=1&amp;parentnodeid=ce0c70bd5&amp;color=0,0,0&amp;vbahtmlprocessed=1&amp;bbb=1"/>
          <p:cNvSpPr/>
          <p:nvPr/>
        </p:nvSpPr>
        <p:spPr>
          <a:xfrm>
            <a:off x="502920" y="2081624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394706" algn="l"/>
                <a:tab pos="82317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A.恰有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1个是坏的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4个全是好的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.恰有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2个是好的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.至多有2个是坏的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6e1a24dcc?vbadefaultcenterpage=1&amp;parentnodeid=ce0c70bd5&amp;color=0,0,0&amp;vbahtmlprocessed=1&amp;bbb=1&amp;hasbroken=1"/>
              <p:cNvSpPr/>
              <p:nvPr/>
            </p:nvSpPr>
            <p:spPr>
              <a:xfrm>
                <a:off x="502920" y="2560351"/>
                <a:ext cx="11183112" cy="335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易知抽取的结果服从超几何分布，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=4.∵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盒中有10个螺丝钉,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从盒中随机地抽取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4个的取法总数为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=210.∵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其中有3个是坏的,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恰有1个是坏的、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恰有2个是好的、4个全是好的、至多有2个是坏的的取法数分别为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恰有1个是坏的的概率为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,恰有2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个是好的的概率为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,4个全是好的的概率为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,至多有2个是坏的的概率为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6e1a24dcc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0351"/>
                <a:ext cx="11183112" cy="3352800"/>
              </a:xfrm>
              <a:prstGeom prst="rect">
                <a:avLst/>
              </a:prstGeom>
              <a:blipFill>
                <a:blip r:embed="rId4"/>
                <a:stretch>
                  <a:fillRect l="-1690" r="-7252" b="-30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de909cda8?vbadefaultcenterpage=1&amp;parentnodeid=ce0c70bd5&amp;color=0,0,0&amp;vbahtmlprocessed=1&amp;bbb=1&amp;hasbroken=1"/>
              <p:cNvSpPr/>
              <p:nvPr/>
            </p:nvSpPr>
            <p:spPr>
              <a:xfrm>
                <a:off x="502920" y="179407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一个课外兴趣小组共有5名成员，其中3名女性成员，2名男性成员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，现从中随机选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2名成员进行学习汇报，记选出女性成员的人数为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的均值是(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de909cda8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407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491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de909cda8.bracket?vbadefaultcenterpage=1&amp;parentnodeid=ce0c70bd5&amp;color=0,0,0&amp;vbapositionanswer=5&amp;vbahtmlprocessed=1"/>
          <p:cNvSpPr/>
          <p:nvPr/>
        </p:nvSpPr>
        <p:spPr>
          <a:xfrm>
            <a:off x="9864979" y="234145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de909cda8.choices?vbadefaultcenterpage=1&amp;parentnodeid=ce0c70bd5&amp;color=0,0,0&amp;vbahtmlprocessed=1&amp;bbb=1"/>
              <p:cNvSpPr/>
              <p:nvPr/>
            </p:nvSpPr>
            <p:spPr>
              <a:xfrm>
                <a:off x="502920" y="2834717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30703" algn="l"/>
                    <a:tab pos="5763006" algn="l"/>
                    <a:tab pos="85683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de909cda8.choices?vbadefaultcenterpage=1&amp;parentnodeid=ce0c70bd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4717"/>
                <a:ext cx="11183112" cy="710946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de909cda8?vbadefaultcenterpage=1&amp;parentnodeid=ce0c70bd5&amp;color=0,0,0&amp;vbahtmlprocessed=1&amp;bbb=1&amp;hasbroken=1"/>
              <p:cNvSpPr/>
              <p:nvPr/>
            </p:nvSpPr>
            <p:spPr>
              <a:xfrm>
                <a:off x="502920" y="3555124"/>
                <a:ext cx="11183112" cy="1786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𝑋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的所有可能取值为0,1,2,则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𝐸𝑋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de909cda8?vbadefaultcenterpage=1&amp;parentnodeid=ce0c70bd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5124"/>
                <a:ext cx="11183112" cy="1786700"/>
              </a:xfrm>
              <a:prstGeom prst="rect">
                <a:avLst/>
              </a:prstGeom>
              <a:blipFill>
                <a:blip r:embed="rId5"/>
                <a:stretch>
                  <a:fillRect l="-1690" b="-10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744</Words>
  <Application>Microsoft Office PowerPoint</Application>
  <PresentationFormat>宽屏</PresentationFormat>
  <Paragraphs>252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7</cp:revision>
  <dcterms:created xsi:type="dcterms:W3CDTF">2024-01-23T11:19:10Z</dcterms:created>
  <dcterms:modified xsi:type="dcterms:W3CDTF">2024-02-03T02:56:28Z</dcterms:modified>
  <cp:category/>
  <cp:contentStatus/>
</cp:coreProperties>
</file>