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ae16b1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C382A29-5D72-4287-B5EC-4A6C4D42139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f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046E3C7-370D-460C-A67D-44FBB37C26E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ae16b1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AE22AAE-9881-40CF-84E7-CA04120317F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690fa5cf?vbadefaultcenterpage=1&amp;parentnodeid=e65cb536d&amp;color=0,0,0&amp;vbahtmlprocessed=1&amp;bbb=1"/>
              <p:cNvSpPr/>
              <p:nvPr/>
            </p:nvSpPr>
            <p:spPr>
              <a:xfrm>
                <a:off x="502920" y="2648471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690fa5cf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8471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690fa5cf.bracket?vbadefaultcenterpage=1&amp;parentnodeid=e65cb536d&amp;color=0,0,0&amp;vbapositionanswer=6&amp;vbahtmlprocessed=1"/>
          <p:cNvSpPr/>
          <p:nvPr/>
        </p:nvSpPr>
        <p:spPr>
          <a:xfrm>
            <a:off x="9216327" y="292844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c690fa5cf.choices?vbadefaultcenterpage=1&amp;parentnodeid=e65cb536d&amp;color=0,0,0&amp;vbahtmlprocessed=1&amp;bbb=1"/>
              <p:cNvSpPr/>
              <p:nvPr/>
            </p:nvSpPr>
            <p:spPr>
              <a:xfrm>
                <a:off x="502920" y="3359735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22778" algn="l"/>
                    <a:tab pos="5578856" algn="l"/>
                    <a:tab pos="84762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c690fa5cf.choices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9735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c690fa5cf?vbadefaultcenterpage=1&amp;parentnodeid=e65cb536d&amp;color=0,0,0&amp;vbahtmlprocessed=1&amp;bbb=1"/>
              <p:cNvSpPr/>
              <p:nvPr/>
            </p:nvSpPr>
            <p:spPr>
              <a:xfrm>
                <a:off x="502920" y="3830905"/>
                <a:ext cx="11183112" cy="6435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674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c690fa5cf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0905"/>
                <a:ext cx="11183112" cy="643573"/>
              </a:xfrm>
              <a:prstGeom prst="rect">
                <a:avLst/>
              </a:prstGeom>
              <a:blipFill>
                <a:blip r:embed="rId5"/>
                <a:stretch>
                  <a:fillRect l="-1690" b="-150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5_1#7bdbfd403?vbadefaultcenterpage=1&amp;parentnodeid=e65cb536d&amp;color=0,0,0&amp;vbahtmlprocessed=1&amp;bbb=1"/>
          <p:cNvSpPr/>
          <p:nvPr/>
        </p:nvSpPr>
        <p:spPr>
          <a:xfrm>
            <a:off x="502920" y="75600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下列说法中正确的是(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26_1#7bdbfd403.bracket?vbadefaultcenterpage=1&amp;parentnodeid=e65cb536d&amp;color=0,0,0&amp;vbapositionanswer=7&amp;vbahtmlprocessed=1"/>
          <p:cNvSpPr/>
          <p:nvPr/>
        </p:nvSpPr>
        <p:spPr>
          <a:xfrm>
            <a:off x="3741420" y="7445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7bdbfd403.choices?vbadefaultcenterpage=1&amp;parentnodeid=e65cb536d&amp;color=0,0,0&amp;vbahtmlprocessed=1&amp;bbb=1"/>
              <p:cNvSpPr/>
              <p:nvPr/>
            </p:nvSpPr>
            <p:spPr>
              <a:xfrm>
                <a:off x="502920" y="1305528"/>
                <a:ext cx="11183112" cy="2324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A.第三象限角大于第二象限角</a:t>
                </a:r>
                <a:endParaRPr lang="en-US" altLang="zh-CN" sz="2400" dirty="0"/>
              </a:p>
              <a:p>
                <a:pPr marL="0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终边上一点，则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的终边不相同，则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7bdbfd403.choices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5528"/>
                <a:ext cx="11183112" cy="2324100"/>
              </a:xfrm>
              <a:prstGeom prst="rect">
                <a:avLst/>
              </a:prstGeom>
              <a:blipFill>
                <a:blip r:embed="rId3"/>
                <a:stretch>
                  <a:fillRect l="-1690" b="-4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7bdbfd403?vbadefaultcenterpage=1&amp;parentnodeid=e65cb536d&amp;color=0,0,0&amp;vbahtmlprocessed=1&amp;bbb=1&amp;hasbroken=1"/>
              <p:cNvSpPr/>
              <p:nvPr/>
            </p:nvSpPr>
            <p:spPr>
              <a:xfrm>
                <a:off x="502920" y="3631279"/>
                <a:ext cx="11183112" cy="2895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分别为第三象限角和第二象限角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7bdbfd403?vbadefaultcenterpage=1&amp;parentnodeid=e65cb53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1279"/>
                <a:ext cx="11183112" cy="2895600"/>
              </a:xfrm>
              <a:prstGeom prst="rect">
                <a:avLst/>
              </a:prstGeom>
              <a:blipFill>
                <a:blip r:embed="rId4"/>
                <a:stretch>
                  <a:fillRect l="-1690" r="-218" b="-35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68b68f5f8?vbadefaultcenterpage=1&amp;parentnodeid=e65cb536d&amp;color=0,0,0&amp;vbahtmlprocessed=1&amp;bbb=1"/>
              <p:cNvSpPr/>
              <p:nvPr/>
            </p:nvSpPr>
            <p:spPr>
              <a:xfrm>
                <a:off x="502920" y="172657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68b68f5f8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657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8b68f5f8.bracket?vbadefaultcenterpage=1&amp;parentnodeid=e65cb536d&amp;color=0,0,0&amp;vbapositionanswer=8&amp;vbahtmlprocessed=1"/>
          <p:cNvSpPr/>
          <p:nvPr/>
        </p:nvSpPr>
        <p:spPr>
          <a:xfrm>
            <a:off x="9211564" y="171514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68b68f5f8.choices?vbadefaultcenterpage=1&amp;parentnodeid=e65cb536d&amp;color=0,0,0&amp;vbahtmlprocessed=1&amp;bbb=1"/>
              <p:cNvSpPr/>
              <p:nvPr/>
            </p:nvSpPr>
            <p:spPr>
              <a:xfrm>
                <a:off x="502920" y="2213496"/>
                <a:ext cx="11183112" cy="6222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665603" algn="l"/>
                    <a:tab pos="5572506" algn="l"/>
                    <a:tab pos="8327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68b68f5f8.choices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496"/>
                <a:ext cx="11183112" cy="622237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68b68f5f8?vbadefaultcenterpage=1&amp;parentnodeid=e65cb536d&amp;color=0,0,0&amp;vbahtmlprocessed=1&amp;bbb=1&amp;hasbroken=1"/>
              <p:cNvSpPr/>
              <p:nvPr/>
            </p:nvSpPr>
            <p:spPr>
              <a:xfrm>
                <a:off x="502920" y="2842972"/>
                <a:ext cx="11183112" cy="255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68b68f5f8?vbadefaultcenterpage=1&amp;parentnodeid=e65cb53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2972"/>
                <a:ext cx="11183112" cy="2552700"/>
              </a:xfrm>
              <a:prstGeom prst="rect">
                <a:avLst/>
              </a:prstGeom>
              <a:blipFill>
                <a:blip r:embed="rId5"/>
                <a:stretch>
                  <a:fillRect l="-1690" t="-3103" b="-23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b879b2fd?vbadefaultcenterpage=1&amp;parentnodeid=8a88e7f9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7fc79b95c?vbadefaultcenterpage=1&amp;parentnodeid=0b879b2fd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下列说法中正确的是(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7fc79b95c.bracket?vbadefaultcenterpage=1&amp;parentnodeid=0b879b2fd&amp;color=0,0,0&amp;vbapositionanswer=9&amp;vbahtmlprocessed=1&amp;bbb=1"/>
          <p:cNvSpPr/>
          <p:nvPr/>
        </p:nvSpPr>
        <p:spPr>
          <a:xfrm>
            <a:off x="5316220" y="15096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7fc79b95c.choices?vbadefaultcenterpage=1&amp;parentnodeid=0b879b2fd&amp;color=0,0,0&amp;vbahtmlprocessed=1&amp;bbb=1"/>
              <p:cNvSpPr/>
              <p:nvPr/>
            </p:nvSpPr>
            <p:spPr>
              <a:xfrm>
                <a:off x="502920" y="2067529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A.正角的正弦值是正的，负角的余弦值是负的，零角的正切值是零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.对任意角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7fc79b95c.choices?vbadefaultcenterpage=1&amp;parentnodeid=0b879b2f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529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7fc79b95c?vbadefaultcenterpage=1&amp;parentnodeid=0b879b2fd&amp;color=0,0,0&amp;vbahtmlprocessed=1&amp;bbb=1&amp;hasbroken=1"/>
              <p:cNvSpPr/>
              <p:nvPr/>
            </p:nvSpPr>
            <p:spPr>
              <a:xfrm>
                <a:off x="502920" y="1719848"/>
                <a:ext cx="11183112" cy="3298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正角和负角的正弦值和余弦值都可正、可负、可为零，故A错误；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225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,故C正确；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的符号相同，所以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7fc79b95c?vbadefaultcenterpage=1&amp;parentnodeid=0b879b2f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9848"/>
                <a:ext cx="11183112" cy="3298000"/>
              </a:xfrm>
              <a:prstGeom prst="rect">
                <a:avLst/>
              </a:prstGeom>
              <a:blipFill>
                <a:blip r:embed="rId3"/>
                <a:stretch>
                  <a:fillRect l="-1690" r="-1309" b="-5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86eb7272c?hastextimagelayout=1&amp;vbadefaultcenterpage=1&amp;parentnodeid=0b879b2f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6923" y="985025"/>
            <a:ext cx="3236976" cy="31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86eb7272c?hastextimagelayout=1&amp;segpoint=1&amp;vbadefaultcenterpage=1&amp;parentnodeid=0b879b2fd&amp;color=0,0,0&amp;vbahtmlprocessed=1&amp;bbb=1&amp;hasbroken=1"/>
              <p:cNvSpPr/>
              <p:nvPr/>
            </p:nvSpPr>
            <p:spPr>
              <a:xfrm>
                <a:off x="502920" y="939306"/>
                <a:ext cx="7863840" cy="2239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在单位圆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上逆时针作匀速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圆周运动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同时出发，点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的角速度为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rad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起点位置坐标为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的角速度为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rad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，起点位置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86eb7272c?hastextimagelayout=1&amp;segpoint=1&amp;vbadefaultcenterpage=1&amp;parentnodeid=0b879b2f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9306"/>
                <a:ext cx="7863840" cy="2239899"/>
              </a:xfrm>
              <a:prstGeom prst="rect">
                <a:avLst/>
              </a:prstGeom>
              <a:blipFill>
                <a:blip r:embed="rId4"/>
                <a:stretch>
                  <a:fillRect l="-2403" r="-775" b="-8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86eb7272c.bracket?vbadefaultcenterpage=1&amp;parentnodeid=0b879b2fd&amp;color=0,0,0&amp;vbapositionanswer=10&amp;vbahtmlprocessed=1&amp;bbb=1"/>
          <p:cNvSpPr/>
          <p:nvPr/>
        </p:nvSpPr>
        <p:spPr>
          <a:xfrm>
            <a:off x="2970467" y="2693176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86eb7272c.choices?hastextimagelayout=1&amp;vbadefaultcenterpage=1&amp;parentnodeid=0b879b2fd&amp;color=0,0,0&amp;vbahtmlprocessed=1&amp;bbb=1"/>
              <p:cNvSpPr/>
              <p:nvPr/>
            </p:nvSpPr>
            <p:spPr>
              <a:xfrm>
                <a:off x="502920" y="3187395"/>
                <a:ext cx="7863840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末，扇形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的弧长为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在单位圆上第二次重合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86eb7272c.choices?hastextimagelayout=1&amp;vbadefaultcenterpage=1&amp;parentnodeid=0b879b2f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7395"/>
                <a:ext cx="7863840" cy="2235200"/>
              </a:xfrm>
              <a:prstGeom prst="rect">
                <a:avLst/>
              </a:prstGeom>
              <a:blipFill>
                <a:blip r:embed="rId5"/>
                <a:stretch>
                  <a:fillRect l="-2403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86eb7272c?vbadefaultcenterpage=1&amp;parentnodeid=0b879b2fd&amp;color=0,0,0&amp;vbahtmlprocessed=1&amp;bbb=1&amp;hasbroken=1"/>
              <p:cNvSpPr/>
              <p:nvPr/>
            </p:nvSpPr>
            <p:spPr>
              <a:xfrm>
                <a:off x="502920" y="1367359"/>
                <a:ext cx="11183112" cy="4170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末,点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的弧长为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，故A错误，B正确.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在单位圆上第二次重合，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在单位圆上第二次重合，故C正确.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,经过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的面积可取得最大值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</a:t>
                </a:r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86eb7272c?vbadefaultcenterpage=1&amp;parentnodeid=0b879b2f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7359"/>
                <a:ext cx="11183112" cy="4170934"/>
              </a:xfrm>
              <a:prstGeom prst="rect">
                <a:avLst/>
              </a:prstGeom>
              <a:blipFill>
                <a:blip r:embed="rId3"/>
                <a:stretch>
                  <a:fillRect l="-1690" b="-24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1_1#89f356a00?vbadefaultcenterpage=1&amp;parentnodeid=0b879b2fd&amp;color=0,0,0&amp;vbahtmlprocessed=1&amp;bbb=1"/>
          <p:cNvSpPr/>
          <p:nvPr/>
        </p:nvSpPr>
        <p:spPr>
          <a:xfrm>
            <a:off x="502920" y="26563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若将钟表拨快10分钟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，则分针转过的角为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.（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结果用弧度制表示）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89f356a00.blank?vbadefaultcenterpage=1&amp;parentnodeid=0b879b2fd&amp;color=0,0,0&amp;vbapositionanswer=11&amp;vbahtmlprocessed=1&amp;bbb=1&amp;rh=43.2"/>
              <p:cNvSpPr/>
              <p:nvPr/>
            </p:nvSpPr>
            <p:spPr>
              <a:xfrm>
                <a:off x="6378893" y="2579542"/>
                <a:ext cx="584200" cy="48368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89f356a00.blank?vbadefaultcenterpage=1&amp;parentnodeid=0b879b2fd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93" y="2579542"/>
                <a:ext cx="584200" cy="483680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89f356a00?vbadefaultcenterpage=1&amp;parentnodeid=0b879b2fd&amp;color=0,0,0&amp;vbahtmlprocessed=1&amp;bbb=1&amp;hasbroken=1"/>
              <p:cNvSpPr/>
              <p:nvPr/>
            </p:nvSpPr>
            <p:spPr>
              <a:xfrm>
                <a:off x="502920" y="3143295"/>
                <a:ext cx="11183112" cy="13917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将钟表拨快10分钟，即分针顺时针旋转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由任意角的概念可知将钟表拨快10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分钟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，则分针转过的角为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89f356a00?vbadefaultcenterpage=1&amp;parentnodeid=0b879b2f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3295"/>
                <a:ext cx="11183112" cy="1391793"/>
              </a:xfrm>
              <a:prstGeom prst="rect">
                <a:avLst/>
              </a:prstGeom>
              <a:blipFill>
                <a:blip r:embed="rId4"/>
                <a:stretch>
                  <a:fillRect l="-1690" b="-74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d6dae6538?vbadefaultcenterpage=1&amp;parentnodeid=0b879b2fd&amp;color=0,0,0&amp;vbahtmlprocessed=1&amp;bbb=1&amp;hasbroken=1"/>
              <p:cNvSpPr/>
              <p:nvPr/>
            </p:nvSpPr>
            <p:spPr>
              <a:xfrm>
                <a:off x="502920" y="889173"/>
                <a:ext cx="11183112" cy="1122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（双空题）在平面直角坐标系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逆时针旋转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到点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，则其斜率为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d6dae6538?vbadefaultcenterpage=1&amp;parentnodeid=0b879b2f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9173"/>
                <a:ext cx="11183112" cy="1122299"/>
              </a:xfrm>
              <a:prstGeom prst="rect">
                <a:avLst/>
              </a:prstGeom>
              <a:blipFill>
                <a:blip r:embed="rId3"/>
                <a:stretch>
                  <a:fillRect l="-1690" r="-818" b="-163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d6dae6538.blank?vbadefaultcenterpage=1&amp;parentnodeid=0b879b2fd&amp;color=0,0,0&amp;vbapositionanswer=12&amp;vbahtmlprocessed=1&amp;bbb=1&amp;rh=37.8"/>
              <p:cNvSpPr/>
              <p:nvPr/>
            </p:nvSpPr>
            <p:spPr>
              <a:xfrm>
                <a:off x="3395853" y="1526903"/>
                <a:ext cx="1305814" cy="4208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d6dae6538.blank?vbadefaultcenterpage=1&amp;parentnodeid=0b879b2fd&amp;color=0,0,0&amp;vbapositionanswer=12&amp;vbahtmlprocessed=1&amp;bbb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853" y="1526903"/>
                <a:ext cx="1305814" cy="42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d6dae6538.blank?vbadefaultcenterpage=1&amp;parentnodeid=0b879b2fd&amp;color=0,0,0&amp;vbapositionanswer=13&amp;vbahtmlprocessed=1&amp;bbb=1"/>
              <p:cNvSpPr/>
              <p:nvPr/>
            </p:nvSpPr>
            <p:spPr>
              <a:xfrm>
                <a:off x="9852152" y="1556240"/>
                <a:ext cx="751015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d6dae6538.blank?vbadefaultcenterpage=1&amp;parentnodeid=0b879b2fd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152" y="1556240"/>
                <a:ext cx="751015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AS.47_1#d6dae6538?hastextimagelayout=1&amp;vbadefaultcenterpage=1&amp;parentnodeid=0b879b2fd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8783" y="2081449"/>
            <a:ext cx="2706624" cy="2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7_2#d6dae6538?hastextimagelayout=2&amp;vbadefaultcenterpage=1&amp;parentnodeid=0b879b2fd&amp;color=0,0,0&amp;vbahtmlprocessed=1&amp;bbb=1"/>
              <p:cNvSpPr/>
              <p:nvPr/>
            </p:nvSpPr>
            <p:spPr>
              <a:xfrm>
                <a:off x="502920" y="2017441"/>
                <a:ext cx="8348472" cy="39864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终边上一点，如图所示，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由三角函数的定义可知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逆时针旋转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角的终边上，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由三角函数定义可得点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7_2#d6dae6538?hastextimagelayout=2&amp;vbadefaultcenterpage=1&amp;parentnodeid=0b879b2f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7441"/>
                <a:ext cx="8348472" cy="3986403"/>
              </a:xfrm>
              <a:prstGeom prst="rect">
                <a:avLst/>
              </a:prstGeom>
              <a:blipFill>
                <a:blip r:embed="rId7"/>
                <a:stretch>
                  <a:fillRect l="-2264" b="-3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cf980357?vbadefaultcenterpage=1&amp;parentnodeid=8a88e7f9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3cacd0183?hastextimagelayout=1&amp;vbadefaultcenterpage=1&amp;parentnodeid=ccf980357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4259" y="1566767"/>
            <a:ext cx="3465576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3cacd0183?hastextimagelayout=3&amp;segpoint=1&amp;vbadefaultcenterpage=1&amp;parentnodeid=ccf980357&amp;color=0,0,0&amp;vbahtmlprocessed=1&amp;bbb=1&amp;hasbroken=1"/>
              <p:cNvSpPr/>
              <p:nvPr/>
            </p:nvSpPr>
            <p:spPr>
              <a:xfrm>
                <a:off x="502920" y="1521048"/>
                <a:ext cx="7635240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1874年欧拉第一次提出将角置于圆内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，以有向线段与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半径的比值定义三角函数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.如图，在单位圆中，定义角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的正弦线为有向线段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的余弦线为有向线段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若在单位圆内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轴为始边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，两角的终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轴对称，且对应正弦的值均为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3cacd0183?hastextimagelayout=3&amp;segpoint=1&amp;vbadefaultcenterpage=1&amp;parentnodeid=ccf9803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635240" cy="3268599"/>
              </a:xfrm>
              <a:prstGeom prst="rect">
                <a:avLst/>
              </a:prstGeom>
              <a:blipFill>
                <a:blip r:embed="rId5"/>
                <a:stretch>
                  <a:fillRect l="-2476" r="-240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9_1#3cacd0183.blank?vbadefaultcenterpage=1&amp;parentnodeid=ccf980357&amp;color=0,0,0&amp;vbapositionanswer=14&amp;vbahtmlprocessed=1&amp;bbb=1&amp;rh=48.6"/>
              <p:cNvSpPr/>
              <p:nvPr/>
            </p:nvSpPr>
            <p:spPr>
              <a:xfrm>
                <a:off x="528320" y="4208621"/>
                <a:ext cx="561975" cy="5102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9_1#3cacd0183.blank?vbadefaultcenterpage=1&amp;parentnodeid=ccf980357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4208621"/>
                <a:ext cx="561975" cy="510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0_1#3cacd0183?vbadefaultcenterpage=1&amp;parentnodeid=ccf980357&amp;color=0,0,0&amp;vbahtmlprocessed=1&amp;bbb=1"/>
              <p:cNvSpPr/>
              <p:nvPr/>
            </p:nvSpPr>
            <p:spPr>
              <a:xfrm>
                <a:off x="502920" y="4988148"/>
                <a:ext cx="11183112" cy="12701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0_1#3cacd0183?vbadefaultcenterpage=1&amp;parentnodeid=ccf9803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88148"/>
                <a:ext cx="11183112" cy="1270127"/>
              </a:xfrm>
              <a:prstGeom prst="rect">
                <a:avLst/>
              </a:prstGeom>
              <a:blipFill>
                <a:blip r:embed="rId7"/>
                <a:stretch>
                  <a:fillRect l="-1690" b="-81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1_1#4ce18d988?hastextimagelayout=1&amp;vbadefaultcenterpage=1&amp;parentnodeid=ccf98035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4544" y="2489435"/>
            <a:ext cx="2779776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1_2#4ce18d988?hastextimagelayout=4&amp;segpoint=1&amp;vbadefaultcenterpage=1&amp;parentnodeid=ccf980357&amp;color=0,0,0&amp;vbahtmlprocessed=1&amp;bbb=1&amp;hasbroken=1"/>
              <p:cNvSpPr/>
              <p:nvPr/>
            </p:nvSpPr>
            <p:spPr>
              <a:xfrm>
                <a:off x="502920" y="2443717"/>
                <a:ext cx="832104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哥特式建筑的结构是由两段不同圆心的圆弧组成的对称图形.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所在圆的圆心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1_2#4ce18d988?hastextimagelayout=4&amp;segpoint=1&amp;vbadefaultcenterpage=1&amp;parentnodeid=ccf9803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3717"/>
                <a:ext cx="8321040" cy="1592199"/>
              </a:xfrm>
              <a:prstGeom prst="rect">
                <a:avLst/>
              </a:prstGeom>
              <a:blipFill>
                <a:blip r:embed="rId4"/>
                <a:stretch>
                  <a:fillRect l="-2271" r="-3004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2_1#4ce18d988.blank?vbadefaultcenterpage=1&amp;parentnodeid=ccf980357&amp;color=0,0,0&amp;vbapositionanswer=15&amp;vbahtmlprocessed=1&amp;bbb=1&amp;rh=48.6"/>
              <p:cNvSpPr/>
              <p:nvPr/>
            </p:nvSpPr>
            <p:spPr>
              <a:xfrm>
                <a:off x="4840478" y="3406883"/>
                <a:ext cx="1266444" cy="56184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2_1#4ce18d988.blank?vbadefaultcenterpage=1&amp;parentnodeid=ccf980357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78" y="3406883"/>
                <a:ext cx="1266444" cy="561848"/>
              </a:xfrm>
              <a:prstGeom prst="rect">
                <a:avLst/>
              </a:prstGeom>
              <a:blipFill>
                <a:blip r:embed="rId5"/>
                <a:stretch>
                  <a:fillRect b="-10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3_1#4ce18d988?hastextimagelayout=1&amp;vbadefaultcenterpage=1&amp;parentnodeid=ccf980357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9956" y="897618"/>
            <a:ext cx="1897164" cy="15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3_2#4ce18d988?hastextimagelayout=5&amp;vbadefaultcenterpage=1&amp;parentnodeid=ccf980357&amp;color=0,0,0&amp;vbahtmlprocessed=1&amp;bbb=1&amp;hasbroken=1&amp;hassurround=1"/>
              <p:cNvSpPr/>
              <p:nvPr/>
            </p:nvSpPr>
            <p:spPr>
              <a:xfrm>
                <a:off x="502920" y="910318"/>
                <a:ext cx="9125712" cy="13826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3_2#4ce18d988?hastextimagelayout=5&amp;vbadefaultcenterpage=1&amp;parentnodeid=ccf980357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0318"/>
                <a:ext cx="9125712" cy="1382649"/>
              </a:xfrm>
              <a:prstGeom prst="rect">
                <a:avLst/>
              </a:prstGeom>
              <a:blipFill>
                <a:blip r:embed="rId4"/>
                <a:stretch>
                  <a:fillRect l="-2071" t="-1762" b="-136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2#4ce18d988?hastextimagelayout=5&amp;vbadefaultcenterpage=1&amp;parentnodeid=ccf98035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FFC3166-4B97-82A0-0A01-BB20F9936696}"/>
                  </a:ext>
                </a:extLst>
              </p:cNvPr>
              <p:cNvSpPr/>
              <p:nvPr/>
            </p:nvSpPr>
            <p:spPr>
              <a:xfrm>
                <a:off x="503995" y="2433556"/>
                <a:ext cx="11184010" cy="33717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𝑂𝐷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𝑂𝐶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2#4ce18d988?hastextimagelayout=5&amp;vbadefaultcenterpage=1&amp;parentnodeid=ccf98035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FFC3166-4B97-82A0-0A01-BB20F993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433556"/>
                <a:ext cx="11184010" cy="3371723"/>
              </a:xfrm>
              <a:prstGeom prst="rect">
                <a:avLst/>
              </a:prstGeom>
              <a:blipFill>
                <a:blip r:embed="rId5"/>
                <a:stretch>
                  <a:fillRect l="-1690" t="-723" b="-32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2b7a5fc2?vbadefaultcenterpage=1&amp;parentnodeid=8a88e7f9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b07646852?segpoint=1&amp;vbadefaultcenterpage=1&amp;parentnodeid=12b7a5fc2&amp;color=0,0,0&amp;vbahtmlprocessed=1&amp;bbb=1"/>
              <p:cNvSpPr/>
              <p:nvPr/>
            </p:nvSpPr>
            <p:spPr>
              <a:xfrm>
                <a:off x="502920" y="152104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，则下列各式中正确的有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写出所有正确的序号）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b07646852?segpoint=1&amp;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t="-383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5_1#b07646852.blank?vbadefaultcenterpage=1&amp;parentnodeid=12b7a5fc2&amp;color=0,0,0&amp;vbapositionanswer=16&amp;vbahtmlprocessed=1&amp;bbb=1"/>
          <p:cNvSpPr/>
          <p:nvPr/>
        </p:nvSpPr>
        <p:spPr>
          <a:xfrm>
            <a:off x="5926265" y="1506887"/>
            <a:ext cx="1135063" cy="354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①②③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b07646852?vbadefaultcenterpage=1&amp;parentnodeid=12b7a5fc2&amp;color=0,0,0&amp;vbahtmlprocessed=1&amp;bbb=1"/>
              <p:cNvSpPr/>
              <p:nvPr/>
            </p:nvSpPr>
            <p:spPr>
              <a:xfrm>
                <a:off x="502920" y="965023"/>
                <a:ext cx="11183112" cy="517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，故①正确，④错误.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，故②正确.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①知，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，故③正确.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b07646852?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5023"/>
                <a:ext cx="11183112" cy="5177600"/>
              </a:xfrm>
              <a:prstGeom prst="rect">
                <a:avLst/>
              </a:prstGeom>
              <a:blipFill>
                <a:blip r:embed="rId3"/>
                <a:stretch>
                  <a:fillRect l="-1690" b="-34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9e6923e65?segpoint=1&amp;vbadefaultcenterpage=1&amp;parentnodeid=12b7a5fc2&amp;color=0,0,0&amp;vbahtmlprocessed=1&amp;bbb=1"/>
              <p:cNvSpPr/>
              <p:nvPr/>
            </p:nvSpPr>
            <p:spPr>
              <a:xfrm>
                <a:off x="502920" y="756000"/>
                <a:ext cx="11183112" cy="72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有意义.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9e6923e65?segpoint=1&amp;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23900"/>
              </a:xfrm>
              <a:prstGeom prst="rect">
                <a:avLst/>
              </a:prstGeom>
              <a:blipFill>
                <a:blip r:embed="rId3"/>
                <a:stretch>
                  <a:fillRect l="-1690" b="-92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9e6923e65?segpoint=1&amp;vbadefaultcenterpage=1&amp;parentnodeid=12b7a5fc2&amp;color=0,0,0&amp;vbahtmlprocessed=1&amp;bbb=1"/>
              <p:cNvSpPr/>
              <p:nvPr/>
            </p:nvSpPr>
            <p:spPr>
              <a:xfrm>
                <a:off x="502920" y="1482948"/>
                <a:ext cx="11183112" cy="417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6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（1）试判断角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的终边所在的象限；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9e6923e65?segpoint=1&amp;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2948"/>
                <a:ext cx="11183112" cy="417449"/>
              </a:xfrm>
              <a:prstGeom prst="rect">
                <a:avLst/>
              </a:prstGeom>
              <a:blipFill>
                <a:blip r:embed="rId4"/>
                <a:stretch>
                  <a:fillRect l="-1690" t="-10145" b="-434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9e6923e65?segpoint=1&amp;vbadefaultcenterpage=1&amp;parentnodeid=12b7a5fc2&amp;color=0,0,0&amp;vbahtmlprocessed=1&amp;bbb=1"/>
              <p:cNvSpPr/>
              <p:nvPr/>
            </p:nvSpPr>
            <p:spPr>
              <a:xfrm>
                <a:off x="502920" y="1901032"/>
                <a:ext cx="11183112" cy="6347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3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的终边与单位圆相交于点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9e6923e65?segpoint=1&amp;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1032"/>
                <a:ext cx="11183112" cy="634746"/>
              </a:xfrm>
              <a:prstGeom prst="rect">
                <a:avLst/>
              </a:prstGeom>
              <a:blipFill>
                <a:blip r:embed="rId5"/>
                <a:stretch>
                  <a:fillRect l="-1690" b="-163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8_1#9e6923e65?vbadefaultcenterpage=1&amp;parentnodeid=12b7a5fc2&amp;color=0,0,0&amp;vbahtmlprocessed=1&amp;bbb=1"/>
              <p:cNvSpPr/>
              <p:nvPr/>
            </p:nvSpPr>
            <p:spPr>
              <a:xfrm>
                <a:off x="502920" y="2546954"/>
                <a:ext cx="11183112" cy="413321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有意义，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①②得角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的终边在第四象限.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在单位圆上，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是第四象限角，即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由三角函数的定义知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8_1#9e6923e65?vbadefaultcenterpage=1&amp;parentnodeid=12b7a5fc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6954"/>
                <a:ext cx="11183112" cy="4133215"/>
              </a:xfrm>
              <a:prstGeom prst="rect">
                <a:avLst/>
              </a:prstGeom>
              <a:blipFill>
                <a:blip r:embed="rId6"/>
                <a:stretch>
                  <a:fillRect l="-1690" t="-590" b="-25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eae16b1b4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基础课19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任意角、弧度制和三角函数的概念</a:t>
            </a:r>
            <a:endParaRPr lang="en-US" altLang="zh-CN" sz="4000" dirty="0"/>
          </a:p>
        </p:txBody>
      </p:sp>
      <p:pic>
        <p:nvPicPr>
          <p:cNvPr id="3" name="C_0#eae16b1b4?linknodeid=e65cb536d&amp;catalogrefid=e65cb536d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eae16b1b4?linknodeid=e65cb536d&amp;catalogrefid=e65cb536d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eae16b1b4?linknodeid=0b879b2fd&amp;catalogrefid=0b879b2fd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eae16b1b4?linknodeid=0b879b2fd&amp;catalogrefid=0b879b2fd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eae16b1b4?linknodeid=ccf980357&amp;catalogrefid=ccf980357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eae16b1b4?linknodeid=ccf980357&amp;catalogrefid=ccf980357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eae16b1b4?linknodeid=12b7a5fc2&amp;catalogrefid=12b7a5fc2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eae16b1b4?linknodeid=12b7a5fc2&amp;catalogrefid=12b7a5fc2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eae16b1b4?linknodeid=e65cb536d&amp;catalogrefid=e65cb536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eae16b1b4?linknodeid=e65cb536d&amp;catalogrefid=e65cb536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eae16b1b4?linknodeid=0b879b2fd&amp;catalogrefid=0b879b2fd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eae16b1b4?linknodeid=0b879b2fd&amp;catalogrefid=0b879b2fd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eae16b1b4?linknodeid=ccf980357&amp;catalogrefid=ccf98035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eae16b1b4?linknodeid=ccf980357&amp;catalogrefid=ccf98035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eae16b1b4?linknodeid=12b7a5fc2&amp;catalogrefid=12b7a5f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eae16b1b4?linknodeid=12b7a5fc2&amp;catalogrefid=12b7a5f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a88e7f97.fixed?vbadefaultcenterpage=1&amp;parentnodeid=eae16b1b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8a88e7f97.fixed?vbadefaultcenterpage=1&amp;parentnodeid=eae16b1b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65cb536d?vbadefaultcenterpage=1&amp;parentnodeid=8a88e7f9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483bbb05c?vbadefaultcenterpage=1&amp;parentnodeid=e65cb536d&amp;color=0,0,0&amp;vbahtmlprocessed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是第四象限角，则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483bbb05c?vbadefaultcenterpage=1&amp;parentnodeid=e65cb536d&amp;color=0,0,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483bbb05c.bracket?vbadefaultcenterpage=1&amp;parentnodeid=e65cb536d&amp;color=0,0,0&amp;vbapositionanswer=1&amp;vbahtmlprocessed=1"/>
          <p:cNvSpPr/>
          <p:nvPr/>
        </p:nvSpPr>
        <p:spPr>
          <a:xfrm>
            <a:off x="6335268" y="15096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3_1#483bbb05c.choices?vbadefaultcenterpage=1&amp;parentnodeid=e65cb536d&amp;color=0,0,0&amp;vbahtmlprocessed=1"/>
          <p:cNvSpPr/>
          <p:nvPr/>
        </p:nvSpPr>
        <p:spPr>
          <a:xfrm>
            <a:off x="502920" y="200491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.第一象限角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B.第二象限角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C.第三象限角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.第四象限角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483bbb05c?vbadefaultcenterpage=1&amp;parentnodeid=e65cb536d&amp;color=0,0,0&amp;vbahtmlprocessed=1"/>
              <p:cNvSpPr/>
              <p:nvPr/>
            </p:nvSpPr>
            <p:spPr>
              <a:xfrm>
                <a:off x="502920" y="248878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是第四象限角，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的终边在第二象限.故选B.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483bbb05c?vbadefaultcenterpage=1&amp;parentnodeid=e65cb536d&amp;color=0,0,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8788"/>
                <a:ext cx="11183112" cy="1592199"/>
              </a:xfrm>
              <a:prstGeom prst="rect">
                <a:avLst/>
              </a:prstGeom>
              <a:blipFill>
                <a:blip r:embed="rId5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e5d3c5aa3?vbadefaultcenterpage=1&amp;parentnodeid=e65cb536d&amp;color=0,0,0&amp;vbahtmlprocessed=1&amp;bbb=1"/>
              <p:cNvSpPr/>
              <p:nvPr/>
            </p:nvSpPr>
            <p:spPr>
              <a:xfrm>
                <a:off x="502920" y="22900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若一钟表的秒针长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秒针的端点所走的路线长为(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e5d3c5aa3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007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e5d3c5aa3.bracket?vbadefaultcenterpage=1&amp;parentnodeid=e65cb536d&amp;color=0,0,0&amp;vbapositionanswer=2&amp;vbahtmlprocessed=1"/>
          <p:cNvSpPr/>
          <p:nvPr/>
        </p:nvSpPr>
        <p:spPr>
          <a:xfrm>
            <a:off x="9964420" y="22786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e5d3c5aa3.choices?vbadefaultcenterpage=1&amp;parentnodeid=e65cb536d&amp;color=0,0,0&amp;vbahtmlprocessed=1&amp;bbb=1"/>
              <p:cNvSpPr/>
              <p:nvPr/>
            </p:nvSpPr>
            <p:spPr>
              <a:xfrm>
                <a:off x="502920" y="283293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14828" algn="l"/>
                    <a:tab pos="5604256" algn="l"/>
                    <a:tab pos="85714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e5d3c5aa3.choices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293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e5d3c5aa3?vbadefaultcenterpage=1&amp;parentnodeid=e65cb536d&amp;color=0,0,0&amp;vbahtmlprocessed=1&amp;bbb=1"/>
              <p:cNvSpPr/>
              <p:nvPr/>
            </p:nvSpPr>
            <p:spPr>
              <a:xfrm>
                <a:off x="502920" y="3311665"/>
                <a:ext cx="11183112" cy="14900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，秒针走过的弧度为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，秒针的端点所走的路线长为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e5d3c5aa3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665"/>
                <a:ext cx="11183112" cy="1490091"/>
              </a:xfrm>
              <a:prstGeom prst="rect">
                <a:avLst/>
              </a:prstGeom>
              <a:blipFill>
                <a:blip r:embed="rId5"/>
                <a:stretch>
                  <a:fillRect l="-1690" b="-69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1220d255?vbadefaultcenterpage=1&amp;parentnodeid=e65cb536d&amp;color=0,0,0&amp;vbahtmlprocessed=1&amp;bbb=1&amp;hasbroken=1"/>
              <p:cNvSpPr/>
              <p:nvPr/>
            </p:nvSpPr>
            <p:spPr>
              <a:xfrm>
                <a:off x="502920" y="1800303"/>
                <a:ext cx="11183112" cy="107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之间的关系为(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1220d255?vbadefaultcenterpage=1&amp;parentnodeid=e65cb53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0303"/>
                <a:ext cx="11183112" cy="1071499"/>
              </a:xfrm>
              <a:prstGeom prst="rect">
                <a:avLst/>
              </a:prstGeom>
              <a:blipFill>
                <a:blip r:embed="rId3"/>
                <a:stretch>
                  <a:fillRect l="-1690" b="-176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1220d255.bracket?vbadefaultcenterpage=1&amp;parentnodeid=e65cb536d&amp;color=0,0,0&amp;vbapositionanswer=3&amp;vbahtmlprocessed=1"/>
          <p:cNvSpPr/>
          <p:nvPr/>
        </p:nvSpPr>
        <p:spPr>
          <a:xfrm>
            <a:off x="2611120" y="238577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81220d255.choices?vbadefaultcenterpage=1&amp;parentnodeid=e65cb536d&amp;color=0,0,0&amp;vbahtmlprocessed=1&amp;bbb=1"/>
              <p:cNvSpPr/>
              <p:nvPr/>
            </p:nvSpPr>
            <p:spPr>
              <a:xfrm>
                <a:off x="502920" y="2931934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44978" algn="l"/>
                    <a:tab pos="5451856" algn="l"/>
                    <a:tab pos="8158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81220d255.choices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1934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1220d255?vbadefaultcenterpage=1&amp;parentnodeid=e65cb536d&amp;color=0,0,0&amp;vbahtmlprocessed=1&amp;bbb=1"/>
              <p:cNvSpPr/>
              <p:nvPr/>
            </p:nvSpPr>
            <p:spPr>
              <a:xfrm>
                <a:off x="502920" y="3410662"/>
                <a:ext cx="11183112" cy="167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±1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±2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1220d255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10662"/>
                <a:ext cx="11183112" cy="1672400"/>
              </a:xfrm>
              <a:prstGeom prst="rect">
                <a:avLst/>
              </a:prstGeom>
              <a:blipFill>
                <a:blip r:embed="rId5"/>
                <a:stretch>
                  <a:fillRect l="-1690" b="-10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3_1#95d864ad9?vbadefaultcenterpage=1&amp;parentnodeid=e65cb536d&amp;color=0,0,0&amp;vbahtmlprocessed=1&amp;bbb=1"/>
          <p:cNvSpPr/>
          <p:nvPr/>
        </p:nvSpPr>
        <p:spPr>
          <a:xfrm>
            <a:off x="502920" y="188043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已知扇形的面积是9，周长是12，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则扇形圆心角的弧度是(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4_1#95d864ad9.bracket?vbadefaultcenterpage=1&amp;parentnodeid=e65cb536d&amp;color=0,0,0&amp;vbapositionanswer=4&amp;vbahtmlprocessed=1"/>
          <p:cNvSpPr/>
          <p:nvPr/>
        </p:nvSpPr>
        <p:spPr>
          <a:xfrm>
            <a:off x="8478520" y="186900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95d864ad9.choices?vbadefaultcenterpage=1&amp;parentnodeid=e65cb536d&amp;color=0,0,0&amp;vbahtmlprocessed=1&amp;bbb=1"/>
          <p:cNvSpPr/>
          <p:nvPr/>
        </p:nvSpPr>
        <p:spPr>
          <a:xfrm>
            <a:off x="502920" y="242329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95d864ad9?vbadefaultcenterpage=1&amp;parentnodeid=e65cb536d&amp;color=0,0,0&amp;vbahtmlprocessed=1&amp;bbb=1"/>
              <p:cNvSpPr/>
              <p:nvPr/>
            </p:nvSpPr>
            <p:spPr>
              <a:xfrm>
                <a:off x="502920" y="2902026"/>
                <a:ext cx="11183112" cy="217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设扇形的半径为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，弧长为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𝑙𝑟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=9,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故圆心角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95d864ad9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2026"/>
                <a:ext cx="11183112" cy="2171700"/>
              </a:xfrm>
              <a:prstGeom prst="rect">
                <a:avLst/>
              </a:prstGeom>
              <a:blipFill>
                <a:blip r:embed="rId3"/>
                <a:stretch>
                  <a:fillRect l="-1690" b="-50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e4a966594?vbadefaultcenterpage=1&amp;parentnodeid=e65cb536d&amp;color=0,0,0&amp;vbahtmlprocessed=1&amp;bbb=1"/>
              <p:cNvSpPr/>
              <p:nvPr/>
            </p:nvSpPr>
            <p:spPr>
              <a:xfrm>
                <a:off x="502920" y="226982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e4a966594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982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e4a966594.bracket?vbadefaultcenterpage=1&amp;parentnodeid=e65cb536d&amp;color=0,0,0&amp;vbapositionanswer=5&amp;vbahtmlprocessed=1"/>
          <p:cNvSpPr/>
          <p:nvPr/>
        </p:nvSpPr>
        <p:spPr>
          <a:xfrm>
            <a:off x="6265482" y="225839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e4a966594.choices?vbadefaultcenterpage=1&amp;parentnodeid=e65cb536d&amp;color=0,0,0&amp;vbahtmlprocessed=1&amp;bbb=1"/>
          <p:cNvSpPr/>
          <p:nvPr/>
        </p:nvSpPr>
        <p:spPr>
          <a:xfrm>
            <a:off x="502920" y="275673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.第一象限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B.第二象限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C.第三象限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.第四象限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e4a966594?vbadefaultcenterpage=1&amp;parentnodeid=e65cb536d&amp;color=0,0,0&amp;vbahtmlprocessed=1&amp;bbb=1"/>
              <p:cNvSpPr/>
              <p:nvPr/>
            </p:nvSpPr>
            <p:spPr>
              <a:xfrm>
                <a:off x="502920" y="324060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为第三象限角，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位于第四象限.故选D.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e4a966594?vbadefaultcenterpage=1&amp;parentnodeid=e65cb53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060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407</Words>
  <Application>Microsoft Office PowerPoint</Application>
  <PresentationFormat>宽屏</PresentationFormat>
  <Paragraphs>173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2</cp:revision>
  <dcterms:created xsi:type="dcterms:W3CDTF">2024-01-23T11:17:05Z</dcterms:created>
  <dcterms:modified xsi:type="dcterms:W3CDTF">2024-02-02T02:09:56Z</dcterms:modified>
  <cp:category/>
  <cp:contentStatus/>
</cp:coreProperties>
</file>