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101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f2d180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基础课20 同角三角函数的基本关系及诱导公式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A272BA0B-9052-4DBE-808C-316897D8F2A6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30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17D81B59-77B2-49C5-B1DF-A7EAE3CACFC9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f2d180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基础课20 同角三角函数的基本关系及诱导公式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97B8E376-DDF2-4CF4-925F-215D7C2CB67B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8.xml"/><Relationship Id="rId5" Type="http://schemas.openxmlformats.org/officeDocument/2006/relationships/slide" Target="slide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1_1#11d004d86?vbadefaultcenterpage=1&amp;parentnodeid=4cb2120e0&amp;color=0,0,0&amp;vbahtmlprocessed=1&amp;bbb=1"/>
              <p:cNvSpPr/>
              <p:nvPr/>
            </p:nvSpPr>
            <p:spPr>
              <a:xfrm>
                <a:off x="502920" y="1736771"/>
                <a:ext cx="11183112" cy="71075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1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1_1#11d004d86?vbadefaultcenterpage=1&amp;parentnodeid=4cb2120e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36771"/>
                <a:ext cx="11183112" cy="710756"/>
              </a:xfrm>
              <a:prstGeom prst="rect">
                <a:avLst/>
              </a:prstGeom>
              <a:blipFill>
                <a:blip r:embed="rId3"/>
                <a:stretch>
                  <a:fillRect l="-1690" b="-146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2_1#11d004d86.bracket?vbadefaultcenterpage=1&amp;parentnodeid=4cb2120e0&amp;color=0,0,0&amp;vbapositionanswer=6&amp;vbahtmlprocessed=1"/>
          <p:cNvSpPr/>
          <p:nvPr/>
        </p:nvSpPr>
        <p:spPr>
          <a:xfrm>
            <a:off x="8275130" y="2017123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3_1#11d004d86.choices?vbadefaultcenterpage=1&amp;parentnodeid=4cb2120e0&amp;color=0,0,0&amp;vbahtmlprocessed=1&amp;bbb=1"/>
              <p:cNvSpPr/>
              <p:nvPr/>
            </p:nvSpPr>
            <p:spPr>
              <a:xfrm>
                <a:off x="502920" y="2448415"/>
                <a:ext cx="11183112" cy="71075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722753" algn="l"/>
                    <a:tab pos="5699506" algn="l"/>
                    <a:tab pos="83968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3_1#11d004d86.choices?vbadefaultcenterpage=1&amp;parentnodeid=4cb2120e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48415"/>
                <a:ext cx="11183112" cy="710756"/>
              </a:xfrm>
              <a:prstGeom prst="rect">
                <a:avLst/>
              </a:prstGeom>
              <a:blipFill>
                <a:blip r:embed="rId4"/>
                <a:stretch>
                  <a:fillRect l="-1690" b="-146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4_1#11d004d86?vbadefaultcenterpage=1&amp;parentnodeid=4cb2120e0&amp;color=0,0,0&amp;vbahtmlprocessed=1&amp;bbb=1&amp;hasbroken=1"/>
              <p:cNvSpPr/>
              <p:nvPr/>
            </p:nvSpPr>
            <p:spPr>
              <a:xfrm>
                <a:off x="502920" y="3169712"/>
                <a:ext cx="11183112" cy="218414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𝜃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=1+2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5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𝜃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4_1#11d004d86?vbadefaultcenterpage=1&amp;parentnodeid=4cb2120e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69712"/>
                <a:ext cx="11183112" cy="2184146"/>
              </a:xfrm>
              <a:prstGeom prst="rect">
                <a:avLst/>
              </a:prstGeom>
              <a:blipFill>
                <a:blip r:embed="rId5"/>
                <a:stretch>
                  <a:fillRect l="-1690" b="-474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5_1#2a66061ba?vbadefaultcenterpage=1&amp;parentnodeid=4cb2120e0&amp;color=0,0,0&amp;vbahtmlprocessed=1&amp;bbb=1"/>
              <p:cNvSpPr/>
              <p:nvPr/>
            </p:nvSpPr>
            <p:spPr>
              <a:xfrm>
                <a:off x="502920" y="2165364"/>
                <a:ext cx="11183112" cy="74644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5_1#2a66061ba?vbadefaultcenterpage=1&amp;parentnodeid=4cb2120e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65364"/>
                <a:ext cx="11183112" cy="746443"/>
              </a:xfrm>
              <a:prstGeom prst="rect">
                <a:avLst/>
              </a:prstGeom>
              <a:blipFill>
                <a:blip r:embed="rId3"/>
                <a:stretch>
                  <a:fillRect l="-1690" b="-1219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6_1#2a66061ba.bracket?vbadefaultcenterpage=1&amp;parentnodeid=4cb2120e0&amp;color=0,0,0&amp;vbapositionanswer=7&amp;vbahtmlprocessed=1"/>
          <p:cNvSpPr/>
          <p:nvPr/>
        </p:nvSpPr>
        <p:spPr>
          <a:xfrm>
            <a:off x="5585714" y="2469529"/>
            <a:ext cx="423863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7_1#2a66061ba.choices?vbadefaultcenterpage=1&amp;parentnodeid=4cb2120e0&amp;color=0,0,0&amp;vbahtmlprocessed=1&amp;bbb=1"/>
              <p:cNvSpPr/>
              <p:nvPr/>
            </p:nvSpPr>
            <p:spPr>
              <a:xfrm>
                <a:off x="502920" y="2924189"/>
                <a:ext cx="11183112" cy="71062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722753" algn="l"/>
                    <a:tab pos="5699506" algn="l"/>
                    <a:tab pos="83968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7_1#2a66061ba.choices?vbadefaultcenterpage=1&amp;parentnodeid=4cb2120e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24189"/>
                <a:ext cx="11183112" cy="710629"/>
              </a:xfrm>
              <a:prstGeom prst="rect">
                <a:avLst/>
              </a:prstGeom>
              <a:blipFill>
                <a:blip r:embed="rId4"/>
                <a:stretch>
                  <a:fillRect l="-1690" b="-146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8_1#2a66061ba?vbadefaultcenterpage=1&amp;parentnodeid=4cb2120e0&amp;color=0,0,0&amp;vbahtmlprocessed=1&amp;bbb=1"/>
              <p:cNvSpPr/>
              <p:nvPr/>
            </p:nvSpPr>
            <p:spPr>
              <a:xfrm>
                <a:off x="502920" y="3645929"/>
                <a:ext cx="11183112" cy="13335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8_1#2a66061ba?vbadefaultcenterpage=1&amp;parentnodeid=4cb2120e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45929"/>
                <a:ext cx="11183112" cy="1333500"/>
              </a:xfrm>
              <a:prstGeom prst="rect">
                <a:avLst/>
              </a:prstGeom>
              <a:blipFill>
                <a:blip r:embed="rId5"/>
                <a:stretch>
                  <a:fillRect l="-1690" b="-365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9_1#fb173d51a?vbadefaultcenterpage=1&amp;parentnodeid=4cb2120e0&amp;color=0,0,0&amp;vbahtmlprocessed=1&amp;bbb=1"/>
              <p:cNvSpPr/>
              <p:nvPr/>
            </p:nvSpPr>
            <p:spPr>
              <a:xfrm>
                <a:off x="502920" y="1124060"/>
                <a:ext cx="11183112" cy="838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6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为第二象限角，则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9_1#fb173d51a?vbadefaultcenterpage=1&amp;parentnodeid=4cb2120e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24060"/>
                <a:ext cx="11183112" cy="838200"/>
              </a:xfrm>
              <a:prstGeom prst="rect">
                <a:avLst/>
              </a:prstGeom>
              <a:blipFill>
                <a:blip r:embed="rId3"/>
                <a:stretch>
                  <a:fillRect l="-1690" b="-217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0_1#fb173d51a.bracket?vbadefaultcenterpage=1&amp;parentnodeid=4cb2120e0&amp;color=0,0,0&amp;vbapositionanswer=8&amp;vbahtmlprocessed=1"/>
          <p:cNvSpPr/>
          <p:nvPr/>
        </p:nvSpPr>
        <p:spPr>
          <a:xfrm>
            <a:off x="9249791" y="1446448"/>
            <a:ext cx="423863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1_1#fb173d51a.choices?vbadefaultcenterpage=1&amp;parentnodeid=4cb2120e0&amp;color=0,0,0&amp;vbahtmlprocessed=1&amp;bbb=1"/>
              <p:cNvSpPr/>
              <p:nvPr/>
            </p:nvSpPr>
            <p:spPr>
              <a:xfrm>
                <a:off x="502920" y="1952607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802128" algn="l"/>
                    <a:tab pos="5820156" algn="l"/>
                    <a:tab pos="859688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.1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C.0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.2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1_1#fb173d51a.choices?vbadefaultcenterpage=1&amp;parentnodeid=4cb2120e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52607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32_1#fb173d51a?vbadefaultcenterpage=1&amp;parentnodeid=4cb2120e0&amp;color=0,0,0&amp;vbahtmlprocessed=1&amp;bbb=1&amp;hasbroken=1"/>
              <p:cNvSpPr/>
              <p:nvPr/>
            </p:nvSpPr>
            <p:spPr>
              <a:xfrm>
                <a:off x="502920" y="2436477"/>
                <a:ext cx="11183112" cy="355200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为第二象限角，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6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sin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Times New Roman" pitchFamily="34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 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𝛼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66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32_1#fb173d51a?vbadefaultcenterpage=1&amp;parentnodeid=4cb2120e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36477"/>
                <a:ext cx="11183112" cy="3552000"/>
              </a:xfrm>
              <a:prstGeom prst="rect">
                <a:avLst/>
              </a:prstGeom>
              <a:blipFill>
                <a:blip r:embed="rId5"/>
                <a:stretch>
                  <a:fillRect l="-1690" b="-51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91c1ac40f?vbadefaultcenterpage=1&amp;parentnodeid=6133cd6a3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3_1#45e32a367?vbadefaultcenterpage=1&amp;parentnodeid=91c1ac40f&amp;color=0,0,0&amp;vbahtmlprocessed=1&amp;bbb=1&amp;hasbroken=1"/>
              <p:cNvSpPr/>
              <p:nvPr/>
            </p:nvSpPr>
            <p:spPr>
              <a:xfrm>
                <a:off x="502920" y="1521048"/>
                <a:ext cx="11183112" cy="107467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1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，则关于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</a:p>
              <a:p>
                <a:pPr latinLnBrk="1">
                  <a:lnSpc>
                    <a:spcPts val="37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，在以下四个选项中，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不可能是(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3_1#45e32a367?vbadefaultcenterpage=1&amp;parentnodeid=91c1ac40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74674"/>
              </a:xfrm>
              <a:prstGeom prst="rect">
                <a:avLst/>
              </a:prstGeom>
              <a:blipFill>
                <a:blip r:embed="rId4"/>
                <a:stretch>
                  <a:fillRect l="-1690" b="-1704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4_1#45e32a367.bracket?vbadefaultcenterpage=1&amp;parentnodeid=91c1ac40f&amp;color=0,0,0&amp;vbapositionanswer=9&amp;vbahtmlprocessed=1&amp;bbb=1"/>
          <p:cNvSpPr/>
          <p:nvPr/>
        </p:nvSpPr>
        <p:spPr>
          <a:xfrm>
            <a:off x="5671820" y="2159032"/>
            <a:ext cx="865188" cy="4309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7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ABD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5_1#45e32a367.choices?vbadefaultcenterpage=1&amp;parentnodeid=91c1ac40f&amp;color=0,0,0&amp;vbahtmlprocessed=1&amp;bbb=1"/>
              <p:cNvSpPr/>
              <p:nvPr/>
            </p:nvSpPr>
            <p:spPr>
              <a:xfrm>
                <a:off x="502920" y="2598071"/>
                <a:ext cx="11183112" cy="63442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300"/>
                  </a:lnSpc>
                  <a:tabLst>
                    <a:tab pos="2633853" algn="l"/>
                    <a:tab pos="5432806" algn="l"/>
                    <a:tab pos="80539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.3或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5_1#45e32a367.choices?vbadefaultcenterpage=1&amp;parentnodeid=91c1ac40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98071"/>
                <a:ext cx="11183112" cy="634429"/>
              </a:xfrm>
              <a:prstGeom prst="rect">
                <a:avLst/>
              </a:prstGeom>
              <a:blipFill>
                <a:blip r:embed="rId5"/>
                <a:stretch>
                  <a:fillRect l="-1690" b="-1730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36_1#45e32a367?vbadefaultcenterpage=1&amp;parentnodeid=91c1ac40f&amp;color=0,0,0&amp;vbahtmlprocessed=1&amp;bbb=1&amp;hasbroken=1"/>
              <p:cNvSpPr/>
              <p:nvPr/>
            </p:nvSpPr>
            <p:spPr>
              <a:xfrm>
                <a:off x="502920" y="3237453"/>
                <a:ext cx="11183112" cy="302177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1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，两边平方整理得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3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ABD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36_1#45e32a367?vbadefaultcenterpage=1&amp;parentnodeid=91c1ac40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37453"/>
                <a:ext cx="11183112" cy="3021775"/>
              </a:xfrm>
              <a:prstGeom prst="rect">
                <a:avLst/>
              </a:prstGeom>
              <a:blipFill>
                <a:blip r:embed="rId6"/>
                <a:stretch>
                  <a:fillRect l="-1690" b="-604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BD.37_1#43b77e401?vbadefaultcenterpage=1&amp;parentnodeid=91c1ac40f&amp;color=0,0,0&amp;vbahtmlprocessed=1&amp;bbb=1"/>
          <p:cNvSpPr/>
          <p:nvPr/>
        </p:nvSpPr>
        <p:spPr>
          <a:xfrm>
            <a:off x="502920" y="2110119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10.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（多选题）给出下列四个结论，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其中正确的结论是(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C_5_AN.38_1#43b77e401.bracket?vbadefaultcenterpage=1&amp;parentnodeid=91c1ac40f&amp;color=0,0,0&amp;vbapositionanswer=10&amp;vbahtmlprocessed=1&amp;bbb=1"/>
          <p:cNvSpPr/>
          <p:nvPr/>
        </p:nvSpPr>
        <p:spPr>
          <a:xfrm>
            <a:off x="7907020" y="2098689"/>
            <a:ext cx="6619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9_1#43b77e401.choices?vbadefaultcenterpage=1&amp;parentnodeid=91c1ac40f&amp;color=0,0,0&amp;vbahtmlprocessed=1&amp;bbb=1"/>
              <p:cNvSpPr/>
              <p:nvPr/>
            </p:nvSpPr>
            <p:spPr>
              <a:xfrm>
                <a:off x="502920" y="2597036"/>
                <a:ext cx="11183112" cy="239960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51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A.若角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是三角形中一个内角且满足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”是“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”的充分不必要条件</a:t>
                </a:r>
                <a:endParaRPr lang="en-US" altLang="zh-CN" sz="2400" dirty="0"/>
              </a:p>
              <a:p>
                <a:pPr marL="0"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3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9_1#43b77e401.choices?vbadefaultcenterpage=1&amp;parentnodeid=91c1ac40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97036"/>
                <a:ext cx="11183112" cy="2399602"/>
              </a:xfrm>
              <a:prstGeom prst="rect">
                <a:avLst/>
              </a:prstGeom>
              <a:blipFill>
                <a:blip r:embed="rId3"/>
                <a:stretch>
                  <a:fillRect l="-1690" b="-786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1#43b77e401?vbadefaultcenterpage=1&amp;parentnodeid=91c1ac40f&amp;color=0,0,0&amp;vbahtmlprocessed=1&amp;bbb=1&amp;hasbroken=1"/>
              <p:cNvSpPr/>
              <p:nvPr/>
            </p:nvSpPr>
            <p:spPr>
              <a:xfrm>
                <a:off x="502920" y="756000"/>
                <a:ext cx="11183112" cy="562527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是三角形中一个内角且满足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为钝角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，结合</a:t>
                </a:r>
              </a:p>
              <a:p>
                <a:pPr latinLnBrk="1">
                  <a:lnSpc>
                    <a:spcPts val="47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，故A正确.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成立，当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可以取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不一定成立，</a:t>
                </a:r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”是“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”的必要不充分条件，故B错误.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，则由于角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所在的象限不确定，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</a:p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，故C错误.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两边平方，可得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，此时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，此时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，故D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正确.</a:t>
                </a:r>
              </a:p>
              <a:p>
                <a:pPr latinLnBrk="1">
                  <a:lnSpc>
                    <a:spcPts val="3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1#43b77e401?vbadefaultcenterpage=1&amp;parentnodeid=91c1ac40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625275"/>
              </a:xfrm>
              <a:prstGeom prst="rect">
                <a:avLst/>
              </a:prstGeom>
              <a:blipFill>
                <a:blip r:embed="rId3"/>
                <a:stretch>
                  <a:fillRect l="-1690" t="-108" r="-1145" b="-32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1_1#50b76dc45?vbadefaultcenterpage=1&amp;parentnodeid=91c1ac40f&amp;color=0,0,0&amp;vbahtmlprocessed=1&amp;bbb=1"/>
              <p:cNvSpPr/>
              <p:nvPr/>
            </p:nvSpPr>
            <p:spPr>
              <a:xfrm>
                <a:off x="502920" y="2363515"/>
                <a:ext cx="11183112" cy="77127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6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1_1#50b76dc45?vbadefaultcenterpage=1&amp;parentnodeid=91c1ac40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63515"/>
                <a:ext cx="11183112" cy="771271"/>
              </a:xfrm>
              <a:prstGeom prst="rect">
                <a:avLst/>
              </a:prstGeom>
              <a:blipFill>
                <a:blip r:embed="rId3"/>
                <a:stretch>
                  <a:fillRect l="-1690" b="-1349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2_1#50b76dc45.blank?vbadefaultcenterpage=1&amp;parentnodeid=91c1ac40f&amp;color=0,0,0&amp;vbapositionanswer=11&amp;vbahtmlprocessed=1&amp;bbb=1&amp;rh=40.67"/>
              <p:cNvSpPr/>
              <p:nvPr/>
            </p:nvSpPr>
            <p:spPr>
              <a:xfrm>
                <a:off x="5593207" y="2481816"/>
                <a:ext cx="284163" cy="51009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2_1#50b76dc45.blank?vbadefaultcenterpage=1&amp;parentnodeid=91c1ac40f&amp;color=0,0,0&amp;vbapositionanswer=11&amp;vbahtmlprocessed=1&amp;bbb=1&amp;rh=40.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207" y="2481816"/>
                <a:ext cx="284163" cy="510096"/>
              </a:xfrm>
              <a:prstGeom prst="rect">
                <a:avLst/>
              </a:prstGeom>
              <a:blipFill>
                <a:blip r:embed="rId4"/>
                <a:stretch>
                  <a:fillRect b="-11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3_1#50b76dc45?vbadefaultcenterpage=1&amp;parentnodeid=91c1ac40f&amp;color=0,0,0&amp;vbahtmlprocessed=1&amp;bbb=1"/>
              <p:cNvSpPr/>
              <p:nvPr/>
            </p:nvSpPr>
            <p:spPr>
              <a:xfrm>
                <a:off x="502920" y="3140818"/>
                <a:ext cx="11183112" cy="1625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1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77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2×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3_1#50b76dc45?vbadefaultcenterpage=1&amp;parentnodeid=91c1ac40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40818"/>
                <a:ext cx="11183112" cy="1625600"/>
              </a:xfrm>
              <a:prstGeom prst="rect">
                <a:avLst/>
              </a:prstGeom>
              <a:blipFill>
                <a:blip r:embed="rId5"/>
                <a:stretch>
                  <a:fillRect l="-16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4_1#febe59c0f?vbadefaultcenterpage=1&amp;parentnodeid=91c1ac40f&amp;color=0,0,0&amp;vbahtmlprocessed=1&amp;bbb=1"/>
              <p:cNvSpPr/>
              <p:nvPr/>
            </p:nvSpPr>
            <p:spPr>
              <a:xfrm>
                <a:off x="502920" y="2177905"/>
                <a:ext cx="11183112" cy="74644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4_1#febe59c0f?vbadefaultcenterpage=1&amp;parentnodeid=91c1ac40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77905"/>
                <a:ext cx="11183112" cy="746443"/>
              </a:xfrm>
              <a:prstGeom prst="rect">
                <a:avLst/>
              </a:prstGeom>
              <a:blipFill>
                <a:blip r:embed="rId3"/>
                <a:stretch>
                  <a:fillRect l="-1690" b="-1219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5_AN.45_1#febe59c0f.blank?vbadefaultcenterpage=1&amp;parentnodeid=91c1ac40f&amp;color=0,0,0&amp;vbapositionanswer=12&amp;vbahtmlprocessed=1"/>
          <p:cNvSpPr/>
          <p:nvPr/>
        </p:nvSpPr>
        <p:spPr>
          <a:xfrm>
            <a:off x="8031988" y="2405870"/>
            <a:ext cx="373063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0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6_1#febe59c0f?vbadefaultcenterpage=1&amp;parentnodeid=91c1ac40f&amp;color=0,0,0&amp;vbahtmlprocessed=1&amp;bbb=1&amp;hasbroken=1"/>
              <p:cNvSpPr/>
              <p:nvPr/>
            </p:nvSpPr>
            <p:spPr>
              <a:xfrm>
                <a:off x="502920" y="2936730"/>
                <a:ext cx="11183112" cy="205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7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𝜃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57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𝜃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6_1#febe59c0f?vbadefaultcenterpage=1&amp;parentnodeid=91c1ac40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36730"/>
                <a:ext cx="11183112" cy="2057400"/>
              </a:xfrm>
              <a:prstGeom prst="rect">
                <a:avLst/>
              </a:prstGeom>
              <a:blipFill>
                <a:blip r:embed="rId4"/>
                <a:stretch>
                  <a:fillRect l="-1690" b="-474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4a66fce30?vbadefaultcenterpage=1&amp;parentnodeid=6133cd6a3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47_1#2c8835302?vbadefaultcenterpage=1&amp;parentnodeid=4a66fce30&amp;color=0,0,0&amp;vbahtmlprocessed=1&amp;bbb=1&amp;hasbroken=1"/>
              <p:cNvSpPr/>
              <p:nvPr/>
            </p:nvSpPr>
            <p:spPr>
              <a:xfrm>
                <a:off x="502920" y="1521048"/>
                <a:ext cx="11183112" cy="129368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1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已知0.618是黄金分割比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的近似值，黄金分割比还可以表示成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18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5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27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47_1#2c8835302?vbadefaultcenterpage=1&amp;parentnodeid=4a66fce3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293686"/>
              </a:xfrm>
              <a:prstGeom prst="rect">
                <a:avLst/>
              </a:prstGeom>
              <a:blipFill>
                <a:blip r:embed="rId4"/>
                <a:stretch>
                  <a:fillRect l="-1690" r="-1363" b="-801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5_AN.48_1#2c8835302.blank?vbadefaultcenterpage=1&amp;parentnodeid=4a66fce30&amp;color=0,0,0&amp;vbapositionanswer=13&amp;vbahtmlprocessed=1"/>
          <p:cNvSpPr/>
          <p:nvPr/>
        </p:nvSpPr>
        <p:spPr>
          <a:xfrm>
            <a:off x="2409381" y="2303178"/>
            <a:ext cx="373063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4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49_1#2c8835302?vbadefaultcenterpage=1&amp;parentnodeid=4a66fce30&amp;color=0,0,0&amp;vbahtmlprocessed=1&amp;bbb=1"/>
              <p:cNvSpPr/>
              <p:nvPr/>
            </p:nvSpPr>
            <p:spPr>
              <a:xfrm>
                <a:off x="502920" y="2816448"/>
                <a:ext cx="11183112" cy="121437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根据题意，可得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18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27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4−4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72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∘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54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144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54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90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∘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54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∘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54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54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54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49_1#2c8835302?vbadefaultcenterpage=1&amp;parentnodeid=4a66fce3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16448"/>
                <a:ext cx="11183112" cy="1214374"/>
              </a:xfrm>
              <a:prstGeom prst="rect">
                <a:avLst/>
              </a:prstGeom>
              <a:blipFill>
                <a:blip r:embed="rId5"/>
                <a:stretch>
                  <a:fillRect l="-1690" b="-904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BD.50_1#8f7926a68?vbadefaultcenterpage=1&amp;parentnodeid=4a66fce30&amp;color=0,0,0&amp;vbahtmlprocessed=1&amp;bbb=1&amp;hasbroken=1"/>
              <p:cNvSpPr/>
              <p:nvPr/>
            </p:nvSpPr>
            <p:spPr>
              <a:xfrm>
                <a:off x="502920" y="1851325"/>
                <a:ext cx="11183112" cy="14351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为坐标原点，点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的夹角，则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2024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2024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5_BD.50_1#8f7926a68?vbadefaultcenterpage=1&amp;parentnodeid=4a66fce3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51325"/>
                <a:ext cx="11183112" cy="1435100"/>
              </a:xfrm>
              <a:prstGeom prst="rect">
                <a:avLst/>
              </a:prstGeom>
              <a:blipFill>
                <a:blip r:embed="rId3"/>
                <a:stretch>
                  <a:fillRect l="-1690" b="-42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51_1#8f7926a68.blank?vbadefaultcenterpage=1&amp;parentnodeid=4a66fce30&amp;color=0,0,0&amp;vbapositionanswer=14&amp;vbahtmlprocessed=1&amp;bbb=1&amp;rh=48.6"/>
              <p:cNvSpPr/>
              <p:nvPr/>
            </p:nvSpPr>
            <p:spPr>
              <a:xfrm>
                <a:off x="8587486" y="2577764"/>
                <a:ext cx="669925" cy="51085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51_1#8f7926a68.blank?vbadefaultcenterpage=1&amp;parentnodeid=4a66fce30&amp;color=0,0,0&amp;vbapositionanswer=14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486" y="2577764"/>
                <a:ext cx="669925" cy="510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52_1#8f7926a68?vbadefaultcenterpage=1&amp;parentnodeid=4a66fce30&amp;color=0,0,0&amp;vbahtmlprocessed=1&amp;bbb=1&amp;hasbroken=1"/>
              <p:cNvSpPr/>
              <p:nvPr/>
            </p:nvSpPr>
            <p:spPr>
              <a:xfrm>
                <a:off x="502920" y="3286551"/>
                <a:ext cx="11183112" cy="18669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由题意可得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的倾斜角，</a:t>
                </a:r>
                <a:endParaRPr lang="en-US" altLang="zh-CN" sz="2400" dirty="0"/>
              </a:p>
              <a:p>
                <a:pPr latinLnBrk="1">
                  <a:lnSpc>
                    <a:spcPts val="5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90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∘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90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∘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90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2024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2024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2024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2025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52_1#8f7926a68?vbadefaultcenterpage=1&amp;parentnodeid=4a66fce3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86551"/>
                <a:ext cx="11183112" cy="1866900"/>
              </a:xfrm>
              <a:prstGeom prst="rect">
                <a:avLst/>
              </a:prstGeom>
              <a:blipFill>
                <a:blip r:embed="rId5"/>
                <a:stretch>
                  <a:fillRect l="-1690" r="-6107" b="-326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b07f118ad?vbadefaultcenterpage=1&amp;parentnodeid=6133cd6a3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3_1#9d2499c5c?vbadefaultcenterpage=1&amp;parentnodeid=b07f118ad&amp;color=0,0,0&amp;vbahtmlprocessed=1&amp;bbb=1&amp;hasbroken=1"/>
              <p:cNvSpPr/>
              <p:nvPr/>
            </p:nvSpPr>
            <p:spPr>
              <a:xfrm>
                <a:off x="502920" y="1521048"/>
                <a:ext cx="11183112" cy="144881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8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正割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secant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及余割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cosecant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这两个概念是由伊朗数学家阿布尔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·威发首先引入</a:t>
                </a: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，定义正割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sec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，余割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csc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为正实数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</a:p>
              <a:p>
                <a:pPr latinLnBrk="1">
                  <a:lnSpc>
                    <a:spcPts val="37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csc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≥15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对任意的实数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beg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均成立，则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3_1#9d2499c5c?vbadefaultcenterpage=1&amp;parentnodeid=b07f118a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448816"/>
              </a:xfrm>
              <a:prstGeom prst="rect">
                <a:avLst/>
              </a:prstGeom>
              <a:blipFill>
                <a:blip r:embed="rId4"/>
                <a:stretch>
                  <a:fillRect l="-1690" t="-2110" b="-759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5_AN.54_1#9d2499c5c.blank?vbadefaultcenterpage=1&amp;parentnodeid=b07f118ad&amp;color=0,0,0&amp;vbapositionanswer=15&amp;vbahtmlprocessed=1"/>
          <p:cNvSpPr/>
          <p:nvPr/>
        </p:nvSpPr>
        <p:spPr>
          <a:xfrm>
            <a:off x="10799699" y="2463896"/>
            <a:ext cx="373063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9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55_1#9d2499c5c?vbadefaultcenterpage=1&amp;parentnodeid=b07f118ad&amp;color=0,0,0&amp;vbahtmlprocessed=1&amp;bbb=1&amp;hasbroken=1"/>
              <p:cNvSpPr/>
              <p:nvPr/>
            </p:nvSpPr>
            <p:spPr>
              <a:xfrm>
                <a:off x="502920" y="2980786"/>
                <a:ext cx="11183112" cy="313690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5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由已知得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csc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≥15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≥15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∈(0,1]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15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=15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cos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=17−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+16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≤17−2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⋅16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=9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当且仅当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时，等号成立，所以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≥9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55_1#9d2499c5c?vbadefaultcenterpage=1&amp;parentnodeid=b07f118a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80786"/>
                <a:ext cx="11183112" cy="3136900"/>
              </a:xfrm>
              <a:prstGeom prst="rect">
                <a:avLst/>
              </a:prstGeom>
              <a:blipFill>
                <a:blip r:embed="rId5"/>
                <a:stretch>
                  <a:fillRect l="-1690" b="-310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BD.56_1#444a6b619?vbadefaultcenterpage=1&amp;parentnodeid=b07f118ad&amp;color=0,0,0&amp;vbahtmlprocessed=1&amp;bbb=1&amp;hasbroken=1"/>
              <p:cNvSpPr/>
              <p:nvPr/>
            </p:nvSpPr>
            <p:spPr>
              <a:xfrm>
                <a:off x="502920" y="2555540"/>
                <a:ext cx="11183112" cy="18207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8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是否存在角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，使等式</a:t>
                </a:r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成立？若存在，求出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的值；若不存在，请说明理由.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BD.56_1#444a6b619?vbadefaultcenterpage=1&amp;parentnodeid=b07f118a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55540"/>
                <a:ext cx="11183112" cy="1820799"/>
              </a:xfrm>
              <a:prstGeom prst="rect">
                <a:avLst/>
              </a:prstGeom>
              <a:blipFill>
                <a:blip r:embed="rId3"/>
                <a:stretch>
                  <a:fillRect l="-1690" b="-1003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7_1#444a6b619?vbadefaultcenterpage=1&amp;parentnodeid=b07f118ad&amp;color=0,0,0&amp;vbahtmlprocessed=1&amp;bbb=1"/>
              <p:cNvSpPr/>
              <p:nvPr/>
            </p:nvSpPr>
            <p:spPr>
              <a:xfrm>
                <a:off x="502920" y="1082054"/>
                <a:ext cx="11183112" cy="47371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存在.由条件，得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①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②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③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④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③④得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=±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时，代入②得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，代入①可知符合.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时，代入②得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，代入①可知不符合.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综上所述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，存在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满足条件.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7_1#444a6b619?vbadefaultcenterpage=1&amp;parentnodeid=b07f118a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82054"/>
                <a:ext cx="11183112" cy="4737100"/>
              </a:xfrm>
              <a:prstGeom prst="rect">
                <a:avLst/>
              </a:prstGeom>
              <a:blipFill>
                <a:blip r:embed="rId3"/>
                <a:stretch>
                  <a:fillRect l="-1690" b="-218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ff2d18074.fixed?vbadefaultcenterpage=1&amp;parentnodeid=969a15455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基础课20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同角三角函数的基本关系及诱导公式</a:t>
            </a:r>
            <a:endParaRPr lang="en-US" altLang="zh-CN" sz="4000" dirty="0"/>
          </a:p>
        </p:txBody>
      </p:sp>
      <p:pic>
        <p:nvPicPr>
          <p:cNvPr id="3" name="C_0#ff2d18074?linknodeid=4cb2120e0&amp;catalogrefid=4cb2120e0&amp;parentnodeid=969a15455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ff2d18074?linknodeid=4cb2120e0&amp;catalogrefid=4cb2120e0&amp;parentnodeid=969a15455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ff2d18074?linknodeid=91c1ac40f&amp;catalogrefid=91c1ac40f&amp;parentnodeid=969a15455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ff2d18074?linknodeid=91c1ac40f&amp;catalogrefid=91c1ac40f&amp;parentnodeid=969a15455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ff2d18074?linknodeid=4a66fce30&amp;catalogrefid=4a66fce30&amp;parentnodeid=969a15455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ff2d18074?linknodeid=4a66fce30&amp;catalogrefid=4a66fce30&amp;parentnodeid=969a15455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ff2d18074?linknodeid=b07f118ad&amp;catalogrefid=b07f118ad&amp;parentnodeid=969a15455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ff2d18074?linknodeid=b07f118ad&amp;catalogrefid=b07f118ad&amp;parentnodeid=969a15455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ff2d18074?linknodeid=4cb2120e0&amp;catalogrefid=4cb2120e0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ff2d18074?linknodeid=4cb2120e0&amp;catalogrefid=4cb2120e0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ff2d18074?linknodeid=91c1ac40f&amp;catalogrefid=91c1ac40f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ff2d18074?linknodeid=91c1ac40f&amp;catalogrefid=91c1ac40f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ff2d18074?linknodeid=4a66fce30&amp;catalogrefid=4a66fce30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ff2d18074?linknodeid=4a66fce30&amp;catalogrefid=4a66fce30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ff2d18074?linknodeid=b07f118ad&amp;catalogrefid=b07f118ad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ff2d18074?linknodeid=b07f118ad&amp;catalogrefid=b07f118ad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6133cd6a3.fixed?vbadefaultcenterpage=1&amp;parentnodeid=ff2d18074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6133cd6a3.fixed?vbadefaultcenterpage=1&amp;parentnodeid=ff2d18074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4cb2120e0?vbadefaultcenterpage=1&amp;parentnodeid=6133cd6a3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sp>
        <p:nvSpPr>
          <p:cNvPr id="3" name="QC_5_BD.1_1#0d499f54e?vbadefaultcenterpage=1&amp;parentnodeid=4cb2120e0&amp;color=0,0,0&amp;vbahtmlprocessed=1&amp;bbb=1"/>
          <p:cNvSpPr/>
          <p:nvPr/>
        </p:nvSpPr>
        <p:spPr>
          <a:xfrm>
            <a:off x="502920" y="1521048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1.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下面诱导公式使用正确的是(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4" name="QC_5_AN.2_1#0d499f54e.bracket?vbadefaultcenterpage=1&amp;parentnodeid=4cb2120e0&amp;color=0,0,0&amp;vbapositionanswer=1&amp;vbahtmlprocessed=1"/>
          <p:cNvSpPr/>
          <p:nvPr/>
        </p:nvSpPr>
        <p:spPr>
          <a:xfrm>
            <a:off x="4655820" y="150961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_1#0d499f54e.choices?vbadefaultcenterpage=1&amp;parentnodeid=4cb2120e0&amp;color=0,0,0&amp;vbahtmlprocessed=1&amp;bbb=1"/>
              <p:cNvSpPr/>
              <p:nvPr/>
            </p:nvSpPr>
            <p:spPr>
              <a:xfrm>
                <a:off x="502920" y="2004918"/>
                <a:ext cx="11183112" cy="1219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8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_1#0d499f54e.choices?vbadefaultcenterpage=1&amp;parentnodeid=4cb2120e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04918"/>
                <a:ext cx="11183112" cy="1219200"/>
              </a:xfrm>
              <a:prstGeom prst="rect">
                <a:avLst/>
              </a:prstGeom>
              <a:blipFill>
                <a:blip r:embed="rId4"/>
                <a:stretch>
                  <a:fillRect l="-1690" b="-750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4_1#0d499f54e?vbadefaultcenterpage=1&amp;parentnodeid=4cb2120e0&amp;color=0,0,0&amp;vbahtmlprocessed=1&amp;bbb=1"/>
              <p:cNvSpPr/>
              <p:nvPr/>
            </p:nvSpPr>
            <p:spPr>
              <a:xfrm>
                <a:off x="502920" y="3228245"/>
                <a:ext cx="11183112" cy="2438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错误.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B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错误.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正确.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错误.故选C.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4_1#0d499f54e?vbadefaultcenterpage=1&amp;parentnodeid=4cb2120e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28245"/>
                <a:ext cx="11183112" cy="2438400"/>
              </a:xfrm>
              <a:prstGeom prst="rect">
                <a:avLst/>
              </a:prstGeom>
              <a:blipFill>
                <a:blip r:embed="rId5"/>
                <a:stretch>
                  <a:fillRect l="-1690" b="-37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e0f82d902?vbadefaultcenterpage=1&amp;parentnodeid=4cb2120e0&amp;color=0,0,0&amp;vbahtmlprocessed=1&amp;bbb=1"/>
              <p:cNvSpPr/>
              <p:nvPr/>
            </p:nvSpPr>
            <p:spPr>
              <a:xfrm>
                <a:off x="502920" y="1738294"/>
                <a:ext cx="11183112" cy="71037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1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e0f82d902?vbadefaultcenterpage=1&amp;parentnodeid=4cb2120e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38294"/>
                <a:ext cx="11183112" cy="710375"/>
              </a:xfrm>
              <a:prstGeom prst="rect">
                <a:avLst/>
              </a:prstGeom>
              <a:blipFill>
                <a:blip r:embed="rId3"/>
                <a:stretch>
                  <a:fillRect l="-1690" b="-14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e0f82d902.bracket?vbadefaultcenterpage=1&amp;parentnodeid=4cb2120e0&amp;color=0,0,0&amp;vbapositionanswer=2&amp;vbahtmlprocessed=1"/>
          <p:cNvSpPr/>
          <p:nvPr/>
        </p:nvSpPr>
        <p:spPr>
          <a:xfrm>
            <a:off x="6733858" y="2020361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7_1#e0f82d902.choices?vbadefaultcenterpage=1&amp;parentnodeid=4cb2120e0&amp;color=0,0,0&amp;vbahtmlprocessed=1&amp;bbb=1"/>
              <p:cNvSpPr/>
              <p:nvPr/>
            </p:nvSpPr>
            <p:spPr>
              <a:xfrm>
                <a:off x="502920" y="2451654"/>
                <a:ext cx="11183112" cy="6229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000"/>
                  </a:lnSpc>
                  <a:tabLst>
                    <a:tab pos="2935478" algn="l"/>
                    <a:tab pos="5566156" algn="l"/>
                    <a:tab pos="83238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7_1#e0f82d902.choices?vbadefaultcenterpage=1&amp;parentnodeid=4cb2120e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51654"/>
                <a:ext cx="11183112" cy="622935"/>
              </a:xfrm>
              <a:prstGeom prst="rect">
                <a:avLst/>
              </a:prstGeom>
              <a:blipFill>
                <a:blip r:embed="rId4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8_1#e0f82d902?vbadefaultcenterpage=1&amp;parentnodeid=4cb2120e0&amp;color=0,0,0&amp;vbahtmlprocessed=1&amp;bbb=1"/>
              <p:cNvSpPr/>
              <p:nvPr/>
            </p:nvSpPr>
            <p:spPr>
              <a:xfrm>
                <a:off x="502920" y="3079034"/>
                <a:ext cx="11183112" cy="22993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7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8_1#e0f82d902?vbadefaultcenterpage=1&amp;parentnodeid=4cb2120e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79034"/>
                <a:ext cx="11183112" cy="2299335"/>
              </a:xfrm>
              <a:prstGeom prst="rect">
                <a:avLst/>
              </a:prstGeom>
              <a:blipFill>
                <a:blip r:embed="rId5"/>
                <a:stretch>
                  <a:fillRect l="-1690" b="-47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9_1#e503a45a3?vbadefaultcenterpage=1&amp;parentnodeid=4cb2120e0&amp;color=0,0,0&amp;vbahtmlprocessed=1&amp;bbb=1"/>
              <p:cNvSpPr/>
              <p:nvPr/>
            </p:nvSpPr>
            <p:spPr>
              <a:xfrm>
                <a:off x="502920" y="1805350"/>
                <a:ext cx="11183112" cy="74644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9_1#e503a45a3?vbadefaultcenterpage=1&amp;parentnodeid=4cb2120e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05350"/>
                <a:ext cx="11183112" cy="746443"/>
              </a:xfrm>
              <a:prstGeom prst="rect">
                <a:avLst/>
              </a:prstGeom>
              <a:blipFill>
                <a:blip r:embed="rId3"/>
                <a:stretch>
                  <a:fillRect l="-1690" b="-1219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0_1#e503a45a3.bracket?vbadefaultcenterpage=1&amp;parentnodeid=4cb2120e0&amp;color=0,0,0&amp;vbapositionanswer=3&amp;vbahtmlprocessed=1"/>
          <p:cNvSpPr/>
          <p:nvPr/>
        </p:nvSpPr>
        <p:spPr>
          <a:xfrm>
            <a:off x="8038211" y="2109515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1_1#e503a45a3.choices?vbadefaultcenterpage=1&amp;parentnodeid=4cb2120e0&amp;color=0,0,0&amp;vbahtmlprocessed=1&amp;bbb=1"/>
              <p:cNvSpPr/>
              <p:nvPr/>
            </p:nvSpPr>
            <p:spPr>
              <a:xfrm>
                <a:off x="502920" y="2564176"/>
                <a:ext cx="11183112" cy="69113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900"/>
                  </a:lnSpc>
                  <a:tabLst>
                    <a:tab pos="2744978" algn="l"/>
                    <a:tab pos="5705856" algn="l"/>
                    <a:tab pos="84000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.2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1_1#e503a45a3.choices?vbadefaultcenterpage=1&amp;parentnodeid=4cb2120e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4176"/>
                <a:ext cx="11183112" cy="691134"/>
              </a:xfrm>
              <a:prstGeom prst="rect">
                <a:avLst/>
              </a:prstGeom>
              <a:blipFill>
                <a:blip r:embed="rId4"/>
                <a:stretch>
                  <a:fillRect l="-1690" b="-150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2_1#e503a45a3?vbadefaultcenterpage=1&amp;parentnodeid=4cb2120e0&amp;color=0,0,0&amp;vbahtmlprocessed=1&amp;bbb=1"/>
              <p:cNvSpPr/>
              <p:nvPr/>
            </p:nvSpPr>
            <p:spPr>
              <a:xfrm>
                <a:off x="502920" y="3256262"/>
                <a:ext cx="11183112" cy="1676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由已知得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2_1#e503a45a3?vbadefaultcenterpage=1&amp;parentnodeid=4cb2120e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56262"/>
                <a:ext cx="11183112" cy="1676400"/>
              </a:xfrm>
              <a:prstGeom prst="rect">
                <a:avLst/>
              </a:prstGeom>
              <a:blipFill>
                <a:blip r:embed="rId5"/>
                <a:stretch>
                  <a:fillRect l="-1690" b="-654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b7a1f40c1?vbadefaultcenterpage=1&amp;parentnodeid=4cb2120e0&amp;color=0,0,0&amp;vbahtmlprocessed=1&amp;bbb=1"/>
              <p:cNvSpPr/>
              <p:nvPr/>
            </p:nvSpPr>
            <p:spPr>
              <a:xfrm>
                <a:off x="502920" y="1477151"/>
                <a:ext cx="11183112" cy="62198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5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”是“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b7a1f40c1?vbadefaultcenterpage=1&amp;parentnodeid=4cb2120e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77151"/>
                <a:ext cx="11183112" cy="621983"/>
              </a:xfrm>
              <a:prstGeom prst="rect">
                <a:avLst/>
              </a:prstGeom>
              <a:blipFill>
                <a:blip r:embed="rId3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b7a1f40c1.bracket?vbadefaultcenterpage=1&amp;parentnodeid=4cb2120e0&amp;color=0,0,0&amp;vbapositionanswer=4&amp;vbahtmlprocessed=1"/>
          <p:cNvSpPr/>
          <p:nvPr/>
        </p:nvSpPr>
        <p:spPr>
          <a:xfrm>
            <a:off x="7094220" y="1666380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4" name="QC_5_BD.15_1#b7a1f40c1.choices?vbadefaultcenterpage=1&amp;parentnodeid=4cb2120e0&amp;color=0,0,0&amp;vbahtmlprocessed=1&amp;bbb=1"/>
          <p:cNvSpPr/>
          <p:nvPr/>
        </p:nvSpPr>
        <p:spPr>
          <a:xfrm>
            <a:off x="502920" y="2110626"/>
            <a:ext cx="11183112" cy="1033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400"/>
              </a:lnSpc>
              <a:tabLst>
                <a:tab pos="5699506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.充要条件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.充分不必要条件</a:t>
            </a:r>
            <a:endParaRPr lang="en-US" altLang="zh-CN" sz="2400" dirty="0"/>
          </a:p>
          <a:p>
            <a:pPr latinLnBrk="1">
              <a:lnSpc>
                <a:spcPts val="4200"/>
              </a:lnSpc>
              <a:tabLst>
                <a:tab pos="5699506" algn="l"/>
              </a:tabLst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C.必要不充分条件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.既不充分也不必要条件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6_1#b7a1f40c1?vbadefaultcenterpage=1&amp;parentnodeid=4cb2120e0&amp;color=0,0,0&amp;vbahtmlprocessed=1&amp;bbb=1"/>
              <p:cNvSpPr/>
              <p:nvPr/>
            </p:nvSpPr>
            <p:spPr>
              <a:xfrm>
                <a:off x="502920" y="3150756"/>
                <a:ext cx="11183112" cy="248570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等价于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=±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等价于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”是“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”的必要不充分条件.故选C.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6_1#b7a1f40c1?vbadefaultcenterpage=1&amp;parentnodeid=4cb2120e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50756"/>
                <a:ext cx="11183112" cy="2485708"/>
              </a:xfrm>
              <a:prstGeom prst="rect">
                <a:avLst/>
              </a:prstGeom>
              <a:blipFill>
                <a:blip r:embed="rId4"/>
                <a:stretch>
                  <a:fillRect l="-1690" b="-392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7_1#ced2dad8f?vbadefaultcenterpage=1&amp;parentnodeid=4cb2120e0&amp;color=0,0,0&amp;vbahtmlprocessed=1&amp;bbb=1"/>
              <p:cNvSpPr/>
              <p:nvPr/>
            </p:nvSpPr>
            <p:spPr>
              <a:xfrm>
                <a:off x="502920" y="1711339"/>
                <a:ext cx="11183112" cy="8001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3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7_1#ced2dad8f?vbadefaultcenterpage=1&amp;parentnodeid=4cb2120e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11339"/>
                <a:ext cx="11183112" cy="800100"/>
              </a:xfrm>
              <a:prstGeom prst="rect">
                <a:avLst/>
              </a:prstGeom>
              <a:blipFill>
                <a:blip r:embed="rId3"/>
                <a:stretch>
                  <a:fillRect l="-1690" b="-76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8_1#ced2dad8f.bracket?vbadefaultcenterpage=1&amp;parentnodeid=4cb2120e0&amp;color=0,0,0&amp;vbapositionanswer=5&amp;vbahtmlprocessed=1"/>
          <p:cNvSpPr/>
          <p:nvPr/>
        </p:nvSpPr>
        <p:spPr>
          <a:xfrm>
            <a:off x="7834821" y="1921523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9_1#ced2dad8f.choices?vbadefaultcenterpage=1&amp;parentnodeid=4cb2120e0&amp;color=0,0,0&amp;vbahtmlprocessed=1&amp;bbb=1"/>
              <p:cNvSpPr/>
              <p:nvPr/>
            </p:nvSpPr>
            <p:spPr>
              <a:xfrm>
                <a:off x="502920" y="2514486"/>
                <a:ext cx="11183112" cy="71094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659253" algn="l"/>
                    <a:tab pos="5572506" algn="l"/>
                    <a:tab pos="83333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9_1#ced2dad8f.choices?vbadefaultcenterpage=1&amp;parentnodeid=4cb2120e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14486"/>
                <a:ext cx="11183112" cy="710946"/>
              </a:xfrm>
              <a:prstGeom prst="rect">
                <a:avLst/>
              </a:prstGeom>
              <a:blipFill>
                <a:blip r:embed="rId4"/>
                <a:stretch>
                  <a:fillRect l="-1690" b="-14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0_1#ced2dad8f?vbadefaultcenterpage=1&amp;parentnodeid=4cb2120e0&amp;color=0,0,0&amp;vbahtmlprocessed=1&amp;bbb=1&amp;hasbroken=1"/>
              <p:cNvSpPr/>
              <p:nvPr/>
            </p:nvSpPr>
            <p:spPr>
              <a:xfrm>
                <a:off x="502920" y="3234893"/>
                <a:ext cx="11183112" cy="19939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5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0_1#ced2dad8f?vbadefaultcenterpage=1&amp;parentnodeid=4cb2120e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34893"/>
                <a:ext cx="11183112" cy="1993900"/>
              </a:xfrm>
              <a:prstGeom prst="rect">
                <a:avLst/>
              </a:prstGeom>
              <a:blipFill>
                <a:blip r:embed="rId5"/>
                <a:stretch>
                  <a:fillRect l="-1690" b="-30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322</Words>
  <Application>Microsoft Office PowerPoint</Application>
  <PresentationFormat>宽屏</PresentationFormat>
  <Paragraphs>150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微软用户</cp:lastModifiedBy>
  <cp:revision>3</cp:revision>
  <dcterms:created xsi:type="dcterms:W3CDTF">2024-01-23T11:17:01Z</dcterms:created>
  <dcterms:modified xsi:type="dcterms:W3CDTF">2024-02-02T03:28:32Z</dcterms:modified>
  <cp:category/>
  <cp:contentStatus/>
</cp:coreProperties>
</file>