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6" r:id="rId23"/>
    <p:sldId id="277" r:id="rId24"/>
    <p:sldId id="285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730b20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13189A5-9415-48AE-AEB3-704A770AF23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1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E046417-6114-4FE6-89A6-B3A56114EBB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730b20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基础课21 两角和与差的正弦、余弦和正切公式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1AA963F-F969-4ED9-B1C3-1D22188F13A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bbe32b161?vbadefaultcenterpage=1&amp;parentnodeid=dbbebd736&amp;color=0,0,0&amp;vbahtmlprocessed=1&amp;bbb=1"/>
              <p:cNvSpPr/>
              <p:nvPr/>
            </p:nvSpPr>
            <p:spPr>
              <a:xfrm>
                <a:off x="502920" y="1206799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bbe32b161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6799"/>
                <a:ext cx="11183112" cy="691134"/>
              </a:xfrm>
              <a:prstGeom prst="rect">
                <a:avLst/>
              </a:prstGeom>
              <a:blipFill>
                <a:blip r:embed="rId3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bbe32b161.bracket?vbadefaultcenterpage=1&amp;parentnodeid=dbbebd736&amp;color=0,0,0&amp;vbapositionanswer=6&amp;vbahtmlprocessed=1"/>
          <p:cNvSpPr/>
          <p:nvPr/>
        </p:nvSpPr>
        <p:spPr>
          <a:xfrm>
            <a:off x="8340725" y="147064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23_1#bbe32b161.choices?vbadefaultcenterpage=1&amp;parentnodeid=dbbebd736&amp;color=0,0,0&amp;vbahtmlprocessed=1&amp;bbb=1"/>
          <p:cNvSpPr/>
          <p:nvPr/>
        </p:nvSpPr>
        <p:spPr>
          <a:xfrm>
            <a:off x="502920" y="190193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10053" algn="l"/>
                <a:tab pos="6004306" algn="l"/>
                <a:tab pos="86889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.等边三角形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B.等腰直角三角形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C.等腰三角形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.直角三角形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bbe32b161?vbadefaultcenterpage=1&amp;parentnodeid=dbbebd736&amp;color=0,0,0&amp;vbahtmlprocessed=1&amp;bbb=1"/>
              <p:cNvSpPr/>
              <p:nvPr/>
            </p:nvSpPr>
            <p:spPr>
              <a:xfrm>
                <a:off x="502920" y="2385803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为等腰三角形.故选C.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bbe32b161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5803"/>
                <a:ext cx="11183112" cy="3272600"/>
              </a:xfrm>
              <a:prstGeom prst="rect">
                <a:avLst/>
              </a:prstGeom>
              <a:blipFill>
                <a:blip r:embed="rId4"/>
                <a:stretch>
                  <a:fillRect l="-1690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e693f19f8?vbadefaultcenterpage=1&amp;parentnodeid=dbbebd736&amp;color=0,0,0&amp;vbahtmlprocessed=1&amp;bbb=1"/>
              <p:cNvSpPr/>
              <p:nvPr/>
            </p:nvSpPr>
            <p:spPr>
              <a:xfrm>
                <a:off x="502920" y="1803509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e693f19f8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3509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e693f19f8.bracket?vbadefaultcenterpage=1&amp;parentnodeid=dbbebd736&amp;color=0,0,0&amp;vbapositionanswer=7&amp;vbahtmlprocessed=1"/>
          <p:cNvSpPr/>
          <p:nvPr/>
        </p:nvSpPr>
        <p:spPr>
          <a:xfrm>
            <a:off x="8294751" y="2107674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e693f19f8.choices?vbadefaultcenterpage=1&amp;parentnodeid=dbbebd736&amp;color=0,0,0&amp;vbahtmlprocessed=1&amp;bbb=1"/>
              <p:cNvSpPr/>
              <p:nvPr/>
            </p:nvSpPr>
            <p:spPr>
              <a:xfrm>
                <a:off x="502920" y="2562334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6995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e693f19f8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2334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e693f19f8?vbadefaultcenterpage=1&amp;parentnodeid=dbbebd736&amp;color=0,0,0&amp;vbahtmlprocessed=1&amp;bbb=1"/>
              <p:cNvSpPr/>
              <p:nvPr/>
            </p:nvSpPr>
            <p:spPr>
              <a:xfrm>
                <a:off x="502920" y="3046204"/>
                <a:ext cx="11183112" cy="2256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e693f19f8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6204"/>
                <a:ext cx="11183112" cy="2256600"/>
              </a:xfrm>
              <a:prstGeom prst="rect">
                <a:avLst/>
              </a:prstGeom>
              <a:blipFill>
                <a:blip r:embed="rId5"/>
                <a:stretch>
                  <a:fillRect l="-1690" r="-2399" b="-78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c0cc1ac52?vbadefaultcenterpage=1&amp;parentnodeid=dbbebd736&amp;color=0,0,0&amp;vbahtmlprocessed=1&amp;bbb=1"/>
              <p:cNvSpPr/>
              <p:nvPr/>
            </p:nvSpPr>
            <p:spPr>
              <a:xfrm>
                <a:off x="502920" y="1708260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c0cc1ac52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8260"/>
                <a:ext cx="11183112" cy="622173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c0cc1ac52.bracket?vbadefaultcenterpage=1&amp;parentnodeid=dbbebd736&amp;color=0,0,0&amp;vbapositionanswer=8&amp;vbahtmlprocessed=1"/>
          <p:cNvSpPr/>
          <p:nvPr/>
        </p:nvSpPr>
        <p:spPr>
          <a:xfrm>
            <a:off x="9730613" y="1896727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c0cc1ac52.choices?vbadefaultcenterpage=1&amp;parentnodeid=dbbebd736&amp;color=0,0,0&amp;vbahtmlprocessed=1&amp;bbb=1"/>
              <p:cNvSpPr/>
              <p:nvPr/>
            </p:nvSpPr>
            <p:spPr>
              <a:xfrm>
                <a:off x="502920" y="2340973"/>
                <a:ext cx="11183112" cy="6222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37053" algn="l"/>
                    <a:tab pos="5763006" algn="l"/>
                    <a:tab pos="85619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c0cc1ac52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0973"/>
                <a:ext cx="11183112" cy="622237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c0cc1ac52?vbadefaultcenterpage=1&amp;parentnodeid=dbbebd736&amp;color=0,0,0&amp;vbahtmlprocessed=1&amp;bbb=1"/>
              <p:cNvSpPr/>
              <p:nvPr/>
            </p:nvSpPr>
            <p:spPr>
              <a:xfrm>
                <a:off x="502920" y="2970639"/>
                <a:ext cx="11183112" cy="242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c0cc1ac52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0639"/>
                <a:ext cx="11183112" cy="2421700"/>
              </a:xfrm>
              <a:prstGeom prst="rect">
                <a:avLst/>
              </a:prstGeom>
              <a:blipFill>
                <a:blip r:embed="rId5"/>
                <a:stretch>
                  <a:fillRect l="-1690" b="-7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aa5f2ef5?vbadefaultcenterpage=1&amp;parentnodeid=852883b0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6ab13d9df?vbadefaultcenterpage=1&amp;parentnodeid=0aa5f2ef5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不是直角三角形，内角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6ab13d9df?vbadefaultcenterpage=1&amp;parentnodeid=0aa5f2e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6ab13d9df.bracket?vbadefaultcenterpage=1&amp;parentnodeid=0aa5f2ef5&amp;color=0,0,0&amp;vbapositionanswer=9&amp;vbahtmlprocessed=1&amp;bbb=1"/>
          <p:cNvSpPr/>
          <p:nvPr/>
        </p:nvSpPr>
        <p:spPr>
          <a:xfrm>
            <a:off x="782320" y="2068418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6ab13d9df.choices?vbadefaultcenterpage=1&amp;parentnodeid=0aa5f2ef5&amp;color=0,0,0&amp;vbahtmlprocessed=1&amp;bbb=1"/>
              <p:cNvSpPr/>
              <p:nvPr/>
            </p:nvSpPr>
            <p:spPr>
              <a:xfrm>
                <a:off x="502920" y="256117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6ab13d9df.choices?vbadefaultcenterpage=1&amp;parentnodeid=0aa5f2e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6ab13d9df?vbadefaultcenterpage=1&amp;parentnodeid=0aa5f2ef5&amp;color=0,0,0&amp;vbahtmlprocessed=1&amp;bbb=1&amp;hasbroken=1"/>
              <p:cNvSpPr/>
              <p:nvPr/>
            </p:nvSpPr>
            <p:spPr>
              <a:xfrm>
                <a:off x="502920" y="885457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A正确;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，所以C正确;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6ab13d9df?vbadefaultcenterpage=1&amp;parentnodeid=0aa5f2e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5457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r="-1690" b="-36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6fe9e9f4b?vbadefaultcenterpage=1&amp;parentnodeid=0aa5f2ef5&amp;color=0,0,0&amp;vbahtmlprocessed=1&amp;bbb=1"/>
              <p:cNvSpPr/>
              <p:nvPr/>
            </p:nvSpPr>
            <p:spPr>
              <a:xfrm>
                <a:off x="502920" y="2571415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（多选题）下列式子的运算结果为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6fe9e9f4b?vbadefaultcenterpage=1&amp;parentnodeid=0aa5f2e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1415"/>
                <a:ext cx="11183112" cy="516128"/>
              </a:xfrm>
              <a:prstGeom prst="rect">
                <a:avLst/>
              </a:prstGeom>
              <a:blipFill>
                <a:blip r:embed="rId3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fe9e9f4b.bracket?vbadefaultcenterpage=1&amp;parentnodeid=0aa5f2ef5&amp;color=0,0,0&amp;vbapositionanswer=10&amp;vbahtmlprocessed=1&amp;bbb=1"/>
          <p:cNvSpPr/>
          <p:nvPr/>
        </p:nvSpPr>
        <p:spPr>
          <a:xfrm>
            <a:off x="6726047" y="2559223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6fe9e9f4b.choices?vbadefaultcenterpage=1&amp;parentnodeid=0aa5f2ef5&amp;color=0,0,0&amp;vbahtmlprocessed=1&amp;bbb=1"/>
              <p:cNvSpPr/>
              <p:nvPr/>
            </p:nvSpPr>
            <p:spPr>
              <a:xfrm>
                <a:off x="502920" y="3095671"/>
                <a:ext cx="11183112" cy="1473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8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6fe9e9f4b.choices?vbadefaultcenterpage=1&amp;parentnodeid=0aa5f2e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671"/>
                <a:ext cx="11183112" cy="1473200"/>
              </a:xfrm>
              <a:prstGeom prst="rect">
                <a:avLst/>
              </a:prstGeom>
              <a:blipFill>
                <a:blip r:embed="rId4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fe9e9f4b?vbadefaultcenterpage=1&amp;parentnodeid=0aa5f2ef5&amp;color=0,0,0&amp;vbahtmlprocessed=1&amp;bbb=1&amp;hasbroken=1"/>
              <p:cNvSpPr/>
              <p:nvPr/>
            </p:nvSpPr>
            <p:spPr>
              <a:xfrm>
                <a:off x="502920" y="860947"/>
                <a:ext cx="11183112" cy="54189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25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35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25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35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2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65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=2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fe9e9f4b?vbadefaultcenterpage=1&amp;parentnodeid=0aa5f2e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60947"/>
                <a:ext cx="11183112" cy="5418900"/>
              </a:xfrm>
              <a:prstGeom prst="rect">
                <a:avLst/>
              </a:prstGeom>
              <a:blipFill>
                <a:blip r:embed="rId3"/>
                <a:stretch>
                  <a:fillRect l="-1690" b="-33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69d9ef6fe?vbadefaultcenterpage=1&amp;parentnodeid=0aa5f2ef5&amp;color=0,0,0&amp;vbahtmlprocessed=1&amp;bbb=1"/>
              <p:cNvSpPr/>
              <p:nvPr/>
            </p:nvSpPr>
            <p:spPr>
              <a:xfrm>
                <a:off x="502920" y="1555257"/>
                <a:ext cx="11183112" cy="6435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69d9ef6fe?vbadefaultcenterpage=1&amp;parentnodeid=0aa5f2e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5257"/>
                <a:ext cx="11183112" cy="643573"/>
              </a:xfrm>
              <a:prstGeom prst="rect">
                <a:avLst/>
              </a:prstGeom>
              <a:blipFill>
                <a:blip r:embed="rId3"/>
                <a:stretch>
                  <a:fillRect l="-1690" b="-150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69d9ef6fe.blank?vbadefaultcenterpage=1&amp;parentnodeid=0aa5f2ef5&amp;color=0,0,0&amp;vbapositionanswer=11&amp;vbahtmlprocessed=1&amp;bbb=1&amp;rh=48.6"/>
              <p:cNvSpPr/>
              <p:nvPr/>
            </p:nvSpPr>
            <p:spPr>
              <a:xfrm>
                <a:off x="7291642" y="1525665"/>
                <a:ext cx="561975" cy="5104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69d9ef6fe.blank?vbadefaultcenterpage=1&amp;parentnodeid=0aa5f2ef5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42" y="1525665"/>
                <a:ext cx="561975" cy="510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69d9ef6fe?vbadefaultcenterpage=1&amp;parentnodeid=0aa5f2ef5&amp;color=0,0,0&amp;vbahtmlprocessed=1&amp;bbb=1"/>
              <p:cNvSpPr/>
              <p:nvPr/>
            </p:nvSpPr>
            <p:spPr>
              <a:xfrm>
                <a:off x="502920" y="2210068"/>
                <a:ext cx="11183112" cy="32673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69d9ef6fe?vbadefaultcenterpage=1&amp;parentnodeid=0aa5f2e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0068"/>
                <a:ext cx="11183112" cy="3267393"/>
              </a:xfrm>
              <a:prstGeom prst="rect">
                <a:avLst/>
              </a:prstGeom>
              <a:blipFill>
                <a:blip r:embed="rId5"/>
                <a:stretch>
                  <a:fillRect l="-1690" b="-27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a362a6ac7?vbadefaultcenterpage=1&amp;parentnodeid=0aa5f2ef5&amp;color=0,0,0&amp;vbahtmlprocessed=1&amp;bbb=1&amp;hasbroken=1"/>
              <p:cNvSpPr/>
              <p:nvPr/>
            </p:nvSpPr>
            <p:spPr>
              <a:xfrm>
                <a:off x="502920" y="2883485"/>
                <a:ext cx="11183112" cy="1134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a362a6ac7?vbadefaultcenterpage=1&amp;parentnodeid=0aa5f2e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3485"/>
                <a:ext cx="11183112" cy="1134999"/>
              </a:xfrm>
              <a:prstGeom prst="rect">
                <a:avLst/>
              </a:prstGeom>
              <a:blipFill>
                <a:blip r:embed="rId3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a362a6ac7.blank?vbadefaultcenterpage=1&amp;parentnodeid=0aa5f2ef5&amp;color=0,0,0&amp;vbapositionanswer=12&amp;vbahtmlprocessed=1&amp;bbb=1&amp;rh=43.2"/>
              <p:cNvSpPr/>
              <p:nvPr/>
            </p:nvSpPr>
            <p:spPr>
              <a:xfrm>
                <a:off x="1112520" y="3481146"/>
                <a:ext cx="306388" cy="483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a362a6ac7.blank?vbadefaultcenterpage=1&amp;parentnodeid=0aa5f2ef5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3481146"/>
                <a:ext cx="306388" cy="483235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1#a362a6ac7?vbadefaultcenterpage=1&amp;parentnodeid=0aa5f2ef5&amp;color=0,0,0&amp;vbahtmlprocessed=1&amp;bbb=1&amp;hasbroken=1">
                <a:extLst>
                  <a:ext uri="{FF2B5EF4-FFF2-40B4-BE49-F238E27FC236}">
                    <a16:creationId xmlns:a16="http://schemas.microsoft.com/office/drawing/2014/main" id="{F859A4E2-66FB-199E-8862-BD951F316FF6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290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，注意到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不妨记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，于是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，于是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（负值舍去），又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（正值舍去），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1#a362a6ac7?vbadefaultcenterpage=1&amp;parentnodeid=0aa5f2ef5&amp;color=0,0,0&amp;vbahtmlprocessed=1&amp;bbb=1&amp;hasbroken=1">
                <a:extLst>
                  <a:ext uri="{FF2B5EF4-FFF2-40B4-BE49-F238E27FC236}">
                    <a16:creationId xmlns:a16="http://schemas.microsoft.com/office/drawing/2014/main" id="{F859A4E2-66FB-199E-8862-BD951F316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290249"/>
              </a:xfrm>
              <a:prstGeom prst="rect">
                <a:avLst/>
              </a:prstGeom>
              <a:blipFill>
                <a:blip r:embed="rId2"/>
                <a:stretch>
                  <a:fillRect l="-1690" b="-20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67402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58214be1?vbadefaultcenterpage=1&amp;parentnodeid=852883b0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97a8e56c8?hastextimagelayout=1&amp;vbadefaultcenterpage=1&amp;parentnodeid=658214be1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347" y="1566767"/>
            <a:ext cx="2679192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97a8e56c8?hastextimagelayout=1&amp;segpoint=1&amp;vbadefaultcenterpage=1&amp;parentnodeid=658214be1&amp;color=0,0,0&amp;vbahtmlprocessed=1&amp;bbb=1&amp;hasbroken=1"/>
              <p:cNvSpPr/>
              <p:nvPr/>
            </p:nvSpPr>
            <p:spPr>
              <a:xfrm>
                <a:off x="502920" y="1521048"/>
                <a:ext cx="8421624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（双空题）如图，扇形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的半径为1，圆心角为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是扇形弧上的动点，矩形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内接于扇形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的周长最大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，且周长的最大值为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97a8e56c8?hastextimagelayout=1&amp;segpoint=1&amp;vbadefaultcenterpage=1&amp;parentnodeid=658214b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421624" cy="2150999"/>
              </a:xfrm>
              <a:prstGeom prst="rect">
                <a:avLst/>
              </a:prstGeom>
              <a:blipFill>
                <a:blip r:embed="rId5"/>
                <a:stretch>
                  <a:fillRect l="-2245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8_1#97a8e56c8.blank?vbadefaultcenterpage=1&amp;parentnodeid=658214be1&amp;color=0,0,0&amp;vbapositionanswer=13&amp;vbahtmlprocessed=1&amp;bbb=1&amp;rh=40.67"/>
              <p:cNvSpPr/>
              <p:nvPr/>
            </p:nvSpPr>
            <p:spPr>
              <a:xfrm>
                <a:off x="2040827" y="2556987"/>
                <a:ext cx="2841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8_1#97a8e56c8.blank?vbadefaultcenterpage=1&amp;parentnodeid=658214be1&amp;color=0,0,0&amp;vbapositionanswer=13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27" y="2556987"/>
                <a:ext cx="284163" cy="510096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49_1#97a8e56c8.blank?vbadefaultcenterpage=1&amp;parentnodeid=658214be1&amp;color=0,0,0&amp;vbapositionanswer=14&amp;vbahtmlprocessed=1&amp;bbb=1"/>
              <p:cNvSpPr/>
              <p:nvPr/>
            </p:nvSpPr>
            <p:spPr>
              <a:xfrm>
                <a:off x="553720" y="3206782"/>
                <a:ext cx="524002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49_1#97a8e56c8.blank?vbadefaultcenterpage=1&amp;parentnodeid=658214be1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3206782"/>
                <a:ext cx="524002" cy="391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97a8e56c8?vbadefaultcenterpage=1&amp;parentnodeid=658214be1&amp;color=0,0,0&amp;vbahtmlprocessed=1&amp;bbb=1"/>
              <p:cNvSpPr/>
              <p:nvPr/>
            </p:nvSpPr>
            <p:spPr>
              <a:xfrm>
                <a:off x="502920" y="981850"/>
                <a:ext cx="11183112" cy="5126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的周长最大，</a:t>
                </a:r>
                <a:endParaRPr lang="en-US" altLang="zh-CN" sz="2400" dirty="0"/>
              </a:p>
              <a:p>
                <a:pPr latinLnBrk="1">
                  <a:lnSpc>
                    <a:spcPts val="7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𝜑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𝜑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周长的最大值为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97a8e56c8?vbadefaultcenterpage=1&amp;parentnodeid=658214be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1850"/>
                <a:ext cx="11183112" cy="5126228"/>
              </a:xfrm>
              <a:prstGeom prst="rect">
                <a:avLst/>
              </a:prstGeom>
              <a:blipFill>
                <a:blip r:embed="rId3"/>
                <a:stretch>
                  <a:fillRect l="-1690" r="-2726" b="-35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1_1#5520e1c9d?hastextimagelayout=1&amp;vbadefaultcenterpage=1&amp;parentnodeid=658214be1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3106" y="1829321"/>
            <a:ext cx="3429000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2#5520e1c9d?hastextimagelayout=2&amp;segpoint=1&amp;vbadefaultcenterpage=1&amp;parentnodeid=658214be1&amp;color=0,0,0&amp;vbahtmlprocessed=1&amp;bbb=1&amp;hasbroken=1"/>
              <p:cNvSpPr/>
              <p:nvPr/>
            </p:nvSpPr>
            <p:spPr>
              <a:xfrm>
                <a:off x="502920" y="1783602"/>
                <a:ext cx="767181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如图，在带有坐标系的单位圆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𝐵𝑂𝑥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2#5520e1c9d?hastextimagelayout=2&amp;segpoint=1&amp;vbadefaultcenterpage=1&amp;parentnodeid=658214b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3602"/>
                <a:ext cx="7671816" cy="1033399"/>
              </a:xfrm>
              <a:prstGeom prst="rect">
                <a:avLst/>
              </a:prstGeom>
              <a:blipFill>
                <a:blip r:embed="rId4"/>
                <a:stretch>
                  <a:fillRect l="-246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3#5520e1c9d?hastextimagelayout=2&amp;segpoint=1&amp;vbadefaultcenterpage=1&amp;parentnodeid=658214be1&amp;color=0,0,0&amp;vbahtmlprocessed=1&amp;bbb=1&amp;hasbroken=1"/>
              <p:cNvSpPr/>
              <p:nvPr/>
            </p:nvSpPr>
            <p:spPr>
              <a:xfrm>
                <a:off x="502920" y="2824240"/>
                <a:ext cx="767181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（1）利用单位圆、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向量知识证明：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3#5520e1c9d?hastextimagelayout=2&amp;segpoint=1&amp;vbadefaultcenterpage=1&amp;parentnodeid=658214b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4240"/>
                <a:ext cx="7671816" cy="1033399"/>
              </a:xfrm>
              <a:prstGeom prst="rect">
                <a:avLst/>
              </a:prstGeom>
              <a:blipFill>
                <a:blip r:embed="rId5"/>
                <a:stretch>
                  <a:fillRect l="-246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1_4#5520e1c9d?hastextimagelayout=2&amp;segpoint=1&amp;vbadefaultcenterpage=1&amp;parentnodeid=658214be1&amp;color=0,0,0&amp;vbahtmlprocessed=1&amp;bbb=1&amp;hasbroken=1"/>
              <p:cNvSpPr/>
              <p:nvPr/>
            </p:nvSpPr>
            <p:spPr>
              <a:xfrm>
                <a:off x="502920" y="3864370"/>
                <a:ext cx="7671816" cy="14895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1_4#5520e1c9d?hastextimagelayout=2&amp;segpoint=1&amp;vbadefaultcenterpage=1&amp;parentnodeid=658214b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4370"/>
                <a:ext cx="7671816" cy="1489520"/>
              </a:xfrm>
              <a:prstGeom prst="rect">
                <a:avLst/>
              </a:prstGeom>
              <a:blipFill>
                <a:blip r:embed="rId6"/>
                <a:stretch>
                  <a:fillRect l="-2464" b="-69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5520e1c9d?vbadefaultcenterpage=1&amp;parentnodeid=658214be1&amp;color=0,0,0&amp;vbahtmlprocessed=1&amp;bbb=1&amp;hasbroken=1"/>
              <p:cNvSpPr/>
              <p:nvPr/>
            </p:nvSpPr>
            <p:spPr>
              <a:xfrm>
                <a:off x="502920" y="814401"/>
                <a:ext cx="11183112" cy="5461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（1）由题意知,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=1×1×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100" b="0" i="0" kern="0" spc="-99900" dirty="0" smtClean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5520e1c9d?vbadefaultcenterpage=1&amp;parentnodeid=658214b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4401"/>
                <a:ext cx="11183112" cy="5461000"/>
              </a:xfrm>
              <a:prstGeom prst="rect">
                <a:avLst/>
              </a:prstGeom>
              <a:blipFill>
                <a:blip r:embed="rId3"/>
                <a:stretch>
                  <a:fillRect l="-1690" b="-6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5520e1c9d?vbadefaultcenterpage=1&amp;parentnodeid=658214be1&amp;color=0,0,0&amp;vbahtmlprocessed=1&amp;bbb=1&amp;hasbroken=1">
                <a:extLst>
                  <a:ext uri="{FF2B5EF4-FFF2-40B4-BE49-F238E27FC236}">
                    <a16:creationId xmlns:a16="http://schemas.microsoft.com/office/drawing/2014/main" id="{4B47C1D9-4340-351F-905C-6ACFDA91172D}"/>
                  </a:ext>
                </a:extLst>
              </p:cNvPr>
              <p:cNvSpPr/>
              <p:nvPr/>
            </p:nvSpPr>
            <p:spPr>
              <a:xfrm>
                <a:off x="502920" y="2801697"/>
                <a:ext cx="11183112" cy="153136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63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5520e1c9d?vbadefaultcenterpage=1&amp;parentnodeid=658214be1&amp;color=0,0,0&amp;vbahtmlprocessed=1&amp;bbb=1&amp;hasbroken=1">
                <a:extLst>
                  <a:ext uri="{FF2B5EF4-FFF2-40B4-BE49-F238E27FC236}">
                    <a16:creationId xmlns:a16="http://schemas.microsoft.com/office/drawing/2014/main" id="{4B47C1D9-4340-351F-905C-6ACFDA911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1697"/>
                <a:ext cx="11183112" cy="1531366"/>
              </a:xfrm>
              <a:prstGeom prst="rect">
                <a:avLst/>
              </a:prstGeom>
              <a:blipFill>
                <a:blip r:embed="rId2"/>
                <a:stretch>
                  <a:fillRect l="-1690" b="-63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08898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114c38e1?vbadefaultcenterpage=1&amp;parentnodeid=852883b0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3_1#37e5d7ca4?hastextimagelayout=1&amp;vbadefaultcenterpage=1&amp;parentnodeid=2114c38e1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5245" y="1566768"/>
            <a:ext cx="5504688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3_2#37e5d7ca4?hastextimagelayout=3&amp;segpoint=1&amp;vbadefaultcenterpage=1&amp;parentnodeid=2114c38e1&amp;color=0,0,0&amp;vbahtmlprocessed=1&amp;bbb=1&amp;hasbroken=1"/>
              <p:cNvSpPr/>
              <p:nvPr/>
            </p:nvSpPr>
            <p:spPr>
              <a:xfrm>
                <a:off x="502920" y="1521048"/>
                <a:ext cx="5596128" cy="2993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如图1，正方形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的边长为2，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的中点.现把正方形按照图2进行折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叠，使点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重合，折痕与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6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3_2#37e5d7ca4?hastextimagelayout=3&amp;segpoint=1&amp;vbadefaultcenterpage=1&amp;parentnodeid=2114c38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5596128" cy="2993390"/>
              </a:xfrm>
              <a:prstGeom prst="rect">
                <a:avLst/>
              </a:prstGeom>
              <a:blipFill>
                <a:blip r:embed="rId5"/>
                <a:stretch>
                  <a:fillRect l="-3377" r="-1743" b="-38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4_1#37e5d7ca4.blank?vbadefaultcenterpage=1&amp;parentnodeid=2114c38e1&amp;color=0,0,0&amp;vbapositionanswer=15&amp;vbahtmlprocessed=1&amp;bbb=1&amp;rh=48.6"/>
              <p:cNvSpPr/>
              <p:nvPr/>
            </p:nvSpPr>
            <p:spPr>
              <a:xfrm>
                <a:off x="2281809" y="3802920"/>
                <a:ext cx="687451" cy="57461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4_1#37e5d7ca4.blank?vbadefaultcenterpage=1&amp;parentnodeid=2114c38e1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09" y="3802920"/>
                <a:ext cx="687451" cy="574612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37e5d7ca4?vbadefaultcenterpage=1&amp;parentnodeid=2114c38e1&amp;color=0,0,0&amp;vbahtmlprocessed=1&amp;bbb=1&amp;hasbroken=1"/>
              <p:cNvSpPr/>
              <p:nvPr/>
            </p:nvSpPr>
            <p:spPr>
              <a:xfrm>
                <a:off x="502920" y="1173176"/>
                <a:ext cx="11183112" cy="47712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𝐷𝐸𝑀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37e5d7ca4?vbadefaultcenterpage=1&amp;parentnodeid=2114c38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3176"/>
                <a:ext cx="11183112" cy="4771263"/>
              </a:xfrm>
              <a:prstGeom prst="rect">
                <a:avLst/>
              </a:prstGeom>
              <a:blipFill>
                <a:blip r:embed="rId3"/>
                <a:stretch>
                  <a:fillRect l="-1690" b="-20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6_1#5fe0f1713?hastextimagelayout=1&amp;vbadefaultcenterpage=1&amp;parentnodeid=2114c38e1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6275" y="1910602"/>
            <a:ext cx="3328416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5fe0f1713?hastextimagelayout=4&amp;segpoint=1&amp;vbadefaultcenterpage=1&amp;parentnodeid=2114c38e1&amp;color=0,0,0&amp;vbahtmlprocessed=1&amp;bbb=1&amp;hasbroken=1"/>
              <p:cNvSpPr/>
              <p:nvPr/>
            </p:nvSpPr>
            <p:spPr>
              <a:xfrm>
                <a:off x="502920" y="1846594"/>
                <a:ext cx="7763256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与圆相切，点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处逆时针转动到最高点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𝑂𝐴𝑁𝑃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5fe0f1713?hastextimagelayout=4&amp;segpoint=1&amp;vbadefaultcenterpage=1&amp;parentnodeid=2114c38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6594"/>
                <a:ext cx="7763256" cy="2155000"/>
              </a:xfrm>
              <a:prstGeom prst="rect">
                <a:avLst/>
              </a:prstGeom>
              <a:blipFill>
                <a:blip r:embed="rId4"/>
                <a:stretch>
                  <a:fillRect l="-2435" r="-55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5fe0f1713?segpoint=1&amp;vbadefaultcenterpage=1&amp;parentnodeid=2114c38e1&amp;color=0,0,0&amp;vbahtmlprocessed=1&amp;bbb=1"/>
              <p:cNvSpPr/>
              <p:nvPr/>
            </p:nvSpPr>
            <p:spPr>
              <a:xfrm>
                <a:off x="502920" y="4089478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5fe0f1713?segpoint=1&amp;vbadefaultcenterpage=1&amp;parentnodeid=2114c38e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9478"/>
                <a:ext cx="11183112" cy="710819"/>
              </a:xfrm>
              <a:prstGeom prst="rect">
                <a:avLst/>
              </a:prstGeom>
              <a:blipFill>
                <a:blip r:embed="rId5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5fe0f1713?segpoint=1&amp;vbadefaultcenterpage=1&amp;parentnodeid=2114c38e1&amp;color=0,0,0&amp;vbahtmlprocessed=1&amp;bbb=1"/>
              <p:cNvSpPr/>
              <p:nvPr/>
            </p:nvSpPr>
            <p:spPr>
              <a:xfrm>
                <a:off x="502920" y="4725494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（2）试确定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的面积等于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的面积的一半.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5fe0f1713?segpoint=1&amp;vbadefaultcenterpage=1&amp;parentnodeid=2114c38e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25494"/>
                <a:ext cx="11183112" cy="474599"/>
              </a:xfrm>
              <a:prstGeom prst="rect">
                <a:avLst/>
              </a:prstGeom>
              <a:blipFill>
                <a:blip r:embed="rId6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7_1#5fe0f1713?hastextimagelayout=1&amp;vbadefaultcenterpage=1&amp;parentnodeid=2114c38e1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5340" y="1685939"/>
            <a:ext cx="2231136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7_2#5fe0f1713?hastextimagelayout=5&amp;vbadefaultcenterpage=1&amp;parentnodeid=2114c38e1&amp;color=0,0,0&amp;vbahtmlprocessed=1&amp;bbb=1"/>
              <p:cNvSpPr/>
              <p:nvPr/>
            </p:nvSpPr>
            <p:spPr>
              <a:xfrm>
                <a:off x="502920" y="1640219"/>
                <a:ext cx="8823960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7_2#5fe0f1713?hastextimagelayout=5&amp;vbadefaultcenterpage=1&amp;parentnodeid=2114c38e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0219"/>
                <a:ext cx="8823960" cy="474599"/>
              </a:xfrm>
              <a:prstGeom prst="rect">
                <a:avLst/>
              </a:prstGeom>
              <a:blipFill>
                <a:blip r:embed="rId4"/>
                <a:stretch>
                  <a:fillRect l="-2142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3#5fe0f1713?hastextimagelayout=5&amp;vbadefaultcenterpage=1&amp;parentnodeid=2114c38e1&amp;color=0,0,0&amp;vbahtmlprocessed=1&amp;bbb=1&amp;hasbroken=1"/>
              <p:cNvSpPr/>
              <p:nvPr/>
            </p:nvSpPr>
            <p:spPr>
              <a:xfrm>
                <a:off x="502920" y="2124597"/>
                <a:ext cx="8823960" cy="28664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𝑂𝐴𝑁𝑃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3#5fe0f1713?hastextimagelayout=5&amp;vbadefaultcenterpage=1&amp;parentnodeid=2114c38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4597"/>
                <a:ext cx="8823960" cy="2866454"/>
              </a:xfrm>
              <a:prstGeom prst="rect">
                <a:avLst/>
              </a:prstGeom>
              <a:blipFill>
                <a:blip r:embed="rId5"/>
                <a:stretch>
                  <a:fillRect l="-2142" b="-36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4#5fe0f1713?hastextimagelayout=6&amp;vbadefaultcenterpage=1&amp;parentnodeid=2114c38e1&amp;color=0,0,0&amp;vbahtmlprocessed=1&amp;bbb=1&amp;hasbroken=1"/>
              <p:cNvSpPr/>
              <p:nvPr/>
            </p:nvSpPr>
            <p:spPr>
              <a:xfrm>
                <a:off x="503995" y="1446448"/>
                <a:ext cx="11184010" cy="42361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的面积等于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的面积的一半.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4#5fe0f1713?hastextimagelayout=6&amp;vbadefaultcenterpage=1&amp;parentnodeid=2114c38e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1446448"/>
                <a:ext cx="11184010" cy="4236149"/>
              </a:xfrm>
              <a:prstGeom prst="rect">
                <a:avLst/>
              </a:prstGeom>
              <a:blipFill>
                <a:blip r:embed="rId3"/>
                <a:stretch>
                  <a:fillRect l="-1690" b="-25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8730b20d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基础课21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两角和与差的正弦、余弦和正切公式</a:t>
            </a:r>
            <a:endParaRPr lang="en-US" altLang="zh-CN" sz="4000" dirty="0"/>
          </a:p>
        </p:txBody>
      </p:sp>
      <p:pic>
        <p:nvPicPr>
          <p:cNvPr id="3" name="C_0#48730b20d?linknodeid=dbbebd736&amp;catalogrefid=dbbebd736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48730b20d?linknodeid=dbbebd736&amp;catalogrefid=dbbebd736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48730b20d?linknodeid=0aa5f2ef5&amp;catalogrefid=0aa5f2ef5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48730b20d?linknodeid=0aa5f2ef5&amp;catalogrefid=0aa5f2ef5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48730b20d?linknodeid=658214be1&amp;catalogrefid=658214be1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48730b20d?linknodeid=658214be1&amp;catalogrefid=658214be1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48730b20d?linknodeid=2114c38e1&amp;catalogrefid=2114c38e1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48730b20d?linknodeid=2114c38e1&amp;catalogrefid=2114c38e1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48730b20d?linknodeid=dbbebd736&amp;catalogrefid=dbbebd73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48730b20d?linknodeid=dbbebd736&amp;catalogrefid=dbbebd736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48730b20d?linknodeid=0aa5f2ef5&amp;catalogrefid=0aa5f2ef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48730b20d?linknodeid=0aa5f2ef5&amp;catalogrefid=0aa5f2ef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48730b20d?linknodeid=658214be1&amp;catalogrefid=658214be1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48730b20d?linknodeid=658214be1&amp;catalogrefid=658214be1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48730b20d?linknodeid=2114c38e1&amp;catalogrefid=2114c38e1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48730b20d?linknodeid=2114c38e1&amp;catalogrefid=2114c38e1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52883b0e.fixed?vbadefaultcenterpage=1&amp;parentnodeid=48730b20d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852883b0e.fixed?vbadefaultcenterpage=1&amp;parentnodeid=48730b20d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bbebd736?vbadefaultcenterpage=1&amp;parentnodeid=852883b0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5557afa10?vbadefaultcenterpage=1&amp;parentnodeid=dbbebd736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5557afa10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5557afa10.bracket?vbadefaultcenterpage=1&amp;parentnodeid=dbbebd736&amp;color=0,0,0&amp;vbapositionanswer=1&amp;vbahtmlprocessed=1"/>
          <p:cNvSpPr/>
          <p:nvPr/>
        </p:nvSpPr>
        <p:spPr>
          <a:xfrm>
            <a:off x="5439283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5557afa10.choices?vbadefaultcenterpage=1&amp;parentnodeid=dbbebd736&amp;color=0,0,0&amp;vbahtmlprocessed=1&amp;bbb=1"/>
              <p:cNvSpPr/>
              <p:nvPr/>
            </p:nvSpPr>
            <p:spPr>
              <a:xfrm>
                <a:off x="502920" y="2004918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3072003" algn="l"/>
                    <a:tab pos="5839206" algn="l"/>
                    <a:tab pos="87461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5557afa10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621729"/>
              </a:xfrm>
              <a:prstGeom prst="rect">
                <a:avLst/>
              </a:prstGeom>
              <a:blipFill>
                <a:blip r:embed="rId5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5557afa10?vbadefaultcenterpage=1&amp;parentnodeid=dbbebd736&amp;color=0,0,0&amp;vbahtmlprocessed=1&amp;bbb=1"/>
              <p:cNvSpPr/>
              <p:nvPr/>
            </p:nvSpPr>
            <p:spPr>
              <a:xfrm>
                <a:off x="502920" y="2636172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5557afa10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6172"/>
                <a:ext cx="11183112" cy="691134"/>
              </a:xfrm>
              <a:prstGeom prst="rect">
                <a:avLst/>
              </a:prstGeom>
              <a:blipFill>
                <a:blip r:embed="rId6"/>
                <a:stretch>
                  <a:fillRect l="-1690" b="-149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f56971b9f?vbadefaultcenterpage=1&amp;parentnodeid=dbbebd736&amp;color=0,0,0&amp;vbahtmlprocessed=1&amp;bbb=1"/>
              <p:cNvSpPr/>
              <p:nvPr/>
            </p:nvSpPr>
            <p:spPr>
              <a:xfrm>
                <a:off x="502920" y="189421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f56971b9f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4219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f56971b9f.bracket?vbadefaultcenterpage=1&amp;parentnodeid=dbbebd736&amp;color=0,0,0&amp;vbapositionanswer=2&amp;vbahtmlprocessed=1"/>
          <p:cNvSpPr/>
          <p:nvPr/>
        </p:nvSpPr>
        <p:spPr>
          <a:xfrm>
            <a:off x="2430590" y="188278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f56971b9f.choices?vbadefaultcenterpage=1&amp;parentnodeid=dbbebd736&amp;color=0,0,0&amp;vbahtmlprocessed=1&amp;bbb=1"/>
              <p:cNvSpPr/>
              <p:nvPr/>
            </p:nvSpPr>
            <p:spPr>
              <a:xfrm>
                <a:off x="502920" y="2381136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3072003" algn="l"/>
                    <a:tab pos="5839206" algn="l"/>
                    <a:tab pos="86064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f56971b9f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1136"/>
                <a:ext cx="11183112" cy="621983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f56971b9f?vbadefaultcenterpage=1&amp;parentnodeid=dbbebd736&amp;color=0,0,0&amp;vbahtmlprocessed=1&amp;bbb=1&amp;hasbroken=1"/>
              <p:cNvSpPr/>
              <p:nvPr/>
            </p:nvSpPr>
            <p:spPr>
              <a:xfrm>
                <a:off x="502920" y="3011564"/>
                <a:ext cx="11183112" cy="221583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6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f56971b9f?vbadefaultcenterpage=1&amp;parentnodeid=dbbebd73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1564"/>
                <a:ext cx="11183112" cy="2215833"/>
              </a:xfrm>
              <a:prstGeom prst="rect">
                <a:avLst/>
              </a:prstGeom>
              <a:blipFill>
                <a:blip r:embed="rId5"/>
                <a:stretch>
                  <a:fillRect l="-1690" b="-46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4099682da?vbadefaultcenterpage=1&amp;parentnodeid=dbbebd736&amp;color=0,0,0&amp;vbahtmlprocessed=1&amp;bbb=1"/>
              <p:cNvSpPr/>
              <p:nvPr/>
            </p:nvSpPr>
            <p:spPr>
              <a:xfrm>
                <a:off x="502920" y="200804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的终边上一点，则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4099682da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043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4099682da.bracket?vbadefaultcenterpage=1&amp;parentnodeid=dbbebd736&amp;color=0,0,0&amp;vbapositionanswer=3&amp;vbahtmlprocessed=1"/>
          <p:cNvSpPr/>
          <p:nvPr/>
        </p:nvSpPr>
        <p:spPr>
          <a:xfrm>
            <a:off x="7704900" y="199661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4099682da.choices?vbadefaultcenterpage=1&amp;parentnodeid=dbbebd736&amp;color=0,0,0&amp;vbahtmlprocessed=1&amp;bbb=1"/>
              <p:cNvSpPr/>
              <p:nvPr/>
            </p:nvSpPr>
            <p:spPr>
              <a:xfrm>
                <a:off x="502920" y="2494960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3002153" algn="l"/>
                    <a:tab pos="5978906" algn="l"/>
                    <a:tab pos="8676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4099682da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4960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4099682da?vbadefaultcenterpage=1&amp;parentnodeid=dbbebd736&amp;color=0,0,0&amp;vbahtmlprocessed=1&amp;bbb=1"/>
              <p:cNvSpPr/>
              <p:nvPr/>
            </p:nvSpPr>
            <p:spPr>
              <a:xfrm>
                <a:off x="502920" y="3215367"/>
                <a:ext cx="11183112" cy="1714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的终边上一点，由三角函数定义可得，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4099682da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5367"/>
                <a:ext cx="11183112" cy="1714500"/>
              </a:xfrm>
              <a:prstGeom prst="rect">
                <a:avLst/>
              </a:prstGeom>
              <a:blipFill>
                <a:blip r:embed="rId5"/>
                <a:stretch>
                  <a:fillRect l="-1690" b="-46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5040ecefa?vbadefaultcenterpage=1&amp;parentnodeid=dbbebd736&amp;color=0,0,0&amp;vbahtmlprocessed=1&amp;bbb=1"/>
              <p:cNvSpPr/>
              <p:nvPr/>
            </p:nvSpPr>
            <p:spPr>
              <a:xfrm>
                <a:off x="502920" y="1782077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5040ecefa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2077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5040ecefa.bracket?vbadefaultcenterpage=1&amp;parentnodeid=dbbebd736&amp;color=0,0,0&amp;vbapositionanswer=4&amp;vbahtmlprocessed=1"/>
          <p:cNvSpPr/>
          <p:nvPr/>
        </p:nvSpPr>
        <p:spPr>
          <a:xfrm>
            <a:off x="7062661" y="208624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5040ecefa.choices?vbadefaultcenterpage=1&amp;parentnodeid=dbbebd736&amp;color=0,0,0&amp;vbahtmlprocessed=1&amp;bbb=1"/>
              <p:cNvSpPr/>
              <p:nvPr/>
            </p:nvSpPr>
            <p:spPr>
              <a:xfrm>
                <a:off x="502920" y="2540903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24353" algn="l"/>
                    <a:tab pos="5623306" algn="l"/>
                    <a:tab pos="84476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C.7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5040ecefa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0903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5040ecefa?vbadefaultcenterpage=1&amp;parentnodeid=dbbebd736&amp;color=0,0,0&amp;vbahtmlprocessed=1&amp;bbb=1"/>
              <p:cNvSpPr/>
              <p:nvPr/>
            </p:nvSpPr>
            <p:spPr>
              <a:xfrm>
                <a:off x="502920" y="3261310"/>
                <a:ext cx="11183112" cy="182956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5040ecefa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1310"/>
                <a:ext cx="11183112" cy="1829562"/>
              </a:xfrm>
              <a:prstGeom prst="rect">
                <a:avLst/>
              </a:prstGeom>
              <a:blipFill>
                <a:blip r:embed="rId5"/>
                <a:stretch>
                  <a:fillRect l="-1690" b="-5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753b6b6b9?vbadefaultcenterpage=1&amp;parentnodeid=dbbebd736&amp;color=0,0,0&amp;vbahtmlprocessed=1&amp;bbb=1"/>
              <p:cNvSpPr/>
              <p:nvPr/>
            </p:nvSpPr>
            <p:spPr>
              <a:xfrm>
                <a:off x="502920" y="1023729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753b6b6b9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3729"/>
                <a:ext cx="11183112" cy="710946"/>
              </a:xfrm>
              <a:prstGeom prst="rect">
                <a:avLst/>
              </a:prstGeom>
              <a:blipFill>
                <a:blip r:embed="rId3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753b6b6b9.bracket?vbadefaultcenterpage=1&amp;parentnodeid=dbbebd736&amp;color=0,0,0&amp;vbapositionanswer=5&amp;vbahtmlprocessed=1"/>
          <p:cNvSpPr/>
          <p:nvPr/>
        </p:nvSpPr>
        <p:spPr>
          <a:xfrm>
            <a:off x="8513191" y="130319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753b6b6b9.choices?vbadefaultcenterpage=1&amp;parentnodeid=dbbebd736&amp;color=0,0,0&amp;vbahtmlprocessed=1&amp;bbb=1"/>
              <p:cNvSpPr/>
              <p:nvPr/>
            </p:nvSpPr>
            <p:spPr>
              <a:xfrm>
                <a:off x="502920" y="1747183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3002153" algn="l"/>
                    <a:tab pos="5978906" algn="l"/>
                    <a:tab pos="8676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753b6b6b9.choices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7183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753b6b6b9?vbadefaultcenterpage=1&amp;parentnodeid=dbbebd736&amp;color=0,0,0&amp;vbahtmlprocessed=1&amp;bbb=1"/>
              <p:cNvSpPr/>
              <p:nvPr/>
            </p:nvSpPr>
            <p:spPr>
              <a:xfrm>
                <a:off x="502920" y="2468924"/>
                <a:ext cx="11183112" cy="3612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753b6b6b9?vbadefaultcenterpage=1&amp;parentnodeid=dbbebd73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8924"/>
                <a:ext cx="11183112" cy="3612134"/>
              </a:xfrm>
              <a:prstGeom prst="rect">
                <a:avLst/>
              </a:prstGeom>
              <a:blipFill>
                <a:blip r:embed="rId5"/>
                <a:stretch>
                  <a:fillRect l="-1690" b="-28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467</Words>
  <Application>Microsoft Office PowerPoint</Application>
  <PresentationFormat>宽屏</PresentationFormat>
  <Paragraphs>196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2024-01-23T11:17:08Z</dcterms:created>
  <dcterms:modified xsi:type="dcterms:W3CDTF">2024-02-02T02:18:31Z</dcterms:modified>
  <cp:category/>
  <cp:contentStatus/>
</cp:coreProperties>
</file>