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8765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13bb54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基础课23 三角函数的图象与性质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23B2A6E-C4A8-4022-A2FF-A188E61B4D9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3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1AE45C1-D02B-4FA1-AC93-3D5BF077C87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13bb54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基础课23 三角函数的图象与性质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6DC3FB5-5C93-433D-A4C3-E95B5FE17AB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3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f612f0313?vbadefaultcenterpage=1&amp;parentnodeid=ef3dfb887&amp;color=0,0,0&amp;vbahtmlprocessed=1&amp;bbb=1"/>
              <p:cNvSpPr/>
              <p:nvPr/>
            </p:nvSpPr>
            <p:spPr>
              <a:xfrm>
                <a:off x="502920" y="2091165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使得函数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都是增函数的区间是(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f612f0313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1165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f612f0313.bracket?vbadefaultcenterpage=1&amp;parentnodeid=ef3dfb887&amp;color=0,0,0&amp;vbapositionanswer=6&amp;vbahtmlprocessed=1"/>
          <p:cNvSpPr/>
          <p:nvPr/>
        </p:nvSpPr>
        <p:spPr>
          <a:xfrm>
            <a:off x="7717219" y="207973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f612f0313.choices?vbadefaultcenterpage=1&amp;parentnodeid=ef3dfb887&amp;color=0,0,0&amp;vbahtmlprocessed=1&amp;bbb=1"/>
              <p:cNvSpPr/>
              <p:nvPr/>
            </p:nvSpPr>
            <p:spPr>
              <a:xfrm>
                <a:off x="502920" y="2578082"/>
                <a:ext cx="11183112" cy="6547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600"/>
                  </a:lnSpc>
                  <a:tabLst>
                    <a:tab pos="2640203" algn="l"/>
                    <a:tab pos="5229606" algn="l"/>
                    <a:tab pos="80984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f612f0313.choices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8082"/>
                <a:ext cx="11183112" cy="654749"/>
              </a:xfrm>
              <a:prstGeom prst="rect">
                <a:avLst/>
              </a:prstGeom>
              <a:blipFill>
                <a:blip r:embed="rId4"/>
                <a:stretch>
                  <a:fillRect l="-1690" b="-158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C_5_AS.24_1#f612f0313?hastextimagelayout=1&amp;vbadefaultcenterpage=1&amp;parentnodeid=ef3dfb887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4387" y="3284456"/>
            <a:ext cx="3447288" cy="174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4_2#f612f0313?hastextimagelayout=1&amp;vbadefaultcenterpage=1&amp;parentnodeid=ef3dfb887&amp;color=0,0,0&amp;vbahtmlprocessed=1&amp;bbb=1&amp;hasbroken=1"/>
              <p:cNvSpPr/>
              <p:nvPr/>
            </p:nvSpPr>
            <p:spPr>
              <a:xfrm>
                <a:off x="502920" y="3238736"/>
                <a:ext cx="7607808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上的图象如图所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4_2#f612f0313?hastextimagelayout=1&amp;vbadefaultcenterpage=1&amp;parentnodeid=ef3dfb8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8736"/>
                <a:ext cx="7607808" cy="1037590"/>
              </a:xfrm>
              <a:prstGeom prst="rect">
                <a:avLst/>
              </a:prstGeom>
              <a:blipFill>
                <a:blip r:embed="rId6"/>
                <a:stretch>
                  <a:fillRect l="-2484" r="-881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QC_5_AS.24_3#f612f0313?hastextimagelayout=1&amp;vbadefaultcenterpage=1&amp;parentnodeid=ef3dfb887&amp;color=0,0,0&amp;vbahtmlprocessed=1&amp;bbb=1"/>
          <p:cNvSpPr/>
          <p:nvPr/>
        </p:nvSpPr>
        <p:spPr>
          <a:xfrm>
            <a:off x="502920" y="4334808"/>
            <a:ext cx="760780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由图象可知C选项符合题意.故选C.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4cb1f887e?vbadefaultcenterpage=1&amp;parentnodeid=ef3dfb887&amp;color=0,0,0&amp;vbahtmlprocessed=1&amp;bbb=1"/>
              <p:cNvSpPr/>
              <p:nvPr/>
            </p:nvSpPr>
            <p:spPr>
              <a:xfrm>
                <a:off x="502920" y="2544110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的大致图象是(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4cb1f887e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4110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4cb1f887e.bracket?vbadefaultcenterpage=1&amp;parentnodeid=ef3dfb887&amp;color=0,0,0&amp;vbapositionanswer=7&amp;vbahtmlprocessed=1"/>
          <p:cNvSpPr/>
          <p:nvPr/>
        </p:nvSpPr>
        <p:spPr>
          <a:xfrm>
            <a:off x="6815646" y="253268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7_1#4cb1f887e.choices?vbadefaultcenterpage=1&amp;parentnodeid=ef3dfb887&amp;color=0,0,0&amp;vbahtmlprocessed=1&amp;bbb=1"/>
          <p:cNvSpPr/>
          <p:nvPr/>
        </p:nvSpPr>
        <p:spPr>
          <a:xfrm>
            <a:off x="502920" y="3031027"/>
            <a:ext cx="11183112" cy="15451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3800"/>
              </a:lnSpc>
              <a:tabLst>
                <a:tab pos="2919603" algn="l"/>
                <a:tab pos="5813806" algn="l"/>
                <a:tab pos="8365109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77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77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77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77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5" name="QC_5_BD.27_1#4cb1f887e.choice_image?vbadefaultcenterpage=1&amp;parentnodeid=ef3dfb887&amp;color=0,0,0&amp;inlineimagemarkindex=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387" y="3035980"/>
            <a:ext cx="2276856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6" name="QC_5_BD.27_1#4cb1f887e.choice_image?vbadefaultcenterpage=1&amp;parentnodeid=ef3dfb887&amp;color=0,0,0&amp;inlineimagemarkindex=2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02082" y="3035980"/>
            <a:ext cx="228600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27_1#4cb1f887e.choice_image?vbadefaultcenterpage=1&amp;parentnodeid=ef3dfb887&amp;color=0,0,0&amp;inlineimagemarkindex=3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1559" y="3035980"/>
            <a:ext cx="1892808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27_1#4cb1f887e.choice_image?vbadefaultcenterpage=1&amp;parentnodeid=ef3dfb887&amp;color=0,0,0&amp;inlineimagemarkindex=4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6100" y="3035980"/>
            <a:ext cx="237744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AS.28_1#4cb1f887e?vbadefaultcenterpage=1&amp;parentnodeid=ef3dfb887&amp;color=0,0,0&amp;vbahtmlprocessed=1&amp;bbb=1"/>
          <p:cNvSpPr/>
          <p:nvPr/>
        </p:nvSpPr>
        <p:spPr>
          <a:xfrm>
            <a:off x="502920" y="121953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按五个关键点列表：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QC_5_AS.28_2#4cb1f887e?colgroup=3,3,6,3,10,6&amp;vbadefaultcenterpage=1&amp;parentnodeid=ef3dfb887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089442"/>
                  </p:ext>
                </p:extLst>
              </p:nvPr>
            </p:nvGraphicFramePr>
            <p:xfrm>
              <a:off x="502920" y="1830909"/>
              <a:ext cx="11137392" cy="1123188"/>
            </p:xfrm>
            <a:graphic>
              <a:graphicData uri="http://schemas.openxmlformats.org/drawingml/2006/table">
                <a:tbl>
                  <a:tblPr/>
                  <a:tblGrid>
                    <a:gridCol w="11064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64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311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558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23113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3366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47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1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QC_5_AS.28_2#4cb1f887e?colgroup=3,3,6,3,10,6&amp;vbadefaultcenterpage=1&amp;parentnodeid=ef3dfb887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6089442"/>
                  </p:ext>
                </p:extLst>
              </p:nvPr>
            </p:nvGraphicFramePr>
            <p:xfrm>
              <a:off x="502920" y="1830909"/>
              <a:ext cx="11137392" cy="1068833"/>
            </p:xfrm>
            <a:graphic>
              <a:graphicData uri="http://schemas.openxmlformats.org/drawingml/2006/table">
                <a:tbl>
                  <a:tblPr/>
                  <a:tblGrid>
                    <a:gridCol w="11064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064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3113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642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3558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23113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3366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962" r="-905495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454" t="-962" r="-300820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099" t="-962" r="-504945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517" t="-962" r="-66788" b="-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727" t="-962" r="-546" b="-98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49" t="-145833" r="-905495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QC_5_AS.28_3#4cb1f887e?vbadefaultcenterpage=1&amp;parentnodeid=ef3dfb887&amp;color=0,0,0&amp;vbahtmlprocessed=1&amp;bbb=1"/>
          <p:cNvSpPr/>
          <p:nvPr/>
        </p:nvSpPr>
        <p:spPr>
          <a:xfrm>
            <a:off x="502920" y="3037409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描点并将它们用光滑的曲线连接起来，如图所示.</a:t>
            </a:r>
            <a:endParaRPr lang="en-US" altLang="zh-CN" sz="2400" dirty="0"/>
          </a:p>
        </p:txBody>
      </p:sp>
      <p:pic>
        <p:nvPicPr>
          <p:cNvPr id="5" name="QC_5_AS.28_4#4cb1f887e?vbadefaultcenterpage=1&amp;parentnodeid=ef3dfb887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3648279"/>
            <a:ext cx="3118104" cy="162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6" name="QC_5_AS.28_5#4cb1f887e?vbadefaultcenterpage=1&amp;parentnodeid=ef3dfb887&amp;color=0,0,0&amp;vbahtmlprocessed=1&amp;bbb=1"/>
          <p:cNvSpPr/>
          <p:nvPr/>
        </p:nvSpPr>
        <p:spPr>
          <a:xfrm>
            <a:off x="502920" y="5413579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故选B.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5afa0c593?vbadefaultcenterpage=1&amp;parentnodeid=ef3dfb887&amp;color=0,0,0&amp;vbahtmlprocessed=1&amp;bbb=1&amp;hasbroken=1"/>
              <p:cNvSpPr/>
              <p:nvPr/>
            </p:nvSpPr>
            <p:spPr>
              <a:xfrm>
                <a:off x="502920" y="1196576"/>
                <a:ext cx="11183112" cy="1211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5afa0c593?vbadefaultcenterpage=1&amp;parentnodeid=ef3dfb8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96576"/>
                <a:ext cx="11183112" cy="1211199"/>
              </a:xfrm>
              <a:prstGeom prst="rect">
                <a:avLst/>
              </a:prstGeom>
              <a:blipFill>
                <a:blip r:embed="rId3"/>
                <a:stretch>
                  <a:fillRect l="-1690" b="-150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5afa0c593.bracket?vbadefaultcenterpage=1&amp;parentnodeid=ef3dfb887&amp;color=0,0,0&amp;vbapositionanswer=8&amp;vbahtmlprocessed=1"/>
          <p:cNvSpPr/>
          <p:nvPr/>
        </p:nvSpPr>
        <p:spPr>
          <a:xfrm>
            <a:off x="2590165" y="192174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5afa0c593.choices?vbadefaultcenterpage=1&amp;parentnodeid=ef3dfb887&amp;color=0,0,0&amp;vbahtmlprocessed=1&amp;bbb=1"/>
              <p:cNvSpPr/>
              <p:nvPr/>
            </p:nvSpPr>
            <p:spPr>
              <a:xfrm>
                <a:off x="502920" y="2410695"/>
                <a:ext cx="11183112" cy="6217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995803" algn="l"/>
                    <a:tab pos="5801106" algn="l"/>
                    <a:tab pos="85175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5afa0c593.choices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0695"/>
                <a:ext cx="11183112" cy="621729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5afa0c593?vbadefaultcenterpage=1&amp;parentnodeid=ef3dfb887&amp;color=0,0,0&amp;vbahtmlprocessed=1&amp;bbb=1&amp;hasbroken=1"/>
              <p:cNvSpPr/>
              <p:nvPr/>
            </p:nvSpPr>
            <p:spPr>
              <a:xfrm>
                <a:off x="502920" y="3041949"/>
                <a:ext cx="11183112" cy="235845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是奇函数，所以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5afa0c593?vbadefaultcenterpage=1&amp;parentnodeid=ef3dfb8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1949"/>
                <a:ext cx="11183112" cy="2358454"/>
              </a:xfrm>
              <a:prstGeom prst="rect">
                <a:avLst/>
              </a:prstGeom>
              <a:blipFill>
                <a:blip r:embed="rId5"/>
                <a:stretch>
                  <a:fillRect l="-1690" r="-327" b="-46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52bfb27c?vbadefaultcenterpage=1&amp;parentnodeid=f19d698e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98dcfe095?vbadefaultcenterpage=1&amp;parentnodeid=d52bfb27c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（多选题）下列函数是偶函数，且最小正周期为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98dcfe095?vbadefaultcenterpage=1&amp;parentnodeid=d52bfb27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98dcfe095.bracket?vbadefaultcenterpage=1&amp;parentnodeid=d52bfb27c&amp;color=0,0,0&amp;vbapositionanswer=9&amp;vbahtmlprocessed=1&amp;bbb=1"/>
          <p:cNvSpPr/>
          <p:nvPr/>
        </p:nvSpPr>
        <p:spPr>
          <a:xfrm>
            <a:off x="8408670" y="15096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98dcfe095.choices?vbadefaultcenterpage=1&amp;parentnodeid=d52bfb27c&amp;color=0,0,0&amp;vbahtmlprocessed=1&amp;bbb=1"/>
              <p:cNvSpPr/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671953" algn="l"/>
                    <a:tab pos="5318506" algn="l"/>
                    <a:tab pos="79904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98dcfe095.choices?vbadefaultcenterpage=1&amp;parentnodeid=d52bfb27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98dcfe095?vbadefaultcenterpage=1&amp;parentnodeid=d52bfb27c&amp;color=0,0,0&amp;vbahtmlprocessed=1&amp;bbb=1&amp;hasbroken=1"/>
              <p:cNvSpPr/>
              <p:nvPr/>
            </p:nvSpPr>
            <p:spPr>
              <a:xfrm>
                <a:off x="502920" y="1690098"/>
                <a:ext cx="11183112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A的图象如图1所示，根据图象可知，图象关于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但不是周期函数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不符合条件；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98dcfe095?vbadefaultcenterpage=1&amp;parentnodeid=d52bfb27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0098"/>
                <a:ext cx="11183112" cy="1037590"/>
              </a:xfrm>
              <a:prstGeom prst="rect">
                <a:avLst/>
              </a:prstGeom>
              <a:blipFill>
                <a:blip r:embed="rId3"/>
                <a:stretch>
                  <a:fillRect l="-1690" r="-1527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36_2#98dcfe095?vbadefaultcenterpage=1&amp;parentnodeid=d52bfb27c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857736"/>
            <a:ext cx="5010912" cy="259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3#98dcfe095?vbadefaultcenterpage=1&amp;parentnodeid=d52bfb27c&amp;color=0,0,0&amp;vbahtmlprocessed=1&amp;bbb=1&amp;hasbroken=1"/>
              <p:cNvSpPr/>
              <p:nvPr/>
            </p:nvSpPr>
            <p:spPr>
              <a:xfrm>
                <a:off x="502920" y="163066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B的图象如图2所示，根据图象可知，图象关于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，最小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正周期是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符合条件；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3#98dcfe095?vbadefaultcenterpage=1&amp;parentnodeid=d52bfb27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3066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654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36_4#98dcfe095?vbadefaultcenterpage=1&amp;parentnodeid=d52bfb27c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798300"/>
            <a:ext cx="4764024" cy="271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5#98dcfe095?vbadefaultcenterpage=1&amp;parentnodeid=d52bfb27c&amp;color=0,0,0&amp;vbahtmlprocessed=1&amp;bbb=1&amp;hasbroken=1"/>
              <p:cNvSpPr/>
              <p:nvPr/>
            </p:nvSpPr>
            <p:spPr>
              <a:xfrm>
                <a:off x="502920" y="1571226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C的图象如图3所示，根据图象可知，图象关于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，最小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正周期为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符合条件；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5#98dcfe095?vbadefaultcenterpage=1&amp;parentnodeid=d52bfb27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1226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981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36_6#98dcfe095?vbadefaultcenterpage=1&amp;parentnodeid=d52bfb27c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738864"/>
            <a:ext cx="4901184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7#98dcfe095?vbadefaultcenterpage=1&amp;parentnodeid=d52bfb27c&amp;color=0,0,0&amp;vbahtmlprocessed=1&amp;bbb=1&amp;hasbroken=1"/>
              <p:cNvSpPr/>
              <p:nvPr/>
            </p:nvSpPr>
            <p:spPr>
              <a:xfrm>
                <a:off x="502920" y="130843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D的图象如图4所示，根据图象可知，图象关于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最小正周期为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不符合条件.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7#98dcfe095?vbadefaultcenterpage=1&amp;parentnodeid=d52bfb27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0843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201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36_8#98dcfe095?vbadefaultcenterpage=1&amp;parentnodeid=d52bfb27c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476069"/>
            <a:ext cx="4864608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9#98dcfe095?vbadefaultcenterpage=1&amp;parentnodeid=d52bfb27c&amp;color=0,0,0&amp;vbahtmlprocessed=1&amp;bbb=1"/>
              <p:cNvSpPr/>
              <p:nvPr/>
            </p:nvSpPr>
            <p:spPr>
              <a:xfrm>
                <a:off x="502920" y="5346269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9#98dcfe095?vbadefaultcenterpage=1&amp;parentnodeid=d52bfb27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346269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06042d2e4?vbadefaultcenterpage=1&amp;parentnodeid=d52bfb27c&amp;color=0,0,0&amp;vbahtmlprocessed=1&amp;bbb=1"/>
              <p:cNvSpPr/>
              <p:nvPr/>
            </p:nvSpPr>
            <p:spPr>
              <a:xfrm>
                <a:off x="502920" y="2709274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（多选题）关于函数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下列结论中正确的是(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06042d2e4?vbadefaultcenterpage=1&amp;parentnodeid=d52bfb27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9274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06042d2e4.bracket?vbadefaultcenterpage=1&amp;parentnodeid=d52bfb27c&amp;color=0,0,0&amp;vbapositionanswer=10&amp;vbahtmlprocessed=1&amp;bbb=1"/>
          <p:cNvSpPr/>
          <p:nvPr/>
        </p:nvSpPr>
        <p:spPr>
          <a:xfrm>
            <a:off x="10017506" y="2697844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06042d2e4.choices?vbadefaultcenterpage=1&amp;parentnodeid=d52bfb27c&amp;color=0,0,0&amp;vbahtmlprocessed=1&amp;bbb=1"/>
              <p:cNvSpPr/>
              <p:nvPr/>
            </p:nvSpPr>
            <p:spPr>
              <a:xfrm>
                <a:off x="502920" y="3196190"/>
                <a:ext cx="11183112" cy="1211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8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是周期函数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4个零点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06042d2e4.choices?vbadefaultcenterpage=1&amp;parentnodeid=d52bfb27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6190"/>
                <a:ext cx="11183112" cy="1211199"/>
              </a:xfrm>
              <a:prstGeom prst="rect">
                <a:avLst/>
              </a:prstGeom>
              <a:blipFill>
                <a:blip r:embed="rId4"/>
                <a:stretch>
                  <a:fillRect l="-1690" b="-150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06042d2e4?vbadefaultcenterpage=1&amp;parentnodeid=d52bfb27c&amp;color=0,0,0&amp;vbahtmlprocessed=1&amp;bbb=1&amp;hasbroken=1">
                <a:extLst>
                  <a:ext uri="{FF2B5EF4-FFF2-40B4-BE49-F238E27FC236}">
                    <a16:creationId xmlns:a16="http://schemas.microsoft.com/office/drawing/2014/main" id="{13819F0D-9D53-21B4-03A8-0A5E13FBB67F}"/>
                  </a:ext>
                </a:extLst>
              </p:cNvPr>
              <p:cNvSpPr/>
              <p:nvPr/>
            </p:nvSpPr>
            <p:spPr>
              <a:xfrm>
                <a:off x="502920" y="1163969"/>
                <a:ext cx="11183112" cy="447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不是周期函数，所以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不是周期函数，故A错误；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调递减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上有3个零点，分别为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,0,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的最大值为2，故D正确.故选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06042d2e4?vbadefaultcenterpage=1&amp;parentnodeid=d52bfb27c&amp;color=0,0,0&amp;vbahtmlprocessed=1&amp;bbb=1&amp;hasbroken=1">
                <a:extLst>
                  <a:ext uri="{FF2B5EF4-FFF2-40B4-BE49-F238E27FC236}">
                    <a16:creationId xmlns:a16="http://schemas.microsoft.com/office/drawing/2014/main" id="{13819F0D-9D53-21B4-03A8-0A5E13FBB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3969"/>
                <a:ext cx="11183112" cy="4470400"/>
              </a:xfrm>
              <a:prstGeom prst="rect">
                <a:avLst/>
              </a:prstGeom>
              <a:blipFill>
                <a:blip r:embed="rId2"/>
                <a:stretch>
                  <a:fillRect l="-1690" r="-2290" b="-20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75012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c8600c0c0?vbadefaultcenterpage=1&amp;parentnodeid=d52bfb27c&amp;color=0,0,0&amp;vbahtmlprocessed=1&amp;bbb=1"/>
              <p:cNvSpPr/>
              <p:nvPr/>
            </p:nvSpPr>
            <p:spPr>
              <a:xfrm>
                <a:off x="502920" y="2671206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c8600c0c0?vbadefaultcenterpage=1&amp;parentnodeid=d52bfb27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71206"/>
                <a:ext cx="11183112" cy="516128"/>
              </a:xfrm>
              <a:prstGeom prst="rect">
                <a:avLst/>
              </a:prstGeom>
              <a:blipFill>
                <a:blip r:embed="rId3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c8600c0c0.blank?vbadefaultcenterpage=1&amp;parentnodeid=d52bfb27c&amp;color=0,0,0&amp;vbapositionanswer=11&amp;vbahtmlprocessed=1&amp;bbb=1&amp;rh=43.2"/>
              <p:cNvSpPr/>
              <p:nvPr/>
            </p:nvSpPr>
            <p:spPr>
              <a:xfrm>
                <a:off x="5469192" y="2595322"/>
                <a:ext cx="4842256" cy="52114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c8600c0c0.blank?vbadefaultcenterpage=1&amp;parentnodeid=d52bfb27c&amp;color=0,0,0&amp;vbapositionanswer=11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192" y="2595322"/>
                <a:ext cx="4842256" cy="521145"/>
              </a:xfrm>
              <a:prstGeom prst="rect">
                <a:avLst/>
              </a:prstGeom>
              <a:blipFill>
                <a:blip r:embed="rId4"/>
                <a:stretch>
                  <a:fillRect t="-4706" b="-20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c8600c0c0?vbadefaultcenterpage=1&amp;parentnodeid=d52bfb27c&amp;color=0,0,0&amp;vbahtmlprocessed=1&amp;bbb=1"/>
              <p:cNvSpPr/>
              <p:nvPr/>
            </p:nvSpPr>
            <p:spPr>
              <a:xfrm>
                <a:off x="502920" y="3252229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画出函数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的图象（图略），得出满足条件的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所以其定义域为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c8600c0c0?vbadefaultcenterpage=1&amp;parentnodeid=d52bfb27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2229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r="-818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ddb69a3b9?vbadefaultcenterpage=1&amp;parentnodeid=d52bfb27c&amp;color=0,0,0&amp;vbahtmlprocessed=1&amp;bbb=1&amp;hasbroken=1"/>
              <p:cNvSpPr/>
              <p:nvPr/>
            </p:nvSpPr>
            <p:spPr>
              <a:xfrm>
                <a:off x="502920" y="992138"/>
                <a:ext cx="11183112" cy="13917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上的最大值是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ddb69a3b9?vbadefaultcenterpage=1&amp;parentnodeid=d52bfb27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92138"/>
                <a:ext cx="11183112" cy="1391793"/>
              </a:xfrm>
              <a:prstGeom prst="rect">
                <a:avLst/>
              </a:prstGeom>
              <a:blipFill>
                <a:blip r:embed="rId3"/>
                <a:stretch>
                  <a:fillRect l="-1690" b="-74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ddb69a3b9.blank?vbadefaultcenterpage=1&amp;parentnodeid=d52bfb27c&amp;color=0,0,0&amp;vbapositionanswer=12&amp;vbahtmlprocessed=1"/>
          <p:cNvSpPr/>
          <p:nvPr/>
        </p:nvSpPr>
        <p:spPr>
          <a:xfrm>
            <a:off x="1092708" y="1876184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ddb69a3b9.blank?vbadefaultcenterpage=1&amp;parentnodeid=d52bfb27c&amp;color=0,0,0&amp;vbapositionanswer=13&amp;vbahtmlprocessed=1&amp;bbb=1&amp;rh=43.2"/>
              <p:cNvSpPr/>
              <p:nvPr/>
            </p:nvSpPr>
            <p:spPr>
              <a:xfrm>
                <a:off x="8041196" y="1724673"/>
                <a:ext cx="782638" cy="5102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ddb69a3b9.blank?vbadefaultcenterpage=1&amp;parentnodeid=d52bfb27c&amp;color=0,0,0&amp;vbapositionanswer=13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196" y="1724673"/>
                <a:ext cx="782638" cy="510286"/>
              </a:xfrm>
              <a:prstGeom prst="rect">
                <a:avLst/>
              </a:prstGeom>
              <a:blipFill>
                <a:blip r:embed="rId4"/>
                <a:stretch>
                  <a:fillRect t="-5952" b="-202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1#ddb69a3b9?vbadefaultcenterpage=1&amp;parentnodeid=d52bfb27c&amp;color=0,0,0&amp;vbahtmlprocessed=1&amp;bbb=1"/>
              <p:cNvSpPr/>
              <p:nvPr/>
            </p:nvSpPr>
            <p:spPr>
              <a:xfrm>
                <a:off x="502920" y="2394345"/>
                <a:ext cx="11183112" cy="3504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，且在此区间上的最大值是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7_1#ddb69a3b9?vbadefaultcenterpage=1&amp;parentnodeid=d52bfb27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4345"/>
                <a:ext cx="11183112" cy="3504375"/>
              </a:xfrm>
              <a:prstGeom prst="rect">
                <a:avLst/>
              </a:prstGeom>
              <a:blipFill>
                <a:blip r:embed="rId5"/>
                <a:stretch>
                  <a:fillRect l="-1690" b="-2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e96da878?vbadefaultcenterpage=1&amp;parentnodeid=f19d698e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3225dfabd?vbadefaultcenterpage=1&amp;parentnodeid=5e96da878&amp;color=0,0,0&amp;vbahtmlprocessed=1&amp;bbb=1&amp;hasbroken=1"/>
              <p:cNvSpPr/>
              <p:nvPr/>
            </p:nvSpPr>
            <p:spPr>
              <a:xfrm>
                <a:off x="502920" y="1521048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声音是由物体振动产生的波，每一个音都是由纯音合成的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.已知纯音的数学模型是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.我们平常听到的乐音是许多音的结合，称为复合音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.若一个复合音的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数学模型是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的一个周期为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3225dfabd?vbadefaultcenterpage=1&amp;parentnodeid=5e96da87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676400"/>
              </a:xfrm>
              <a:prstGeom prst="rect">
                <a:avLst/>
              </a:prstGeom>
              <a:blipFill>
                <a:blip r:embed="rId4"/>
                <a:stretch>
                  <a:fillRect l="-1690" r="-1636" b="-61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3225dfabd.blank?vbadefaultcenterpage=1&amp;parentnodeid=5e96da878&amp;color=0,0,0&amp;vbapositionanswer=14&amp;vbahtmlprocessed=1&amp;bbb=1"/>
              <p:cNvSpPr/>
              <p:nvPr/>
            </p:nvSpPr>
            <p:spPr>
              <a:xfrm>
                <a:off x="8675688" y="2690146"/>
                <a:ext cx="2859088" cy="3507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3225dfabd.blank?vbadefaultcenterpage=1&amp;parentnodeid=5e96da878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88" y="2690146"/>
                <a:ext cx="2859088" cy="350774"/>
              </a:xfrm>
              <a:prstGeom prst="rect">
                <a:avLst/>
              </a:prstGeom>
              <a:blipFill>
                <a:blip r:embed="rId5"/>
                <a:stretch>
                  <a:fillRect t="-31034" r="-2772" b="-517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0_1#3225dfabd?vbadefaultcenterpage=1&amp;parentnodeid=5e96da878&amp;color=0,0,0&amp;vbahtmlprocessed=1&amp;bbb=1"/>
              <p:cNvSpPr/>
              <p:nvPr/>
            </p:nvSpPr>
            <p:spPr>
              <a:xfrm>
                <a:off x="502920" y="3206020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的一个周期.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0_1#3225dfabd?vbadefaultcenterpage=1&amp;parentnodeid=5e96da87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06020"/>
                <a:ext cx="11183112" cy="1261999"/>
              </a:xfrm>
              <a:prstGeom prst="rect">
                <a:avLst/>
              </a:prstGeom>
              <a:blipFill>
                <a:blip r:embed="rId6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1_1#515fae1c4?vbadefaultcenterpage=1&amp;parentnodeid=5e96da878&amp;color=0,0,0&amp;vbahtmlprocessed=1&amp;bbb=1&amp;hasbroken=1"/>
              <p:cNvSpPr/>
              <p:nvPr/>
            </p:nvSpPr>
            <p:spPr>
              <a:xfrm>
                <a:off x="502920" y="2902123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1_1#515fae1c4?vbadefaultcenterpage=1&amp;parentnodeid=5e96da87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2123"/>
                <a:ext cx="11183112" cy="1109599"/>
              </a:xfrm>
              <a:prstGeom prst="rect">
                <a:avLst/>
              </a:prstGeom>
              <a:blipFill>
                <a:blip r:embed="rId3"/>
                <a:stretch>
                  <a:fillRect l="-1690" b="-170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52_1#515fae1c4.blank?vbadefaultcenterpage=1&amp;parentnodeid=5e96da878&amp;color=0,0,0&amp;vbapositionanswer=15&amp;vbahtmlprocessed=1"/>
          <p:cNvSpPr/>
          <p:nvPr/>
        </p:nvSpPr>
        <p:spPr>
          <a:xfrm>
            <a:off x="1725359" y="3487593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3_1#515fae1c4?vbadefaultcenterpage=1&amp;parentnodeid=5e96da878&amp;color=0,0,0&amp;vbahtmlprocessed=1&amp;bbb=1"/>
              <p:cNvSpPr/>
              <p:nvPr/>
            </p:nvSpPr>
            <p:spPr>
              <a:xfrm>
                <a:off x="502920" y="756000"/>
                <a:ext cx="11183112" cy="5638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设其最大值为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,则其最小值为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𝑁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3_1#515fae1c4?vbadefaultcenterpage=1&amp;parentnodeid=5e96da87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388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540a3dd7?vbadefaultcenterpage=1&amp;parentnodeid=f19d698e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4cd96a638?vbadefaultcenterpage=1&amp;parentnodeid=7540a3dd7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（2024·铜仁模拟）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若周期为2的函数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在其定义域内是偶函数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的一个解析式为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4cd96a638?vbadefaultcenterpage=1&amp;parentnodeid=7540a3d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5_1#4cd96a638.blank?vbadefaultcenterpage=1&amp;parentnodeid=7540a3dd7&amp;color=0,0,0&amp;vbapositionanswer=16&amp;vbahtmlprocessed=1&amp;bbb=1"/>
              <p:cNvSpPr/>
              <p:nvPr/>
            </p:nvSpPr>
            <p:spPr>
              <a:xfrm>
                <a:off x="4722241" y="2134204"/>
                <a:ext cx="3214370" cy="3549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5_1#4cd96a638.blank?vbadefaultcenterpage=1&amp;parentnodeid=7540a3dd7&amp;color=0,0,0&amp;vbapositionanswer=1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241" y="2134204"/>
                <a:ext cx="3214370" cy="354965"/>
              </a:xfrm>
              <a:prstGeom prst="rect">
                <a:avLst/>
              </a:prstGeom>
              <a:blipFill>
                <a:blip r:embed="rId5"/>
                <a:stretch>
                  <a:fillRect t="-31034" r="-2277" b="-517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6_1#4cd96a638?vbadefaultcenterpage=1&amp;parentnodeid=7540a3dd7&amp;color=0,0,0&amp;vbahtmlprocessed=1&amp;bbb=1"/>
              <p:cNvSpPr/>
              <p:nvPr/>
            </p:nvSpPr>
            <p:spPr>
              <a:xfrm>
                <a:off x="502920" y="256117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为偶函数，若其最小正周期为2，则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满足题意的一个解析式为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6_1#4cd96a638?vbadefaultcenterpage=1&amp;parentnodeid=7540a3dd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033399"/>
              </a:xfrm>
              <a:prstGeom prst="rect">
                <a:avLst/>
              </a:prstGeom>
              <a:blipFill>
                <a:blip r:embed="rId6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cebaf81c3?segpoint=1&amp;vbadefaultcenterpage=1&amp;parentnodeid=7540a3dd7&amp;color=0,0,0&amp;vbahtmlprocessed=1&amp;bbb=1"/>
              <p:cNvSpPr/>
              <p:nvPr/>
            </p:nvSpPr>
            <p:spPr>
              <a:xfrm>
                <a:off x="502920" y="2198130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cebaf81c3?segpoint=1&amp;vbadefaultcenterpage=1&amp;parentnodeid=7540a3dd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8130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22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cebaf81c3?segpoint=1&amp;vbadefaultcenterpage=1&amp;parentnodeid=7540a3dd7&amp;color=0,0,0&amp;vbahtmlprocessed=1&amp;bbb=1"/>
              <p:cNvSpPr/>
              <p:nvPr/>
            </p:nvSpPr>
            <p:spPr>
              <a:xfrm>
                <a:off x="502920" y="2954923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的最小正周期及单调递增区间；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cebaf81c3?segpoint=1&amp;vbadefaultcenterpage=1&amp;parentnodeid=7540a3dd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54923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cebaf81c3?segpoint=1&amp;vbadefaultcenterpage=1&amp;parentnodeid=7540a3dd7&amp;color=0,0,0&amp;vbahtmlprocessed=1&amp;bbb=1&amp;hasbroken=1"/>
              <p:cNvSpPr/>
              <p:nvPr/>
            </p:nvSpPr>
            <p:spPr>
              <a:xfrm>
                <a:off x="502920" y="3438793"/>
                <a:ext cx="11183112" cy="12649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上的值域.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cebaf81c3?segpoint=1&amp;vbadefaultcenterpage=1&amp;parentnodeid=7540a3d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8793"/>
                <a:ext cx="11183112" cy="1264920"/>
              </a:xfrm>
              <a:prstGeom prst="rect">
                <a:avLst/>
              </a:prstGeom>
              <a:blipFill>
                <a:blip r:embed="rId5"/>
                <a:stretch>
                  <a:fillRect l="-1690" b="-81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cebaf81c3?vbadefaultcenterpage=1&amp;parentnodeid=7540a3dd7&amp;color=0,0,0&amp;vbahtmlprocessed=1&amp;bbb=1&amp;hasbroken=1"/>
              <p:cNvSpPr/>
              <p:nvPr/>
            </p:nvSpPr>
            <p:spPr>
              <a:xfrm>
                <a:off x="502920" y="1921841"/>
                <a:ext cx="11183112" cy="32929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1）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𝜔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6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cebaf81c3?vbadefaultcenterpage=1&amp;parentnodeid=7540a3d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1841"/>
                <a:ext cx="11183112" cy="3292920"/>
              </a:xfrm>
              <a:prstGeom prst="rect">
                <a:avLst/>
              </a:prstGeom>
              <a:blipFill>
                <a:blip r:embed="rId3"/>
                <a:stretch>
                  <a:fillRect l="-1690" t="-2407" b="-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2#cebaf81c3?vbadefaultcenterpage=1&amp;parentnodeid=7540a3dd7&amp;color=0,0,0&amp;vbahtmlprocessed=1&amp;bbb=1&amp;hasbroken=1"/>
              <p:cNvSpPr/>
              <p:nvPr/>
            </p:nvSpPr>
            <p:spPr>
              <a:xfrm>
                <a:off x="502920" y="1841165"/>
                <a:ext cx="11183112" cy="31617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𝜑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2#cebaf81c3?vbadefaultcenterpage=1&amp;parentnodeid=7540a3d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1165"/>
                <a:ext cx="11183112" cy="3161729"/>
              </a:xfrm>
              <a:prstGeom prst="rect">
                <a:avLst/>
              </a:prstGeom>
              <a:blipFill>
                <a:blip r:embed="rId3"/>
                <a:stretch>
                  <a:fillRect l="-1690" b="-36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013bb54d1.fixed?vbadefaultcenterpage=1&amp;parentnodeid=969a15455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基础课23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三角函数的图象与性质</a:t>
            </a:r>
            <a:endParaRPr lang="en-US" altLang="zh-CN" sz="4000" dirty="0"/>
          </a:p>
        </p:txBody>
      </p:sp>
      <p:pic>
        <p:nvPicPr>
          <p:cNvPr id="3" name="C_0#013bb54d1?linknodeid=ef3dfb887&amp;catalogrefid=ef3dfb887&amp;parentnodeid=969a1545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013bb54d1?linknodeid=ef3dfb887&amp;catalogrefid=ef3dfb887&amp;parentnodeid=969a1545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013bb54d1?linknodeid=d52bfb27c&amp;catalogrefid=d52bfb27c&amp;parentnodeid=969a1545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013bb54d1?linknodeid=d52bfb27c&amp;catalogrefid=d52bfb27c&amp;parentnodeid=969a1545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013bb54d1?linknodeid=5e96da878&amp;catalogrefid=5e96da878&amp;parentnodeid=969a15455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013bb54d1?linknodeid=5e96da878&amp;catalogrefid=5e96da878&amp;parentnodeid=969a15455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013bb54d1?linknodeid=7540a3dd7&amp;catalogrefid=7540a3dd7&amp;parentnodeid=969a1545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013bb54d1?linknodeid=7540a3dd7&amp;catalogrefid=7540a3dd7&amp;parentnodeid=969a1545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013bb54d1?linknodeid=ef3dfb887&amp;catalogrefid=ef3dfb887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013bb54d1?linknodeid=ef3dfb887&amp;catalogrefid=ef3dfb887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013bb54d1?linknodeid=d52bfb27c&amp;catalogrefid=d52bfb27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013bb54d1?linknodeid=d52bfb27c&amp;catalogrefid=d52bfb27c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013bb54d1?linknodeid=5e96da878&amp;catalogrefid=5e96da878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013bb54d1?linknodeid=5e96da878&amp;catalogrefid=5e96da878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013bb54d1?linknodeid=7540a3dd7&amp;catalogrefid=7540a3dd7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013bb54d1?linknodeid=7540a3dd7&amp;catalogrefid=7540a3dd7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19d698e7.fixed?segpoint=1&amp;vbadefaultcenterpage=1&amp;parentnodeid=013bb54d1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f19d698e7.fixed?vbadefaultcenterpage=1&amp;parentnodeid=013bb54d1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f3dfb887?vbadefaultcenterpage=1&amp;parentnodeid=f19d698e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171f625c3?vbadefaultcenterpage=1&amp;parentnodeid=ef3dfb887&amp;color=0,0,0&amp;vbahtmlprocessed=1&amp;bbb=1"/>
              <p:cNvSpPr/>
              <p:nvPr/>
            </p:nvSpPr>
            <p:spPr>
              <a:xfrm>
                <a:off x="502920" y="1521048"/>
                <a:ext cx="11183112" cy="6557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的最大值和最小正周期分别是(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171f625c3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655765"/>
              </a:xfrm>
              <a:prstGeom prst="rect">
                <a:avLst/>
              </a:prstGeom>
              <a:blipFill>
                <a:blip r:embed="rId4"/>
                <a:stretch>
                  <a:fillRect l="-1690" b="-158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171f625c3.bracket?vbadefaultcenterpage=1&amp;parentnodeid=ef3dfb887&amp;color=0,0,0&amp;vbapositionanswer=1&amp;vbahtmlprocessed=1"/>
          <p:cNvSpPr/>
          <p:nvPr/>
        </p:nvSpPr>
        <p:spPr>
          <a:xfrm>
            <a:off x="7365746" y="1748823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171f625c3.choices?vbadefaultcenterpage=1&amp;parentnodeid=ef3dfb887&amp;color=0,0,0&amp;vbahtmlprocessed=1&amp;bbb=1"/>
              <p:cNvSpPr/>
              <p:nvPr/>
            </p:nvSpPr>
            <p:spPr>
              <a:xfrm>
                <a:off x="502920" y="2177067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A.2,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.3,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.3,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171f625c3.choices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7067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171f625c3?vbadefaultcenterpage=1&amp;parentnodeid=ef3dfb887&amp;color=0,0,0&amp;vbahtmlprocessed=1&amp;bbb=1"/>
              <p:cNvSpPr/>
              <p:nvPr/>
            </p:nvSpPr>
            <p:spPr>
              <a:xfrm>
                <a:off x="502920" y="2648237"/>
                <a:ext cx="11183112" cy="1473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最小正周期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171f625c3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8237"/>
                <a:ext cx="11183112" cy="1473200"/>
              </a:xfrm>
              <a:prstGeom prst="rect">
                <a:avLst/>
              </a:prstGeom>
              <a:blipFill>
                <a:blip r:embed="rId6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0b3ffe41b?vbadefaultcenterpage=1&amp;parentnodeid=ef3dfb887&amp;color=0,0,0&amp;vbahtmlprocessed=1&amp;bbb=1"/>
              <p:cNvSpPr/>
              <p:nvPr/>
            </p:nvSpPr>
            <p:spPr>
              <a:xfrm>
                <a:off x="502920" y="1895902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0b3ffe41b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5902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31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0b3ffe41b.bracket?vbadefaultcenterpage=1&amp;parentnodeid=ef3dfb887&amp;color=0,0,0&amp;vbapositionanswer=2&amp;vbahtmlprocessed=1"/>
          <p:cNvSpPr/>
          <p:nvPr/>
        </p:nvSpPr>
        <p:spPr>
          <a:xfrm>
            <a:off x="8410575" y="2200067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0b3ffe41b.choices?vbadefaultcenterpage=1&amp;parentnodeid=ef3dfb887&amp;color=0,0,0&amp;vbahtmlprocessed=1&amp;bbb=1"/>
              <p:cNvSpPr/>
              <p:nvPr/>
            </p:nvSpPr>
            <p:spPr>
              <a:xfrm>
                <a:off x="502920" y="265472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是最小正周期为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1的奇函数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是最小正周期为2的偶函数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是最小正周期为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1的非奇非偶函数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是最小正周期为2的非奇非偶函数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0b3ffe41b.choices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54727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218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0b3ffe41b?vbadefaultcenterpage=1&amp;parentnodeid=ef3dfb887&amp;color=0,0,0&amp;vbahtmlprocessed=1&amp;bbb=1&amp;hasbroken=1"/>
              <p:cNvSpPr/>
              <p:nvPr/>
            </p:nvSpPr>
            <p:spPr>
              <a:xfrm>
                <a:off x="502920" y="3694857"/>
                <a:ext cx="11183112" cy="13204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0b3ffe41b?vbadefaultcenterpage=1&amp;parentnodeid=ef3dfb8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94857"/>
                <a:ext cx="11183112" cy="1320483"/>
              </a:xfrm>
              <a:prstGeom prst="rect">
                <a:avLst/>
              </a:prstGeom>
              <a:blipFill>
                <a:blip r:embed="rId5"/>
                <a:stretch>
                  <a:fillRect l="-1690" b="-78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73f703731?vbadefaultcenterpage=1&amp;parentnodeid=ef3dfb887&amp;color=0,0,0&amp;vbahtmlprocessed=1&amp;bbb=1"/>
              <p:cNvSpPr/>
              <p:nvPr/>
            </p:nvSpPr>
            <p:spPr>
              <a:xfrm>
                <a:off x="502920" y="1819924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的图象的一个对称中心是点(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73f703731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9924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22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73f703731.bracket?vbadefaultcenterpage=1&amp;parentnodeid=ef3dfb887&amp;color=0,0,0&amp;vbapositionanswer=3&amp;vbahtmlprocessed=1"/>
          <p:cNvSpPr/>
          <p:nvPr/>
        </p:nvSpPr>
        <p:spPr>
          <a:xfrm>
            <a:off x="7719441" y="2124089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73f703731.choices?vbadefaultcenterpage=1&amp;parentnodeid=ef3dfb887&amp;color=0,0,0&amp;vbahtmlprocessed=1&amp;bbb=1"/>
              <p:cNvSpPr/>
              <p:nvPr/>
            </p:nvSpPr>
            <p:spPr>
              <a:xfrm>
                <a:off x="502920" y="2578749"/>
                <a:ext cx="11183112" cy="6553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6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73f703731.choices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8749"/>
                <a:ext cx="11183112" cy="655320"/>
              </a:xfrm>
              <a:prstGeom prst="rect">
                <a:avLst/>
              </a:prstGeom>
              <a:blipFill>
                <a:blip r:embed="rId4"/>
                <a:stretch>
                  <a:fillRect l="-1690" b="-157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73f703731?vbadefaultcenterpage=1&amp;parentnodeid=ef3dfb887&amp;color=0,0,0&amp;vbahtmlprocessed=1&amp;bbb=1&amp;hasbroken=1"/>
              <p:cNvSpPr/>
              <p:nvPr/>
            </p:nvSpPr>
            <p:spPr>
              <a:xfrm>
                <a:off x="502920" y="3236799"/>
                <a:ext cx="11183112" cy="1850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由正切函数图象的对称中心为点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图象的对称中心的横坐标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图象的一个对称中心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73f703731?vbadefaultcenterpage=1&amp;parentnodeid=ef3dfb8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6799"/>
                <a:ext cx="11183112" cy="1850200"/>
              </a:xfrm>
              <a:prstGeom prst="rect">
                <a:avLst/>
              </a:prstGeom>
              <a:blipFill>
                <a:blip r:embed="rId5"/>
                <a:stretch>
                  <a:fillRect l="-1690" r="-1581" b="-99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a44c8c417?vbadefaultcenterpage=1&amp;parentnodeid=ef3dfb887&amp;color=0,0,0&amp;vbahtmlprocessed=1&amp;bbb=1&amp;hasbroken=1"/>
              <p:cNvSpPr/>
              <p:nvPr/>
            </p:nvSpPr>
            <p:spPr>
              <a:xfrm>
                <a:off x="502920" y="1945400"/>
                <a:ext cx="11183112" cy="1211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a44c8c417?vbadefaultcenterpage=1&amp;parentnodeid=ef3dfb8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5400"/>
                <a:ext cx="11183112" cy="1211199"/>
              </a:xfrm>
              <a:prstGeom prst="rect">
                <a:avLst/>
              </a:prstGeom>
              <a:blipFill>
                <a:blip r:embed="rId3"/>
                <a:stretch>
                  <a:fillRect l="-1690" b="-150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a44c8c417.bracket?vbadefaultcenterpage=1&amp;parentnodeid=ef3dfb887&amp;color=0,0,0&amp;vbapositionanswer=4&amp;vbahtmlprocessed=1"/>
          <p:cNvSpPr/>
          <p:nvPr/>
        </p:nvSpPr>
        <p:spPr>
          <a:xfrm>
            <a:off x="1696720" y="267057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a44c8c417.choices?vbadefaultcenterpage=1&amp;parentnodeid=ef3dfb887&amp;color=0,0,0&amp;vbahtmlprocessed=1&amp;bbb=1"/>
              <p:cNvSpPr/>
              <p:nvPr/>
            </p:nvSpPr>
            <p:spPr>
              <a:xfrm>
                <a:off x="502920" y="3159519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913253" algn="l"/>
                    <a:tab pos="5686806" algn="l"/>
                    <a:tab pos="84603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a44c8c417.choices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59519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a44c8c417?vbadefaultcenterpage=1&amp;parentnodeid=ef3dfb887&amp;color=0,0,0&amp;vbahtmlprocessed=1&amp;bbb=1&amp;hasbroken=1"/>
              <p:cNvSpPr/>
              <p:nvPr/>
            </p:nvSpPr>
            <p:spPr>
              <a:xfrm>
                <a:off x="502920" y="3880434"/>
                <a:ext cx="11183112" cy="1088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a44c8c417?vbadefaultcenterpage=1&amp;parentnodeid=ef3dfb8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0434"/>
                <a:ext cx="11183112" cy="1088200"/>
              </a:xfrm>
              <a:prstGeom prst="rect">
                <a:avLst/>
              </a:prstGeom>
              <a:blipFill>
                <a:blip r:embed="rId5"/>
                <a:stretch>
                  <a:fillRect l="-1690" b="-16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c792b579f?vbadefaultcenterpage=1&amp;parentnodeid=ef3dfb887&amp;color=0,0,0&amp;vbahtmlprocessed=1&amp;bbb=1"/>
              <p:cNvSpPr/>
              <p:nvPr/>
            </p:nvSpPr>
            <p:spPr>
              <a:xfrm>
                <a:off x="502920" y="2089640"/>
                <a:ext cx="11403013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两个相邻的最值点，则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c792b579f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89640"/>
                <a:ext cx="11403013" cy="710375"/>
              </a:xfrm>
              <a:prstGeom prst="rect">
                <a:avLst/>
              </a:prstGeom>
              <a:blipFill>
                <a:blip r:embed="rId3"/>
                <a:stretch>
                  <a:fillRect l="-1658" r="-321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c792b579f.bracket?vbadefaultcenterpage=1&amp;parentnodeid=ef3dfb887&amp;color=0,0,0&amp;vbapositionanswer=5&amp;vbahtmlprocessed=1"/>
          <p:cNvSpPr/>
          <p:nvPr/>
        </p:nvSpPr>
        <p:spPr>
          <a:xfrm>
            <a:off x="10823194" y="2371707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c792b579f.choices?vbadefaultcenterpage=1&amp;parentnodeid=ef3dfb887&amp;color=0,0,0&amp;vbahtmlprocessed=1&amp;bbb=1"/>
              <p:cNvSpPr/>
              <p:nvPr/>
            </p:nvSpPr>
            <p:spPr>
              <a:xfrm>
                <a:off x="502920" y="2802999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75153" algn="l"/>
                    <a:tab pos="5699506" algn="l"/>
                    <a:tab pos="8549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c792b579f.choices?vbadefaultcenterpage=1&amp;parentnodeid=ef3dfb8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2999"/>
                <a:ext cx="11183112" cy="710375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c792b579f?vbadefaultcenterpage=1&amp;parentnodeid=ef3dfb887&amp;color=0,0,0&amp;vbahtmlprocessed=1&amp;bbb=1&amp;hasbroken=1"/>
              <p:cNvSpPr/>
              <p:nvPr/>
            </p:nvSpPr>
            <p:spPr>
              <a:xfrm>
                <a:off x="502920" y="3526010"/>
                <a:ext cx="11183112" cy="15338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两个相邻的最值点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，所以最</a:t>
                </a:r>
              </a:p>
              <a:p>
                <a:pPr latinLnBrk="1">
                  <a:lnSpc>
                    <a:spcPts val="6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小正周期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c792b579f?vbadefaultcenterpage=1&amp;parentnodeid=ef3dfb8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6010"/>
                <a:ext cx="11183112" cy="1533843"/>
              </a:xfrm>
              <a:prstGeom prst="rect">
                <a:avLst/>
              </a:prstGeom>
              <a:blipFill>
                <a:blip r:embed="rId5"/>
                <a:stretch>
                  <a:fillRect l="-1690" b="-63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417</Words>
  <Application>Microsoft Office PowerPoint</Application>
  <PresentationFormat>宽屏</PresentationFormat>
  <Paragraphs>173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2024-01-24T09:18:29Z</dcterms:created>
  <dcterms:modified xsi:type="dcterms:W3CDTF">2024-02-02T02:21:11Z</dcterms:modified>
  <cp:category/>
  <cp:contentStatus/>
</cp:coreProperties>
</file>