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3" r:id="rId12"/>
    <p:sldId id="266" r:id="rId13"/>
    <p:sldId id="267" r:id="rId14"/>
    <p:sldId id="268" r:id="rId15"/>
    <p:sldId id="269" r:id="rId16"/>
    <p:sldId id="284" r:id="rId17"/>
    <p:sldId id="270" r:id="rId18"/>
    <p:sldId id="271" r:id="rId19"/>
    <p:sldId id="285" r:id="rId20"/>
    <p:sldId id="290" r:id="rId21"/>
    <p:sldId id="291" r:id="rId22"/>
    <p:sldId id="292" r:id="rId23"/>
    <p:sldId id="274" r:id="rId24"/>
    <p:sldId id="275" r:id="rId25"/>
    <p:sldId id="287" r:id="rId26"/>
    <p:sldId id="289" r:id="rId27"/>
    <p:sldId id="276" r:id="rId28"/>
    <p:sldId id="277" r:id="rId29"/>
    <p:sldId id="278" r:id="rId30"/>
    <p:sldId id="279" r:id="rId31"/>
    <p:sldId id="288" r:id="rId32"/>
    <p:sldId id="280" r:id="rId33"/>
    <p:sldId id="281" r:id="rId34"/>
    <p:sldId id="282" r:id="rId3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864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0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2d41aa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sterShapeName"/>
              <p:cNvSpPr/>
              <p:nvPr/>
            </p:nvSpPr>
            <p:spPr>
              <a:xfrm>
                <a:off x="1545336" y="128016"/>
                <a:ext cx="9500616" cy="53949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pPr algn="l"/>
                <a:r>
                  <a:rPr lang="en-US" sz="2800" b="1" i="0" dirty="0">
                    <a:solidFill>
                      <a:srgbClr val="01448D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基础课24 函数</a:t>
                </a:r>
                <a14:m>
                  <m:oMath xmlns:m="http://schemas.openxmlformats.org/officeDocument/2006/math">
                    <m:r>
                      <a:rPr lang="en-US" sz="28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𝒚</m:t>
                    </m:r>
                    <m:r>
                      <a:rPr lang="en-US" sz="28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sz="28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𝑨</m:t>
                    </m:r>
                    <m:r>
                      <a:rPr lang="en-US" sz="28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𝐬𝐢𝐧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sz="28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𝝎</m:t>
                        </m:r>
                        <m:r>
                          <a:rPr lang="en-US" sz="28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𝒙</m:t>
                        </m:r>
                        <m:r>
                          <a:rPr lang="en-US" sz="28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sz="28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𝝋</m:t>
                        </m:r>
                      </m:e>
                    </m:d>
                  </m:oMath>
                </a14:m>
                <a:r>
                  <a:rPr lang="en-US" sz="2800" b="1" i="0" dirty="0">
                    <a:solidFill>
                      <a:srgbClr val="01448D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的性质与图象及其简单应用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MasterShapeNam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128016"/>
                <a:ext cx="9500616" cy="539496"/>
              </a:xfrm>
              <a:prstGeom prst="rect">
                <a:avLst/>
              </a:prstGeom>
              <a:blipFill>
                <a:blip r:embed="rId5"/>
                <a:stretch>
                  <a:fillRect l="-2311" t="-11236" r="-706" b="-280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2194131A-C309-4959-8AEC-C4C84DF05D0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4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42F0191-70D5-4ABA-90CD-69ECCE323BD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2d41aa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sterShapeName"/>
              <p:cNvSpPr/>
              <p:nvPr/>
            </p:nvSpPr>
            <p:spPr>
              <a:xfrm>
                <a:off x="1545336" y="128016"/>
                <a:ext cx="9500616" cy="53949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pPr algn="l"/>
                <a:r>
                  <a:rPr lang="en-US" sz="2800" b="1" i="0" dirty="0">
                    <a:solidFill>
                      <a:srgbClr val="01448D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基础课24 函数</a:t>
                </a:r>
                <a14:m>
                  <m:oMath xmlns:m="http://schemas.openxmlformats.org/officeDocument/2006/math">
                    <m:r>
                      <a:rPr lang="en-US" sz="28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𝒚</m:t>
                    </m:r>
                    <m:r>
                      <a:rPr lang="en-US" sz="28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sz="28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𝑨</m:t>
                    </m:r>
                    <m:r>
                      <a:rPr lang="en-US" sz="28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𝐬𝐢𝐧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sz="28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𝝎</m:t>
                        </m:r>
                        <m:r>
                          <a:rPr lang="en-US" sz="28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𝒙</m:t>
                        </m:r>
                        <m:r>
                          <a:rPr lang="en-US" sz="28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sz="28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𝝋</m:t>
                        </m:r>
                      </m:e>
                    </m:d>
                  </m:oMath>
                </a14:m>
                <a:r>
                  <a:rPr lang="en-US" sz="2800" b="1" i="0" dirty="0">
                    <a:solidFill>
                      <a:srgbClr val="01448D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的性质与图象及其简单应用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MasterShapeName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36" y="128016"/>
                <a:ext cx="9500616" cy="539496"/>
              </a:xfrm>
              <a:prstGeom prst="rect">
                <a:avLst/>
              </a:prstGeom>
              <a:blipFill>
                <a:blip r:embed="rId5"/>
                <a:stretch>
                  <a:fillRect l="-2311" t="-11236" r="-706" b="-280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76EA77B-96EA-4A8D-9BD1-B405C6D5CFF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1.png"/><Relationship Id="rId5" Type="http://schemas.openxmlformats.org/officeDocument/2006/relationships/image" Target="../media/image54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5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9.png"/><Relationship Id="rId7" Type="http://schemas.openxmlformats.org/officeDocument/2006/relationships/slide" Target="slide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image" Target="../media/image10.png"/><Relationship Id="rId4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0_1#f23e672b0?vbadefaultcenterpage=1&amp;parentnodeid=073067e0d&amp;color=0,0,0&amp;vbahtmlprocessed=1&amp;bbb=1&amp;hasbroken=1"/>
              <p:cNvSpPr/>
              <p:nvPr/>
            </p:nvSpPr>
            <p:spPr>
              <a:xfrm>
                <a:off x="502920" y="821799"/>
                <a:ext cx="11183112" cy="548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由题图可知，函数图象上两个相邻的最值点分别为最高点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，最低点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所以函数的最大值为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由图象可得直线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为相邻的两条对称轴，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所以函数的最小正周期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把点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0_1#f23e672b0?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1799"/>
                <a:ext cx="11183112" cy="5486400"/>
              </a:xfrm>
              <a:prstGeom prst="rect">
                <a:avLst/>
              </a:prstGeom>
              <a:blipFill>
                <a:blip r:embed="rId3"/>
                <a:stretch>
                  <a:fillRect l="-1690" b="-1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0_1#f23e672b0?vbadefaultcenterpage=1&amp;parentnodeid=073067e0d&amp;color=0,0,0&amp;vbahtmlprocessed=1&amp;bbb=1&amp;hasbroken=1">
                <a:extLst>
                  <a:ext uri="{FF2B5EF4-FFF2-40B4-BE49-F238E27FC236}">
                    <a16:creationId xmlns:a16="http://schemas.microsoft.com/office/drawing/2014/main" id="{B31EC859-A56E-AC98-1ED9-AA5FE9AD7B69}"/>
                  </a:ext>
                </a:extLst>
              </p:cNvPr>
              <p:cNvSpPr/>
              <p:nvPr/>
            </p:nvSpPr>
            <p:spPr>
              <a:xfrm>
                <a:off x="502920" y="2096847"/>
                <a:ext cx="11183112" cy="2438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0_1#f23e672b0?vbadefaultcenterpage=1&amp;parentnodeid=073067e0d&amp;color=0,0,0&amp;vbahtmlprocessed=1&amp;bbb=1&amp;hasbroken=1">
                <a:extLst>
                  <a:ext uri="{FF2B5EF4-FFF2-40B4-BE49-F238E27FC236}">
                    <a16:creationId xmlns:a16="http://schemas.microsoft.com/office/drawing/2014/main" id="{B31EC859-A56E-AC98-1ED9-AA5FE9AD7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6847"/>
                <a:ext cx="11183112" cy="2438400"/>
              </a:xfrm>
              <a:prstGeom prst="rect">
                <a:avLst/>
              </a:prstGeom>
              <a:blipFill>
                <a:blip r:embed="rId2"/>
                <a:stretch>
                  <a:fillRect l="-1690" b="-37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7779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1_1#11e9fa330?hastextimagelayout=1&amp;vbadefaultcenterpage=1&amp;parentnodeid=073067e0d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85251" y="2009376"/>
            <a:ext cx="2148840" cy="317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1_2#11e9fa330?hastextimagelayout=2&amp;segpoint=1&amp;vbadefaultcenterpage=1&amp;parentnodeid=073067e0d&amp;color=0,0,0&amp;vbahtmlprocessed=1&amp;bbb=1&amp;hasbroken=1"/>
              <p:cNvSpPr/>
              <p:nvPr/>
            </p:nvSpPr>
            <p:spPr>
              <a:xfrm>
                <a:off x="502920" y="1963656"/>
                <a:ext cx="8897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&gt;0,0&lt;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象如图所示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的图象的对称轴方程为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1_2#11e9fa330?hastextimagelayout=2&amp;segpoint=1&amp;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3656"/>
                <a:ext cx="8897112" cy="1676400"/>
              </a:xfrm>
              <a:prstGeom prst="rect">
                <a:avLst/>
              </a:prstGeom>
              <a:blipFill>
                <a:blip r:embed="rId4"/>
                <a:stretch>
                  <a:fillRect l="-2125" r="-1645" b="-58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2_1#11e9fa330.bracket?vbadefaultcenterpage=1&amp;parentnodeid=073067e0d&amp;color=0,0,0&amp;vbapositionanswer=6&amp;vbahtmlprocessed=1"/>
          <p:cNvSpPr/>
          <p:nvPr/>
        </p:nvSpPr>
        <p:spPr>
          <a:xfrm>
            <a:off x="1771650" y="3203747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3_1#11e9fa330.choices?hastextimagelayout=2&amp;vbadefaultcenterpage=1&amp;parentnodeid=073067e0d&amp;color=0,0,0&amp;vbahtmlprocessed=1&amp;bbb=1"/>
              <p:cNvSpPr/>
              <p:nvPr/>
            </p:nvSpPr>
            <p:spPr>
              <a:xfrm>
                <a:off x="502920" y="3647485"/>
                <a:ext cx="8897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510028" algn="l"/>
                    <a:tab pos="4791456" algn="l"/>
                    <a:tab pos="68315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3_1#11e9fa330.choices?hastextimagelayout=2&amp;vbadefaultcenterpage=1&amp;parentnodeid=073067e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47485"/>
                <a:ext cx="8897112" cy="518478"/>
              </a:xfrm>
              <a:prstGeom prst="rect">
                <a:avLst/>
              </a:prstGeom>
              <a:blipFill>
                <a:blip r:embed="rId5"/>
                <a:stretch>
                  <a:fillRect l="-2125" b="-364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1#11e9fa330?vbadefaultcenterpage=1&amp;parentnodeid=073067e0d&amp;color=0,0,0&amp;vbahtmlprocessed=1&amp;bbb=1&amp;hasbroken=1"/>
              <p:cNvSpPr/>
              <p:nvPr/>
            </p:nvSpPr>
            <p:spPr>
              <a:xfrm>
                <a:off x="502920" y="896570"/>
                <a:ext cx="11183112" cy="51469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的图象的对称轴方程为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，两相邻对称轴之间的距</a:t>
                </a:r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离是最小正周期的一半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由题图可知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Z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由题图可知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1#11e9fa330?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96570"/>
                <a:ext cx="11183112" cy="5146993"/>
              </a:xfrm>
              <a:prstGeom prst="rect">
                <a:avLst/>
              </a:prstGeom>
              <a:blipFill>
                <a:blip r:embed="rId3"/>
                <a:stretch>
                  <a:fillRect l="-1690" r="-872" b="-18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5_1#746accd05?hastextimagelayout=1&amp;vbadefaultcenterpage=1&amp;parentnodeid=073067e0d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7776" y="1241724"/>
            <a:ext cx="3538728" cy="184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5_2#746accd05?hastextimagelayout=3&amp;segpoint=1&amp;vbadefaultcenterpage=1&amp;parentnodeid=073067e0d&amp;color=0,0,0&amp;vbahtmlprocessed=1&amp;bbb=1&amp;hasbroken=1"/>
              <p:cNvSpPr/>
              <p:nvPr/>
            </p:nvSpPr>
            <p:spPr>
              <a:xfrm>
                <a:off x="502920" y="1196004"/>
                <a:ext cx="7516368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（2024·郑州模拟</a:t>
                </a:r>
                <a:r>
                  <a:rPr lang="en-US" altLang="zh-CN" sz="2400" b="0" i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的部分图象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则下列说法中正确的是(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5_2#746accd05?hastextimagelayout=3&amp;segpoint=1&amp;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96004"/>
                <a:ext cx="7516368" cy="1592199"/>
              </a:xfrm>
              <a:prstGeom prst="rect">
                <a:avLst/>
              </a:prstGeom>
              <a:blipFill>
                <a:blip r:embed="rId4"/>
                <a:stretch>
                  <a:fillRect l="-2514" r="-1784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6_1#746accd05.bracket?vbadefaultcenterpage=1&amp;parentnodeid=073067e0d&amp;color=0,0,0&amp;vbapositionanswer=7&amp;vbahtmlprocessed=1"/>
          <p:cNvSpPr/>
          <p:nvPr/>
        </p:nvSpPr>
        <p:spPr>
          <a:xfrm>
            <a:off x="5341620" y="230217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7_1#746accd05.choices?vbadefaultcenterpage=1&amp;parentnodeid=073067e0d&amp;color=0,0,0&amp;vbahtmlprocessed=1&amp;bbb=1"/>
              <p:cNvSpPr/>
              <p:nvPr/>
            </p:nvSpPr>
            <p:spPr>
              <a:xfrm>
                <a:off x="502920" y="2788204"/>
                <a:ext cx="11183112" cy="28651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</a:t>
                </a:r>
                <a:endParaRPr lang="en-US" altLang="zh-CN" sz="2400" dirty="0"/>
              </a:p>
              <a:p>
                <a:pPr marL="0"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上存在最大值，则实数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7_1#746accd05.choices?vbadefaultcenterpage=1&amp;parentnodeid=073067e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8204"/>
                <a:ext cx="11183112" cy="2865120"/>
              </a:xfrm>
              <a:prstGeom prst="rect">
                <a:avLst/>
              </a:prstGeom>
              <a:blipFill>
                <a:blip r:embed="rId5"/>
                <a:stretch>
                  <a:fillRect l="-1690" b="-36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1#746accd05?vbadefaultcenterpage=1&amp;parentnodeid=073067e0d&amp;color=0,0,0&amp;vbahtmlprocessed=1&amp;bbb=1&amp;hasbroken=1"/>
              <p:cNvSpPr/>
              <p:nvPr/>
            </p:nvSpPr>
            <p:spPr>
              <a:xfrm>
                <a:off x="502920" y="794906"/>
                <a:ext cx="11183112" cy="4902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由题图知，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的最小正周期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.将点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，A错误；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对称中心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，B错误；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的图象的对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称轴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8_1#746accd05?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94906"/>
                <a:ext cx="11183112" cy="4902200"/>
              </a:xfrm>
              <a:prstGeom prst="rect">
                <a:avLst/>
              </a:prstGeom>
              <a:blipFill>
                <a:blip r:embed="rId3"/>
                <a:stretch>
                  <a:fillRect l="-1690" r="-3653" b="-23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1#746accd05?vbadefaultcenterpage=1&amp;parentnodeid=073067e0d&amp;color=0,0,0&amp;vbahtmlprocessed=1&amp;bbb=1&amp;hasbroken=1">
                <a:extLst>
                  <a:ext uri="{FF2B5EF4-FFF2-40B4-BE49-F238E27FC236}">
                    <a16:creationId xmlns:a16="http://schemas.microsoft.com/office/drawing/2014/main" id="{9CA34A36-FDA7-57D3-0D05-66F7ED5D8CC1}"/>
                  </a:ext>
                </a:extLst>
              </p:cNvPr>
              <p:cNvSpPr/>
              <p:nvPr/>
            </p:nvSpPr>
            <p:spPr>
              <a:xfrm>
                <a:off x="502920" y="2457336"/>
                <a:ext cx="11183112" cy="2000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时取得最大值，所以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，C正确.故选C.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8_1#746accd05?vbadefaultcenterpage=1&amp;parentnodeid=073067e0d&amp;color=0,0,0&amp;vbahtmlprocessed=1&amp;bbb=1&amp;hasbroken=1">
                <a:extLst>
                  <a:ext uri="{FF2B5EF4-FFF2-40B4-BE49-F238E27FC236}">
                    <a16:creationId xmlns:a16="http://schemas.microsoft.com/office/drawing/2014/main" id="{9CA34A36-FDA7-57D3-0D05-66F7ED5D8C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57336"/>
                <a:ext cx="11183112" cy="2000949"/>
              </a:xfrm>
              <a:prstGeom prst="rect">
                <a:avLst/>
              </a:prstGeom>
              <a:blipFill>
                <a:blip r:embed="rId2"/>
                <a:stretch>
                  <a:fillRect l="-1690" b="-54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73026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3137f1574?vbadefaultcenterpage=1&amp;parentnodeid=073067e0d&amp;color=0,0,0&amp;vbahtmlprocessed=1&amp;bbb=1&amp;hasbroken=1"/>
              <p:cNvSpPr/>
              <p:nvPr/>
            </p:nvSpPr>
            <p:spPr>
              <a:xfrm>
                <a:off x="502920" y="2557952"/>
                <a:ext cx="11183112" cy="1084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3137f1574?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7952"/>
                <a:ext cx="11183112" cy="1084199"/>
              </a:xfrm>
              <a:prstGeom prst="rect">
                <a:avLst/>
              </a:prstGeom>
              <a:blipFill>
                <a:blip r:embed="rId3"/>
                <a:stretch>
                  <a:fillRect l="-1690" b="-175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3137f1574.bracket?vbadefaultcenterpage=1&amp;parentnodeid=073067e0d&amp;color=0,0,0&amp;vbapositionanswer=8&amp;vbahtmlprocessed=1"/>
          <p:cNvSpPr/>
          <p:nvPr/>
        </p:nvSpPr>
        <p:spPr>
          <a:xfrm>
            <a:off x="1684020" y="315612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3137f1574.choices?vbadefaultcenterpage=1&amp;parentnodeid=073067e0d&amp;color=0,0,0&amp;vbahtmlprocessed=1&amp;bbb=1"/>
              <p:cNvSpPr/>
              <p:nvPr/>
            </p:nvSpPr>
            <p:spPr>
              <a:xfrm>
                <a:off x="502920" y="3644184"/>
                <a:ext cx="11183112" cy="702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754503" algn="l"/>
                    <a:tab pos="5483606" algn="l"/>
                    <a:tab pos="82127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3137f1574.choices?vbadefaultcenterpage=1&amp;parentnodeid=073067e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44184"/>
                <a:ext cx="11183112" cy="702628"/>
              </a:xfrm>
              <a:prstGeom prst="rect">
                <a:avLst/>
              </a:prstGeom>
              <a:blipFill>
                <a:blip r:embed="rId4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3137f1574?vbadefaultcenterpage=1&amp;parentnodeid=073067e0d&amp;color=0,0,0&amp;vbahtmlprocessed=1&amp;bbb=1&amp;hasbroken=1"/>
              <p:cNvSpPr/>
              <p:nvPr/>
            </p:nvSpPr>
            <p:spPr>
              <a:xfrm>
                <a:off x="502920" y="1030523"/>
                <a:ext cx="11183112" cy="5054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上单调递增，满足题意；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3137f1574?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30523"/>
                <a:ext cx="11183112" cy="5054600"/>
              </a:xfrm>
              <a:prstGeom prst="rect">
                <a:avLst/>
              </a:prstGeom>
              <a:blipFill>
                <a:blip r:embed="rId3"/>
                <a:stretch>
                  <a:fillRect l="-1690" b="-241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3137f1574?vbadefaultcenterpage=1&amp;parentnodeid=073067e0d&amp;color=0,0,0&amp;vbahtmlprocessed=1&amp;bbb=1&amp;hasbroken=1">
                <a:extLst>
                  <a:ext uri="{FF2B5EF4-FFF2-40B4-BE49-F238E27FC236}">
                    <a16:creationId xmlns:a16="http://schemas.microsoft.com/office/drawing/2014/main" id="{CF1602CE-465E-3500-300D-D51531C670BB}"/>
                  </a:ext>
                </a:extLst>
              </p:cNvPr>
              <p:cNvSpPr/>
              <p:nvPr/>
            </p:nvSpPr>
            <p:spPr>
              <a:xfrm>
                <a:off x="502920" y="2551475"/>
                <a:ext cx="11183112" cy="2053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上单调递增，不满足题意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3137f1574?vbadefaultcenterpage=1&amp;parentnodeid=073067e0d&amp;color=0,0,0&amp;vbahtmlprocessed=1&amp;bbb=1&amp;hasbroken=1">
                <a:extLst>
                  <a:ext uri="{FF2B5EF4-FFF2-40B4-BE49-F238E27FC236}">
                    <a16:creationId xmlns:a16="http://schemas.microsoft.com/office/drawing/2014/main" id="{CF1602CE-465E-3500-300D-D51531C67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1475"/>
                <a:ext cx="11183112" cy="2053400"/>
              </a:xfrm>
              <a:prstGeom prst="rect">
                <a:avLst/>
              </a:prstGeom>
              <a:blipFill>
                <a:blip r:embed="rId2"/>
                <a:stretch>
                  <a:fillRect l="-1690" b="-89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1282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11fd32cf?vbadefaultcenterpage=1&amp;parentnodeid=7e008f6c8&amp;color=110,135,189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4" name="QC_5_AN.34_1#86019d262.bracket?vbadefaultcenterpage=1&amp;parentnodeid=f11fd32cf&amp;color=0,0,0&amp;vbapositionanswer=9&amp;vbahtmlprocessed=1&amp;bbb=1"/>
          <p:cNvSpPr/>
          <p:nvPr/>
        </p:nvSpPr>
        <p:spPr>
          <a:xfrm>
            <a:off x="846431" y="2699100"/>
            <a:ext cx="661988" cy="478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00088" y="2108200"/>
          <a:ext cx="10814050" cy="394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5" imgW="9928089" imgH="3627068" progId="Word.Document.12">
                  <p:embed/>
                </p:oleObj>
              </mc:Choice>
              <mc:Fallback>
                <p:oleObj name="文档" r:id="rId5" imgW="9928089" imgH="3627068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108200"/>
                        <a:ext cx="10814050" cy="394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45929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96900" y="1492128"/>
          <a:ext cx="10814050" cy="416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3" imgW="9928089" imgH="3824993" progId="Word.Document.12">
                  <p:embed/>
                </p:oleObj>
              </mc:Choice>
              <mc:Fallback>
                <p:oleObj name="文档" r:id="rId3" imgW="9928089" imgH="3824993" progId="Word.Document.12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492128"/>
                        <a:ext cx="10814050" cy="416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4454641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596900" y="1492128"/>
          <a:ext cx="10814050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档" r:id="rId3" imgW="9928089" imgH="3003784" progId="Word.Document.12">
                  <p:embed/>
                </p:oleObj>
              </mc:Choice>
              <mc:Fallback>
                <p:oleObj name="文档" r:id="rId3" imgW="9928089" imgH="3003784" progId="Word.Document.12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1492128"/>
                        <a:ext cx="10814050" cy="326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0756535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affef9655?vbadefaultcenterpage=1&amp;parentnodeid=f11fd32cf&amp;color=0,0,0&amp;vbahtmlprocessed=1&amp;bbb=1&amp;hasbroken=1"/>
              <p:cNvSpPr/>
              <p:nvPr/>
            </p:nvSpPr>
            <p:spPr>
              <a:xfrm>
                <a:off x="502920" y="1213467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&gt;0,0&lt;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图象的两条相邻的对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称轴分别为直线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，则下列选项正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affef9655?vbadefaultcenterpage=1&amp;parentnodeid=f11fd32c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13467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1036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affef9655.bracket?vbadefaultcenterpage=1&amp;parentnodeid=f11fd32cf&amp;color=0,0,0&amp;vbapositionanswer=10&amp;vbahtmlprocessed=1&amp;bbb=1"/>
          <p:cNvSpPr/>
          <p:nvPr/>
        </p:nvSpPr>
        <p:spPr>
          <a:xfrm>
            <a:off x="1709420" y="2319637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affef9655.choices?vbadefaultcenterpage=1&amp;parentnodeid=f11fd32cf&amp;color=0,0,0&amp;vbahtmlprocessed=1&amp;bbb=1"/>
              <p:cNvSpPr/>
              <p:nvPr/>
            </p:nvSpPr>
            <p:spPr>
              <a:xfrm>
                <a:off x="502920" y="2808904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的最小正周期为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有3个不等的实数根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affef9655.choices?vbadefaultcenterpage=1&amp;parentnodeid=f11fd32c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8904"/>
                <a:ext cx="11183112" cy="2235200"/>
              </a:xfrm>
              <a:prstGeom prst="rect">
                <a:avLst/>
              </a:prstGeom>
              <a:blipFill>
                <a:blip r:embed="rId4"/>
                <a:stretch>
                  <a:fillRect l="-1690" b="-43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40_2#affef9655?hastextimagelayout=4&amp;vbadefaultcenterpage=1&amp;parentnodeid=f11fd32cf&amp;color=0,0,0&amp;vbahtmlprocessed=1&amp;bbb=1&amp;hasbroken=1&amp;hassurround=1"/>
              <p:cNvSpPr/>
              <p:nvPr/>
            </p:nvSpPr>
            <p:spPr>
              <a:xfrm>
                <a:off x="502919" y="1031952"/>
                <a:ext cx="10434711" cy="22299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图象的两条相邻对称轴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:endParaRPr lang="en-US" altLang="zh-CN" sz="2400" b="0" i="0" dirty="0" smtClean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40_2#affef9655?hastextimagelayout=4&amp;vbadefaultcenterpage=1&amp;parentnodeid=f11fd32cf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9" y="1031952"/>
                <a:ext cx="10434711" cy="2229993"/>
              </a:xfrm>
              <a:prstGeom prst="rect">
                <a:avLst/>
              </a:prstGeom>
              <a:blipFill>
                <a:blip r:embed="rId3"/>
                <a:stretch>
                  <a:fillRect l="-1752" b="-46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40_2#affef9655?hastextimagelayout=4&amp;vbadefaultcenterpage=1&amp;parentnodeid=f11fd32c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B3000B59-8F57-89EA-3C07-10D758250FCD}"/>
                  </a:ext>
                </a:extLst>
              </p:cNvPr>
              <p:cNvSpPr/>
              <p:nvPr/>
            </p:nvSpPr>
            <p:spPr>
              <a:xfrm>
                <a:off x="503995" y="3397200"/>
                <a:ext cx="11184010" cy="2438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所以最小正周期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40_2#affef9655?hastextimagelayout=4&amp;vbadefaultcenterpage=1&amp;parentnodeid=f11fd32c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B3000B59-8F57-89EA-3C07-10D758250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397200"/>
                <a:ext cx="11184010" cy="2438400"/>
              </a:xfrm>
              <a:prstGeom prst="rect">
                <a:avLst/>
              </a:prstGeom>
              <a:blipFill>
                <a:blip r:embed="rId5"/>
                <a:stretch>
                  <a:fillRect l="-1690" b="-4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2#affef9655?hastextimagelayout=4&amp;vbadefaultcenterpage=1&amp;parentnodeid=f11fd32c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EAE4368-E9D9-0079-DF5D-44280D2DE6C9}"/>
                  </a:ext>
                </a:extLst>
              </p:cNvPr>
              <p:cNvSpPr/>
              <p:nvPr/>
            </p:nvSpPr>
            <p:spPr>
              <a:xfrm>
                <a:off x="502920" y="1534155"/>
                <a:ext cx="11184010" cy="345108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的最小正周期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对于B，令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对称，故B正确；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对于C，当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故C正确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2#affef9655?hastextimagelayout=4&amp;vbadefaultcenterpage=1&amp;parentnodeid=f11fd32c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EAE4368-E9D9-0079-DF5D-44280D2DE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34155"/>
                <a:ext cx="11184010" cy="3451084"/>
              </a:xfrm>
              <a:prstGeom prst="rect">
                <a:avLst/>
              </a:prstGeom>
              <a:blipFill>
                <a:blip r:embed="rId2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80388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2#affef9655?hastextimagelayout=4&amp;vbadefaultcenterpage=1&amp;parentnodeid=f11fd32c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EAE4368-E9D9-0079-DF5D-44280D2DE6C9}"/>
                  </a:ext>
                </a:extLst>
              </p:cNvPr>
              <p:cNvSpPr/>
              <p:nvPr/>
            </p:nvSpPr>
            <p:spPr>
              <a:xfrm>
                <a:off x="564466" y="1323139"/>
                <a:ext cx="11184010" cy="22289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都关于点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对称，如图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注意到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，所以二者图象只有3个交点，故原方程有3个不等的实数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2#affef9655?hastextimagelayout=4&amp;vbadefaultcenterpage=1&amp;parentnodeid=f11fd32cf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EAE4368-E9D9-0079-DF5D-44280D2DE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66" y="1323139"/>
                <a:ext cx="11184010" cy="2228953"/>
              </a:xfrm>
              <a:prstGeom prst="rect">
                <a:avLst/>
              </a:prstGeom>
              <a:blipFill>
                <a:blip r:embed="rId2"/>
                <a:stretch>
                  <a:fillRect l="-1690" r="-436" b="-24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40_1#affef9655?hastextimagelayout=1&amp;vbadefaultcenterpage=1&amp;parentnodeid=f11fd32cf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1180" y="3552092"/>
            <a:ext cx="409651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40227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1_1#75f62593a?hastextimagelayout=1&amp;vbadefaultcenterpage=1&amp;parentnodeid=f11fd32cf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194" y="1922508"/>
            <a:ext cx="3355848" cy="33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1_2#75f62593a?hastextimagelayout=5&amp;segpoint=1&amp;vbadefaultcenterpage=1&amp;parentnodeid=f11fd32cf&amp;color=0,0,0&amp;vbahtmlprocessed=1&amp;bbb=1&amp;hasbroken=1"/>
              <p:cNvSpPr/>
              <p:nvPr/>
            </p:nvSpPr>
            <p:spPr>
              <a:xfrm>
                <a:off x="502920" y="1876789"/>
                <a:ext cx="7690104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𝜑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图象如图所示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1_2#75f62593a?hastextimagelayout=5&amp;segpoint=1&amp;vbadefaultcenterpage=1&amp;parentnodeid=f11fd32c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6789"/>
                <a:ext cx="7690104" cy="1033399"/>
              </a:xfrm>
              <a:prstGeom prst="rect">
                <a:avLst/>
              </a:prstGeom>
              <a:blipFill>
                <a:blip r:embed="rId4"/>
                <a:stretch>
                  <a:fillRect l="-2458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2_1#75f62593a.blank?vbadefaultcenterpage=1&amp;parentnodeid=f11fd32cf&amp;color=0,0,0&amp;vbapositionanswer=11&amp;vbahtmlprocessed=1&amp;bbb=1&amp;rh=43.2"/>
              <p:cNvSpPr/>
              <p:nvPr/>
            </p:nvSpPr>
            <p:spPr>
              <a:xfrm>
                <a:off x="3465894" y="2369738"/>
                <a:ext cx="306388" cy="4838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2_1#75f62593a.blank?vbadefaultcenterpage=1&amp;parentnodeid=f11fd32cf&amp;color=0,0,0&amp;vbapositionanswer=11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894" y="2369738"/>
                <a:ext cx="306388" cy="483807"/>
              </a:xfrm>
              <a:prstGeom prst="rect">
                <a:avLst/>
              </a:prstGeom>
              <a:blipFill>
                <a:blip r:embed="rId5"/>
                <a:stretch>
                  <a:fillRect b="-12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3_1#75f62593a?hastextimagelayout=5&amp;vbadefaultcenterpage=1&amp;parentnodeid=f11fd32cf&amp;color=0,0,0&amp;vbahtmlprocessed=1&amp;bbb=1&amp;hasbroken=1"/>
              <p:cNvSpPr/>
              <p:nvPr/>
            </p:nvSpPr>
            <p:spPr>
              <a:xfrm>
                <a:off x="502920" y="2917426"/>
                <a:ext cx="7690104" cy="18745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，由五</a:t>
                </a: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点法可知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3_1#75f62593a?hastextimagelayout=5&amp;vbadefaultcenterpage=1&amp;parentnodeid=f11fd32c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17426"/>
                <a:ext cx="7690104" cy="1874520"/>
              </a:xfrm>
              <a:prstGeom prst="rect">
                <a:avLst/>
              </a:prstGeom>
              <a:blipFill>
                <a:blip r:embed="rId6"/>
                <a:stretch>
                  <a:fillRect l="-2458" r="-1507" b="-553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c3d86912f?vbadefaultcenterpage=1&amp;parentnodeid=f11fd32cf&amp;color=0,0,0&amp;vbahtmlprocessed=1&amp;bbb=1&amp;hasbroken=1"/>
              <p:cNvSpPr/>
              <p:nvPr/>
            </p:nvSpPr>
            <p:spPr>
              <a:xfrm>
                <a:off x="502920" y="1375678"/>
                <a:ext cx="11183112" cy="11222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c3d86912f?vbadefaultcenterpage=1&amp;parentnodeid=f11fd32c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75678"/>
                <a:ext cx="11183112" cy="1122299"/>
              </a:xfrm>
              <a:prstGeom prst="rect">
                <a:avLst/>
              </a:prstGeom>
              <a:blipFill>
                <a:blip r:embed="rId3"/>
                <a:stretch>
                  <a:fillRect l="-1690" b="-163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c3d86912f.blank?vbadefaultcenterpage=1&amp;parentnodeid=f11fd32cf&amp;color=0,0,0&amp;vbapositionanswer=12&amp;vbahtmlprocessed=1&amp;bbb=1&amp;rh=48.6"/>
              <p:cNvSpPr/>
              <p:nvPr/>
            </p:nvSpPr>
            <p:spPr>
              <a:xfrm>
                <a:off x="2935415" y="1913648"/>
                <a:ext cx="1003300" cy="52171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c3d86912f.blank?vbadefaultcenterpage=1&amp;parentnodeid=f11fd32cf&amp;color=0,0,0&amp;vbapositionanswer=12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415" y="1913648"/>
                <a:ext cx="1003300" cy="521716"/>
              </a:xfrm>
              <a:prstGeom prst="rect">
                <a:avLst/>
              </a:prstGeom>
              <a:blipFill>
                <a:blip r:embed="rId4"/>
                <a:stretch>
                  <a:fillRect t="-4651" b="-186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B_5_AS.46_1#c3d86912f?hastextimagelayout=1&amp;vbadefaultcenterpage=1&amp;parentnodeid=f11fd32cf&amp;color=0,0,0&amp;vbahtmlprocessed=1&amp;hassurroun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2540" y="2546807"/>
            <a:ext cx="4050792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6_2#c3d86912f?hastextimagelayout=6&amp;vbadefaultcenterpage=1&amp;parentnodeid=f11fd32cf&amp;color=0,0,0&amp;vbahtmlprocessed=1&amp;bbb=1&amp;hasbroken=1"/>
              <p:cNvSpPr/>
              <p:nvPr/>
            </p:nvSpPr>
            <p:spPr>
              <a:xfrm>
                <a:off x="502920" y="2501087"/>
                <a:ext cx="7004304" cy="256965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画出函数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的部分图象，如图所示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，所以要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，只要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6_2#c3d86912f?hastextimagelayout=6&amp;vbadefaultcenterpage=1&amp;parentnodeid=f11fd32c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1087"/>
                <a:ext cx="7004304" cy="2569655"/>
              </a:xfrm>
              <a:prstGeom prst="rect">
                <a:avLst/>
              </a:prstGeom>
              <a:blipFill>
                <a:blip r:embed="rId6"/>
                <a:stretch>
                  <a:fillRect l="-2698" r="-2350" b="-40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c13c3686?vbadefaultcenterpage=1&amp;parentnodeid=7e008f6c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7_1#9f1238b9f?hastextimagelayout=1&amp;vbadefaultcenterpage=1&amp;parentnodeid=dc13c368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19353" y="1566768"/>
            <a:ext cx="3127248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7_2#9f1238b9f?hastextimagelayout=7&amp;segpoint=1&amp;vbadefaultcenterpage=1&amp;parentnodeid=dc13c3686&amp;color=0,0,0&amp;vbahtmlprocessed=1&amp;bbb=1&amp;hasbroken=1&amp;hassurround=1"/>
              <p:cNvSpPr/>
              <p:nvPr/>
            </p:nvSpPr>
            <p:spPr>
              <a:xfrm>
                <a:off x="502920" y="1521048"/>
                <a:ext cx="7918704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（双空题）筒车是我国古代发明的一种水利灌溉工具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.假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定在水流量稳定的情况下，筒车上的每一个盛水筒都做匀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速圆周运动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.如图所示，将筒车抽象为一个半径为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的圆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筒车按逆时针方向每旋转一周用时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60秒，当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，盛水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秒后运动到点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的纵坐标满足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7_2#9f1238b9f?hastextimagelayout=7&amp;segpoint=1&amp;vbadefaultcenterpage=1&amp;parentnodeid=dc13c368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7918704" cy="3272600"/>
              </a:xfrm>
              <a:prstGeom prst="rect">
                <a:avLst/>
              </a:prstGeom>
              <a:blipFill>
                <a:blip r:embed="rId5"/>
                <a:stretch>
                  <a:fillRect l="-2386" r="-2079" b="-55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8_1#9f1238b9f.blank?vbadefaultcenterpage=1&amp;parentnodeid=dc13c3686&amp;color=0,0,0&amp;vbapositionanswer=13&amp;vbahtmlprocessed=1&amp;bbb=1&amp;rh=43.2"/>
              <p:cNvSpPr/>
              <p:nvPr/>
            </p:nvSpPr>
            <p:spPr>
              <a:xfrm>
                <a:off x="2745101" y="4825715"/>
                <a:ext cx="584200" cy="48368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8_1#9f1238b9f.blank?vbadefaultcenterpage=1&amp;parentnodeid=dc13c3686&amp;color=0,0,0&amp;vbapositionanswer=13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01" y="4825715"/>
                <a:ext cx="584200" cy="4836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N.49_1#9f1238b9f.blank?vbadefaultcenterpage=1&amp;parentnodeid=dc13c3686&amp;color=0,0,0&amp;vbapositionanswer=14&amp;vbahtmlprocessed=1&amp;bbb=1"/>
              <p:cNvSpPr/>
              <p:nvPr/>
            </p:nvSpPr>
            <p:spPr>
              <a:xfrm>
                <a:off x="10535535" y="4955445"/>
                <a:ext cx="55086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5_AN.49_1#9f1238b9f.blank?vbadefaultcenterpage=1&amp;parentnodeid=dc13c3686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535" y="4955445"/>
                <a:ext cx="550863" cy="353441"/>
              </a:xfrm>
              <a:prstGeom prst="rect">
                <a:avLst/>
              </a:prstGeom>
              <a:blipFill>
                <a:blip r:embed="rId7"/>
                <a:stretch>
                  <a:fillRect r="-4396"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BD.47_2#9f1238b9f?hastextimagelayout=7&amp;segpoint=1&amp;vbadefaultcenterpage=1&amp;parentnodeid=dc13c368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E57BF8E-7C8B-7118-A826-998A6DA243C6}"/>
                  </a:ext>
                </a:extLst>
              </p:cNvPr>
              <p:cNvSpPr/>
              <p:nvPr/>
            </p:nvSpPr>
            <p:spPr>
              <a:xfrm>
                <a:off x="503995" y="4804760"/>
                <a:ext cx="11184010" cy="6547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当筒车旋转45秒时，盛水筒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对应的点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的纵坐标为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BD.47_2#9f1238b9f?hastextimagelayout=7&amp;segpoint=1&amp;vbadefaultcenterpage=1&amp;parentnodeid=dc13c368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9E57BF8E-7C8B-7118-A826-998A6DA24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804760"/>
                <a:ext cx="11184010" cy="654749"/>
              </a:xfrm>
              <a:prstGeom prst="rect">
                <a:avLst/>
              </a:prstGeom>
              <a:blipFill>
                <a:blip r:embed="rId8"/>
                <a:stretch>
                  <a:fillRect b="-157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_2_BD#e2d41aa33.fixed?vbadefaultcenterpage=1&amp;parentnodeid=969a15455&amp;color=1,68,141&amp;vbahtmlprocessed=1&amp;bbb=1&amp;hasbroken=1"/>
              <p:cNvSpPr/>
              <p:nvPr/>
            </p:nvSpPr>
            <p:spPr>
              <a:xfrm>
                <a:off x="621792" y="1060704"/>
                <a:ext cx="10981944" cy="11887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/>
              <a:lstStyle/>
              <a:p>
                <a:pPr algn="ctr" latinLnBrk="1">
                  <a:lnSpc>
                    <a:spcPts val="4700"/>
                  </a:lnSpc>
                </a:pPr>
                <a:r>
                  <a:rPr lang="en-US" altLang="zh-CN" sz="3900" b="1" i="0" dirty="0">
                    <a:solidFill>
                      <a:srgbClr val="01448D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基础课24</a:t>
                </a:r>
                <a:r>
                  <a:rPr lang="en-US" altLang="zh-CN" sz="3900" b="1" i="0" dirty="0">
                    <a:solidFill>
                      <a:srgbClr val="01448D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3900" b="1" i="0" dirty="0">
                    <a:solidFill>
                      <a:srgbClr val="01448D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39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𝒚</m:t>
                    </m:r>
                    <m:r>
                      <a:rPr lang="en-US" altLang="zh-CN" sz="39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39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𝑨</m:t>
                    </m:r>
                    <m:r>
                      <a:rPr lang="en-US" altLang="zh-CN" sz="3900" b="1" i="0" dirty="0">
                        <a:solidFill>
                          <a:srgbClr val="01448D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𝐬𝐢𝐧</m:t>
                    </m:r>
                    <m:d>
                      <m:dPr>
                        <m:ctrlPr>
                          <a:rPr lang="en-US" altLang="zh-CN" sz="3900" b="1" i="1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39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𝝎</m:t>
                        </m:r>
                        <m:r>
                          <a:rPr lang="en-US" altLang="zh-CN" sz="39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𝒙</m:t>
                        </m:r>
                        <m:r>
                          <a:rPr lang="en-US" altLang="zh-CN" sz="39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3900" b="1" i="0" dirty="0">
                            <a:solidFill>
                              <a:srgbClr val="01448D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𝝋</m:t>
                        </m:r>
                      </m:e>
                    </m:d>
                  </m:oMath>
                </a14:m>
                <a:r>
                  <a:rPr lang="en-US" altLang="zh-CN" sz="3900" b="1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3900" b="1" i="0" dirty="0" err="1">
                    <a:solidFill>
                      <a:srgbClr val="01448D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的性质与图象及</a:t>
                </a:r>
                <a:endParaRPr lang="en-US" altLang="zh-CN" sz="3900" b="1" i="0" dirty="0">
                  <a:solidFill>
                    <a:srgbClr val="01448D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ctr" latinLnBrk="1">
                  <a:lnSpc>
                    <a:spcPts val="4700"/>
                  </a:lnSpc>
                </a:pPr>
                <a:r>
                  <a:rPr lang="en-US" altLang="zh-CN" sz="3900" b="1" i="0" dirty="0" err="1">
                    <a:solidFill>
                      <a:srgbClr val="01448D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其简单应用</a:t>
                </a:r>
                <a:endParaRPr lang="en-US" altLang="zh-CN" sz="3900" dirty="0"/>
              </a:p>
            </p:txBody>
          </p:sp>
        </mc:Choice>
        <mc:Fallback xmlns="">
          <p:sp>
            <p:nvSpPr>
              <p:cNvPr id="2" name="C_2_BD#e2d41aa33.fixed?vbadefaultcenterpage=1&amp;parentnodeid=969a15455&amp;color=1,68,14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1060704"/>
                <a:ext cx="10981944" cy="1188720"/>
              </a:xfrm>
              <a:prstGeom prst="rect">
                <a:avLst/>
              </a:prstGeom>
              <a:blipFill>
                <a:blip r:embed="rId3"/>
                <a:stretch>
                  <a:fillRect l="-1498" t="-14359" r="-1387" b="-230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C_0#e2d41aa33?linknodeid=073067e0d&amp;catalogrefid=073067e0d&amp;parentnodeid=969a15455&amp;vbahtmlprocessed=1" descr="preencod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e2d41aa33?linknodeid=073067e0d&amp;catalogrefid=073067e0d&amp;parentnodeid=969a15455&amp;vbahtmlprocessed=1&amp;bbb=1">
            <a:hlinkClick r:id="rId4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e2d41aa33?linknodeid=f11fd32cf&amp;catalogrefid=f11fd32cf&amp;parentnodeid=969a15455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e2d41aa33?linknodeid=f11fd32cf&amp;catalogrefid=f11fd32cf&amp;parentnodeid=969a15455&amp;vbahtmlprocessed=1&amp;bbb=1">
            <a:hlinkClick r:id="rId6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e2d41aa33?linknodeid=dc13c3686&amp;catalogrefid=dc13c3686&amp;parentnodeid=969a1545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e2d41aa33?linknodeid=dc13c3686&amp;catalogrefid=dc13c3686&amp;parentnodeid=969a15455&amp;vbahtmlprocessed=1&amp;bbb=1">
            <a:hlinkClick r:id="rId7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e2d41aa33?linknodeid=56146f24d&amp;catalogrefid=56146f24d&amp;parentnodeid=969a15455&amp;vbahtmlprocessed=1" descr="preencoded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e2d41aa33?linknodeid=56146f24d&amp;catalogrefid=56146f24d&amp;parentnodeid=969a15455&amp;vbahtmlprocessed=1&amp;bbb=1">
            <a:hlinkClick r:id="rId8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e2d41aa33?linknodeid=073067e0d&amp;catalogrefid=073067e0d&amp;vbahtmlprocessed=1" descr="preencod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e2d41aa33?linknodeid=073067e0d&amp;catalogrefid=073067e0d&amp;vbahtmlprocessed=1&amp;bbb=1">
            <a:hlinkClick r:id="rId4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e2d41aa33?linknodeid=f11fd32cf&amp;catalogrefid=f11fd32c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e2d41aa33?linknodeid=f11fd32cf&amp;catalogrefid=f11fd32cf&amp;vbahtmlprocessed=1&amp;bbb=1">
            <a:hlinkClick r:id="rId6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e2d41aa33?linknodeid=dc13c3686&amp;catalogrefid=dc13c3686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e2d41aa33?linknodeid=dc13c3686&amp;catalogrefid=dc13c3686&amp;vbahtmlprocessed=1&amp;bbb=1">
            <a:hlinkClick r:id="rId7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e2d41aa33?linknodeid=56146f24d&amp;catalogrefid=56146f24d&amp;vbahtmlprocessed=1" descr="preencoded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e2d41aa33?linknodeid=56146f24d&amp;catalogrefid=56146f24d&amp;vbahtmlprocessed=1&amp;bbb=1">
            <a:hlinkClick r:id="rId8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9f1238b9f?vbadefaultcenterpage=1&amp;parentnodeid=dc13c3686&amp;color=0,0,0&amp;vbahtmlprocessed=1&amp;bbb=1"/>
              <p:cNvSpPr/>
              <p:nvPr/>
            </p:nvSpPr>
            <p:spPr>
              <a:xfrm>
                <a:off x="502920" y="894411"/>
                <a:ext cx="11183112" cy="5295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因为筒车按逆时针方向每旋转一周用时60秒，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30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时，盛水筒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30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9f1238b9f?vbadefaultcenterpage=1&amp;parentnodeid=dc13c368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94411"/>
                <a:ext cx="11183112" cy="5295900"/>
              </a:xfrm>
              <a:prstGeom prst="rect">
                <a:avLst/>
              </a:prstGeom>
              <a:blipFill>
                <a:blip r:embed="rId3"/>
                <a:stretch>
                  <a:fillRect l="-1690" b="-17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9f1238b9f?vbadefaultcenterpage=1&amp;parentnodeid=dc13c3686&amp;color=0,0,0&amp;vbahtmlprocessed=1&amp;bbb=1">
                <a:extLst>
                  <a:ext uri="{FF2B5EF4-FFF2-40B4-BE49-F238E27FC236}">
                    <a16:creationId xmlns:a16="http://schemas.microsoft.com/office/drawing/2014/main" id="{D28EBC67-C886-F64C-9661-0B4AC6A86359}"/>
                  </a:ext>
                </a:extLst>
              </p:cNvPr>
              <p:cNvSpPr/>
              <p:nvPr/>
            </p:nvSpPr>
            <p:spPr>
              <a:xfrm>
                <a:off x="502920" y="2337734"/>
                <a:ext cx="11183112" cy="230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30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30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×45−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所以当筒车旋转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45秒时，盛水筒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对应的点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的纵坐标为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9f1238b9f?vbadefaultcenterpage=1&amp;parentnodeid=dc13c3686&amp;color=0,0,0&amp;vbahtmlprocessed=1&amp;bbb=1">
                <a:extLst>
                  <a:ext uri="{FF2B5EF4-FFF2-40B4-BE49-F238E27FC236}">
                    <a16:creationId xmlns:a16="http://schemas.microsoft.com/office/drawing/2014/main" id="{D28EBC67-C886-F64C-9661-0B4AC6A86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37734"/>
                <a:ext cx="11183112" cy="2307400"/>
              </a:xfrm>
              <a:prstGeom prst="rect">
                <a:avLst/>
              </a:prstGeom>
              <a:blipFill>
                <a:blip r:embed="rId2"/>
                <a:stretch>
                  <a:fillRect l="-1690" b="-79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7659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6146f24d?vbadefaultcenterpage=1&amp;parentnodeid=7e008f6c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51_1#0453cb4ae?hastextimagelayout=1&amp;vbadefaultcenterpage=1&amp;parentnodeid=56146f24d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8816" y="1566767"/>
            <a:ext cx="3355848" cy="222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51_2#0453cb4ae?hastextimagelayout=8&amp;segpoint=1&amp;vbadefaultcenterpage=1&amp;parentnodeid=56146f24d&amp;color=0,0,0&amp;vbahtmlprocessed=1&amp;bbb=1&amp;hasbroken=1"/>
              <p:cNvSpPr/>
              <p:nvPr/>
            </p:nvSpPr>
            <p:spPr>
              <a:xfrm>
                <a:off x="502920" y="1521048"/>
                <a:ext cx="7690104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）已知偶函数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&gt;0,0&lt;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的部分图象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是斜边为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4的等腰直角三角形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是函数图象与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轴的交点，点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在函数图象上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51_2#0453cb4ae?hastextimagelayout=8&amp;segpoint=1&amp;vbadefaultcenterpage=1&amp;parentnodeid=56146f24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7690104" cy="2709799"/>
              </a:xfrm>
              <a:prstGeom prst="rect">
                <a:avLst/>
              </a:prstGeom>
              <a:blipFill>
                <a:blip r:embed="rId5"/>
                <a:stretch>
                  <a:fillRect l="-2458" r="-2141" b="-67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AN.52_1#0453cb4ae.blank?vbadefaultcenterpage=1&amp;parentnodeid=56146f24d&amp;color=0,0,0&amp;vbapositionanswer=15&amp;vbahtmlprocessed=1"/>
          <p:cNvSpPr/>
          <p:nvPr/>
        </p:nvSpPr>
        <p:spPr>
          <a:xfrm>
            <a:off x="1062038" y="370671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N.53_1#0453cb4ae.blank?vbadefaultcenterpage=1&amp;parentnodeid=56146f24d&amp;color=0,0,0&amp;vbapositionanswer=16&amp;vbahtmlprocessed=1&amp;bbb=1"/>
              <p:cNvSpPr/>
              <p:nvPr/>
            </p:nvSpPr>
            <p:spPr>
              <a:xfrm>
                <a:off x="2734183" y="3768122"/>
                <a:ext cx="524002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5_AN.53_1#0453cb4ae.blank?vbadefaultcenterpage=1&amp;parentnodeid=56146f24d&amp;color=0,0,0&amp;vbapositionanswer=1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83" y="3768122"/>
                <a:ext cx="524002" cy="3915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4_1#0453cb4ae?vbadefaultcenterpage=1&amp;parentnodeid=56146f24d&amp;color=0,0,0&amp;vbahtmlprocessed=1&amp;bbb=1"/>
              <p:cNvSpPr/>
              <p:nvPr/>
            </p:nvSpPr>
            <p:spPr>
              <a:xfrm>
                <a:off x="502920" y="1674731"/>
                <a:ext cx="11183112" cy="33609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在等腰直角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中，斜边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，则斜边上的高为2,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4_1#0453cb4ae?vbadefaultcenterpage=1&amp;parentnodeid=56146f24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74731"/>
                <a:ext cx="11183112" cy="3360928"/>
              </a:xfrm>
              <a:prstGeom prst="rect">
                <a:avLst/>
              </a:prstGeom>
              <a:blipFill>
                <a:blip r:embed="rId3"/>
                <a:stretch>
                  <a:fillRect l="-1690" b="-54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e008f6c8.fixed?vbadefaultcenterpage=1&amp;parentnodeid=e2d41aa33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7e008f6c8.fixed?vbadefaultcenterpage=1&amp;parentnodeid=e2d41aa33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73067e0d?vbadefaultcenterpage=1&amp;parentnodeid=7e008f6c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3739c4600?vbadefaultcenterpage=1&amp;parentnodeid=073067e0d&amp;color=0,0,0&amp;vbahtmlprocessed=1&amp;bbb=1"/>
              <p:cNvSpPr/>
              <p:nvPr/>
            </p:nvSpPr>
            <p:spPr>
              <a:xfrm>
                <a:off x="502920" y="1521048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的振幅、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频率和初相分别为(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3739c4600?vbadefaultcenterpage=1&amp;parentnodeid=073067e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746443"/>
              </a:xfrm>
              <a:prstGeom prst="rect">
                <a:avLst/>
              </a:prstGeom>
              <a:blipFill>
                <a:blip r:embed="rId4"/>
                <a:stretch>
                  <a:fillRect l="-1690" b="-122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3739c4600.bracket?vbadefaultcenterpage=1&amp;parentnodeid=073067e0d&amp;color=0,0,0&amp;vbapositionanswer=1&amp;vbahtmlprocessed=1"/>
          <p:cNvSpPr/>
          <p:nvPr/>
        </p:nvSpPr>
        <p:spPr>
          <a:xfrm>
            <a:off x="7593203" y="1821403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3739c4600.choices?vbadefaultcenterpage=1&amp;parentnodeid=073067e0d&amp;color=0,0,0&amp;vbahtmlprocessed=1&amp;bbb=1"/>
              <p:cNvSpPr/>
              <p:nvPr/>
            </p:nvSpPr>
            <p:spPr>
              <a:xfrm>
                <a:off x="502920" y="2276825"/>
                <a:ext cx="11183112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735453" algn="l"/>
                    <a:tab pos="5559806" algn="l"/>
                    <a:tab pos="82571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A.2，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3739c4600.choices?vbadefaultcenterpage=1&amp;parentnodeid=073067e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76825"/>
                <a:ext cx="11183112" cy="710692"/>
              </a:xfrm>
              <a:prstGeom prst="rect">
                <a:avLst/>
              </a:prstGeom>
              <a:blipFill>
                <a:blip r:embed="rId5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3739c4600?vbadefaultcenterpage=1&amp;parentnodeid=073067e0d&amp;color=0,0,0&amp;vbahtmlprocessed=1&amp;bbb=1&amp;hasbroken=1"/>
              <p:cNvSpPr/>
              <p:nvPr/>
            </p:nvSpPr>
            <p:spPr>
              <a:xfrm>
                <a:off x="502920" y="2998439"/>
                <a:ext cx="11183112" cy="12643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由振幅、频率和初相的定义可知，函数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的振幅为2，频率为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初相为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3739c4600?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98439"/>
                <a:ext cx="11183112" cy="1264349"/>
              </a:xfrm>
              <a:prstGeom prst="rect">
                <a:avLst/>
              </a:prstGeom>
              <a:blipFill>
                <a:blip r:embed="rId6"/>
                <a:stretch>
                  <a:fillRect l="-1690" r="-2890" b="-821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daf609cad?vbadefaultcenterpage=1&amp;parentnodeid=073067e0d&amp;color=0,0,0&amp;vbahtmlprocessed=1&amp;bbb=1"/>
              <p:cNvSpPr/>
              <p:nvPr/>
            </p:nvSpPr>
            <p:spPr>
              <a:xfrm>
                <a:off x="502920" y="2082274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下列直线是函数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的图象的对称轴的是(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daf609cad?vbadefaultcenterpage=1&amp;parentnodeid=073067e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82274"/>
                <a:ext cx="11183112" cy="746443"/>
              </a:xfrm>
              <a:prstGeom prst="rect">
                <a:avLst/>
              </a:prstGeom>
              <a:blipFill>
                <a:blip r:embed="rId3"/>
                <a:stretch>
                  <a:fillRect l="-1690" b="-122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daf609cad.bracket?vbadefaultcenterpage=1&amp;parentnodeid=073067e0d&amp;color=0,0,0&amp;vbapositionanswer=2&amp;vbahtmlprocessed=1"/>
          <p:cNvSpPr/>
          <p:nvPr/>
        </p:nvSpPr>
        <p:spPr>
          <a:xfrm>
            <a:off x="8473504" y="2386439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daf609cad.choices?vbadefaultcenterpage=1&amp;parentnodeid=073067e0d&amp;color=0,0,0&amp;vbahtmlprocessed=1&amp;bbb=1"/>
              <p:cNvSpPr/>
              <p:nvPr/>
            </p:nvSpPr>
            <p:spPr>
              <a:xfrm>
                <a:off x="502920" y="2841099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30703" algn="l"/>
                    <a:tab pos="5763006" algn="l"/>
                    <a:tab pos="85683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daf609cad.choices?vbadefaultcenterpage=1&amp;parentnodeid=073067e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41099"/>
                <a:ext cx="11183112" cy="710819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daf609cad?vbadefaultcenterpage=1&amp;parentnodeid=073067e0d&amp;color=0,0,0&amp;vbahtmlprocessed=1&amp;bbb=1&amp;hasbroken=1"/>
              <p:cNvSpPr/>
              <p:nvPr/>
            </p:nvSpPr>
            <p:spPr>
              <a:xfrm>
                <a:off x="502920" y="3562014"/>
                <a:ext cx="11183112" cy="14982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的图象的对称轴为直线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</a:t>
                </a:r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然当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daf609cad?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2014"/>
                <a:ext cx="11183112" cy="1498219"/>
              </a:xfrm>
              <a:prstGeom prst="rect">
                <a:avLst/>
              </a:prstGeom>
              <a:blipFill>
                <a:blip r:embed="rId5"/>
                <a:stretch>
                  <a:fillRect l="-1690" r="-273" b="-69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48526fd32?vbadefaultcenterpage=1&amp;parentnodeid=073067e0d&amp;color=0,0,0&amp;vbahtmlprocessed=1&amp;bbb=1"/>
              <p:cNvSpPr/>
              <p:nvPr/>
            </p:nvSpPr>
            <p:spPr>
              <a:xfrm>
                <a:off x="502920" y="1673365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要得到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的图象，只需将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48526fd32?vbadefaultcenterpage=1&amp;parentnodeid=073067e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73365"/>
                <a:ext cx="11183112" cy="746443"/>
              </a:xfrm>
              <a:prstGeom prst="rect">
                <a:avLst/>
              </a:prstGeom>
              <a:blipFill>
                <a:blip r:embed="rId3"/>
                <a:stretch>
                  <a:fillRect l="-1690" b="-122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48526fd32.bracket?vbadefaultcenterpage=1&amp;parentnodeid=073067e0d&amp;color=0,0,0&amp;vbapositionanswer=3&amp;vbahtmlprocessed=1"/>
          <p:cNvSpPr/>
          <p:nvPr/>
        </p:nvSpPr>
        <p:spPr>
          <a:xfrm>
            <a:off x="8183182" y="1977531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48526fd32.choices?vbadefaultcenterpage=1&amp;parentnodeid=073067e0d&amp;color=0,0,0&amp;vbahtmlprocessed=1&amp;bbb=1"/>
              <p:cNvSpPr/>
              <p:nvPr/>
            </p:nvSpPr>
            <p:spPr>
              <a:xfrm>
                <a:off x="502920" y="2432191"/>
                <a:ext cx="11183112" cy="144703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8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A.向左平移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个单位长度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.向右平移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个单位长度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.向左平移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个单位长度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.向右平移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个单位长度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48526fd32.choices?vbadefaultcenterpage=1&amp;parentnodeid=073067e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2191"/>
                <a:ext cx="11183112" cy="1447038"/>
              </a:xfrm>
              <a:prstGeom prst="rect">
                <a:avLst/>
              </a:prstGeom>
              <a:blipFill>
                <a:blip r:embed="rId4"/>
                <a:stretch>
                  <a:fillRect l="-1690" b="-71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48526fd32?vbadefaultcenterpage=1&amp;parentnodeid=073067e0d&amp;color=0,0,0&amp;vbahtmlprocessed=1&amp;bbb=1&amp;hasbroken=1"/>
              <p:cNvSpPr/>
              <p:nvPr/>
            </p:nvSpPr>
            <p:spPr>
              <a:xfrm>
                <a:off x="502920" y="3879991"/>
                <a:ext cx="11183112" cy="13560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的图象向左平移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个单位长度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，即可得到</a:t>
                </a:r>
              </a:p>
              <a:p>
                <a:pPr latinLnBrk="1">
                  <a:lnSpc>
                    <a:spcPts val="6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48526fd32?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79991"/>
                <a:ext cx="11183112" cy="1356043"/>
              </a:xfrm>
              <a:prstGeom prst="rect">
                <a:avLst/>
              </a:prstGeom>
              <a:blipFill>
                <a:blip r:embed="rId5"/>
                <a:stretch>
                  <a:fillRect l="-1690" b="-67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a5620dc15?vbadefaultcenterpage=1&amp;parentnodeid=073067e0d&amp;color=0,0,0&amp;vbahtmlprocessed=1&amp;bbb=1&amp;hasbroken=1"/>
              <p:cNvSpPr/>
              <p:nvPr/>
            </p:nvSpPr>
            <p:spPr>
              <a:xfrm>
                <a:off x="502920" y="1756169"/>
                <a:ext cx="11183112" cy="1084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a5620dc15?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56169"/>
                <a:ext cx="11183112" cy="1084199"/>
              </a:xfrm>
              <a:prstGeom prst="rect">
                <a:avLst/>
              </a:prstGeom>
              <a:blipFill>
                <a:blip r:embed="rId3"/>
                <a:stretch>
                  <a:fillRect l="-1690" b="-174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a5620dc15.bracket?vbadefaultcenterpage=1&amp;parentnodeid=073067e0d&amp;color=0,0,0&amp;vbapositionanswer=4&amp;vbahtmlprocessed=1"/>
          <p:cNvSpPr/>
          <p:nvPr/>
        </p:nvSpPr>
        <p:spPr>
          <a:xfrm>
            <a:off x="782320" y="2354339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a5620dc15.choices?vbadefaultcenterpage=1&amp;parentnodeid=073067e0d&amp;color=0,0,0&amp;vbahtmlprocessed=1&amp;bbb=1"/>
              <p:cNvSpPr/>
              <p:nvPr/>
            </p:nvSpPr>
            <p:spPr>
              <a:xfrm>
                <a:off x="502920" y="2844432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856103" algn="l"/>
                    <a:tab pos="5470906" algn="l"/>
                    <a:tab pos="85175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a5620dc15.choices?vbadefaultcenterpage=1&amp;parentnodeid=073067e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44432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52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a5620dc15?vbadefaultcenterpage=1&amp;parentnodeid=073067e0d&amp;color=0,0,0&amp;vbahtmlprocessed=1&amp;bbb=1&amp;hasbroken=1"/>
              <p:cNvSpPr/>
              <p:nvPr/>
            </p:nvSpPr>
            <p:spPr>
              <a:xfrm>
                <a:off x="502920" y="3375165"/>
                <a:ext cx="11183112" cy="1816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，两边平方整理得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</a:t>
                </a: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a5620dc15?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75165"/>
                <a:ext cx="11183112" cy="1816100"/>
              </a:xfrm>
              <a:prstGeom prst="rect">
                <a:avLst/>
              </a:prstGeom>
              <a:blipFill>
                <a:blip r:embed="rId5"/>
                <a:stretch>
                  <a:fillRect l="-1690" r="-927" b="-503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17_1#f23e672b0?hastextimagelayout=1&amp;vbadefaultcenterpage=1&amp;parentnodeid=073067e0d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88816" y="2140979"/>
            <a:ext cx="3355848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7_2#f23e672b0?hastextimagelayout=1&amp;segpoint=1&amp;vbadefaultcenterpage=1&amp;parentnodeid=073067e0d&amp;color=0,0,0&amp;vbahtmlprocessed=1&amp;bbb=1&amp;hasbroken=1"/>
              <p:cNvSpPr/>
              <p:nvPr/>
            </p:nvSpPr>
            <p:spPr>
              <a:xfrm>
                <a:off x="502920" y="2095260"/>
                <a:ext cx="7690104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）已知函数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&gt;0,0&lt;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，其部分图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象如图所示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的解析式为(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7_2#f23e672b0?hastextimagelayout=1&amp;segpoint=1&amp;vbadefaultcenterpage=1&amp;parentnodeid=073067e0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5260"/>
                <a:ext cx="7690104" cy="1592199"/>
              </a:xfrm>
              <a:prstGeom prst="rect">
                <a:avLst/>
              </a:prstGeom>
              <a:blipFill>
                <a:blip r:embed="rId4"/>
                <a:stretch>
                  <a:fillRect l="-2458" r="-2141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8_1#f23e672b0.bracket?vbadefaultcenterpage=1&amp;parentnodeid=073067e0d&amp;color=0,0,0&amp;vbapositionanswer=5&amp;vbahtmlprocessed=1"/>
          <p:cNvSpPr/>
          <p:nvPr/>
        </p:nvSpPr>
        <p:spPr>
          <a:xfrm>
            <a:off x="5650865" y="320143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9_1#f23e672b0.choices?hastextimagelayout=1&amp;vbadefaultcenterpage=1&amp;parentnodeid=073067e0d&amp;color=0,0,0&amp;vbahtmlprocessed=1&amp;bbb=1"/>
              <p:cNvSpPr/>
              <p:nvPr/>
            </p:nvSpPr>
            <p:spPr>
              <a:xfrm>
                <a:off x="502920" y="3683267"/>
                <a:ext cx="7690104" cy="121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  <a:tabLst>
                    <a:tab pos="3953002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  <a:tabLst>
                    <a:tab pos="3953002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9_1#f23e672b0.choices?hastextimagelayout=1&amp;vbadefaultcenterpage=1&amp;parentnodeid=073067e0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83267"/>
                <a:ext cx="7690104" cy="1219200"/>
              </a:xfrm>
              <a:prstGeom prst="rect">
                <a:avLst/>
              </a:prstGeom>
              <a:blipFill>
                <a:blip r:embed="rId5"/>
                <a:stretch>
                  <a:fillRect l="-2458" b="-8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252</Words>
  <Application>Microsoft Office PowerPoint</Application>
  <PresentationFormat>宽屏</PresentationFormat>
  <Paragraphs>195</Paragraphs>
  <Slides>34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2024-01-24T09:19:54Z</dcterms:created>
  <dcterms:modified xsi:type="dcterms:W3CDTF">2024-02-03T02:47:36Z</dcterms:modified>
  <cp:category/>
  <cp:contentStatus/>
</cp:coreProperties>
</file>