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3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4" r:id="rId25"/>
    <p:sldId id="285" r:id="rId26"/>
    <p:sldId id="278" r:id="rId27"/>
    <p:sldId id="279" r:id="rId28"/>
    <p:sldId id="280" r:id="rId29"/>
    <p:sldId id="281" r:id="rId30"/>
    <p:sldId id="282" r:id="rId31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84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50908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基础课25 正弦定理与余弦定理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E8503567-1F7D-40A3-94CC-81D88130EEFD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35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ACE469A6-4D16-4D7B-8BB5-9FE001404CCA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50908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基础课25 正弦定理与余弦定理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B06FD379-E61E-4466-AEE3-912E897A60CE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1.xml"/><Relationship Id="rId5" Type="http://schemas.openxmlformats.org/officeDocument/2006/relationships/slide" Target="slide15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bfd1ae960?vbadefaultcenterpage=1&amp;parentnodeid=c03c79de0&amp;color=0,0,0&amp;vbahtmlprocessed=1&amp;bbb=1&amp;hasbroken=1"/>
              <p:cNvSpPr/>
              <p:nvPr/>
            </p:nvSpPr>
            <p:spPr>
              <a:xfrm>
                <a:off x="502920" y="756000"/>
                <a:ext cx="11183112" cy="104997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的内角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的对边分别为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</a:p>
              <a:p>
                <a:pPr latinLnBrk="1">
                  <a:lnSpc>
                    <a:spcPts val="5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bfd1ae960?vbadefaultcenterpage=1&amp;parentnodeid=c03c79de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049973"/>
              </a:xfrm>
              <a:prstGeom prst="rect">
                <a:avLst/>
              </a:prstGeom>
              <a:blipFill>
                <a:blip r:embed="rId3"/>
                <a:stretch>
                  <a:fillRect l="-1690" t="-7558" b="-930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bfd1ae960.bracket?vbadefaultcenterpage=1&amp;parentnodeid=c03c79de0&amp;color=0,0,0&amp;vbapositionanswer=6&amp;vbahtmlprocessed=1"/>
          <p:cNvSpPr/>
          <p:nvPr/>
        </p:nvSpPr>
        <p:spPr>
          <a:xfrm>
            <a:off x="7328980" y="1361282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bfd1ae960.choices?vbadefaultcenterpage=1&amp;parentnodeid=c03c79de0&amp;color=0,0,0&amp;vbahtmlprocessed=1&amp;bbb=1"/>
              <p:cNvSpPr/>
              <p:nvPr/>
            </p:nvSpPr>
            <p:spPr>
              <a:xfrm>
                <a:off x="502920" y="1806036"/>
                <a:ext cx="11183112" cy="7103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818003" algn="l"/>
                    <a:tab pos="6055106" algn="l"/>
                    <a:tab pos="87080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bfd1ae960.choices?vbadefaultcenterpage=1&amp;parentnodeid=c03c79de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06036"/>
                <a:ext cx="11183112" cy="710375"/>
              </a:xfrm>
              <a:prstGeom prst="rect">
                <a:avLst/>
              </a:prstGeom>
              <a:blipFill>
                <a:blip r:embed="rId4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4_1#bfd1ae960?vbadefaultcenterpage=1&amp;parentnodeid=c03c79de0&amp;color=0,0,0&amp;vbahtmlprocessed=1&amp;bbb=1&amp;hasbroken=1"/>
              <p:cNvSpPr/>
              <p:nvPr/>
            </p:nvSpPr>
            <p:spPr>
              <a:xfrm>
                <a:off x="502920" y="2529047"/>
                <a:ext cx="11183112" cy="3628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由正弦定理可得</a:t>
                </a: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由正弦定理可得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4_1#bfd1ae960?vbadefaultcenterpage=1&amp;parentnodeid=c03c79de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29047"/>
                <a:ext cx="11183112" cy="3628200"/>
              </a:xfrm>
              <a:prstGeom prst="rect">
                <a:avLst/>
              </a:prstGeom>
              <a:blipFill>
                <a:blip r:embed="rId5"/>
                <a:stretch>
                  <a:fillRect l="-1690" r="-1690" b="-487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e5cae2677?vbadefaultcenterpage=1&amp;parentnodeid=c03c79de0&amp;color=0,0,0&amp;vbahtmlprocessed=1&amp;bbb=1&amp;hasbroken=1"/>
              <p:cNvSpPr/>
              <p:nvPr/>
            </p:nvSpPr>
            <p:spPr>
              <a:xfrm>
                <a:off x="502920" y="1500804"/>
                <a:ext cx="11183112" cy="121729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（改编）设在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所对的边分别为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不唯一，则实数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e5cae2677?vbadefaultcenterpage=1&amp;parentnodeid=c03c79de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00804"/>
                <a:ext cx="11183112" cy="1217295"/>
              </a:xfrm>
              <a:prstGeom prst="rect">
                <a:avLst/>
              </a:prstGeom>
              <a:blipFill>
                <a:blip r:embed="rId3"/>
                <a:stretch>
                  <a:fillRect l="-1690" b="-85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e5cae2677.bracket?vbadefaultcenterpage=1&amp;parentnodeid=c03c79de0&amp;color=0,0,0&amp;vbapositionanswer=7&amp;vbahtmlprocessed=1"/>
          <p:cNvSpPr/>
          <p:nvPr/>
        </p:nvSpPr>
        <p:spPr>
          <a:xfrm>
            <a:off x="7869428" y="2281219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e5cae2677.choices?vbadefaultcenterpage=1&amp;parentnodeid=c03c79de0&amp;color=0,0,0&amp;vbahtmlprocessed=1&amp;bbb=1"/>
              <p:cNvSpPr/>
              <p:nvPr/>
            </p:nvSpPr>
            <p:spPr>
              <a:xfrm>
                <a:off x="502920" y="2723433"/>
                <a:ext cx="11183112" cy="62172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3202178" algn="l"/>
                    <a:tab pos="6086856" algn="l"/>
                    <a:tab pos="87810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e5cae2677.choices?vbadefaultcenterpage=1&amp;parentnodeid=c03c79de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23433"/>
                <a:ext cx="11183112" cy="621729"/>
              </a:xfrm>
              <a:prstGeom prst="rect">
                <a:avLst/>
              </a:prstGeom>
              <a:blipFill>
                <a:blip r:embed="rId4"/>
                <a:stretch>
                  <a:fillRect l="-1690" b="-16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1#e5cae2677?vbadefaultcenterpage=1&amp;parentnodeid=c03c79de0&amp;color=0,0,0&amp;vbahtmlprocessed=1&amp;bbb=1"/>
              <p:cNvSpPr/>
              <p:nvPr/>
            </p:nvSpPr>
            <p:spPr>
              <a:xfrm>
                <a:off x="502920" y="3354688"/>
                <a:ext cx="11183112" cy="221875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3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由正弦定理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不唯一，即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有两解，所以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1&lt;2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8_1#e5cae2677?vbadefaultcenterpage=1&amp;parentnodeid=c03c79de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54688"/>
                <a:ext cx="11183112" cy="2218754"/>
              </a:xfrm>
              <a:prstGeom prst="rect">
                <a:avLst/>
              </a:prstGeom>
              <a:blipFill>
                <a:blip r:embed="rId5"/>
                <a:stretch>
                  <a:fillRect l="-1690" b="-49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ce814dd9c?vbadefaultcenterpage=1&amp;parentnodeid=c03c79de0&amp;color=0,0,0&amp;vbahtmlprocessed=1&amp;bbb=1&amp;hasbroken=1"/>
              <p:cNvSpPr/>
              <p:nvPr/>
            </p:nvSpPr>
            <p:spPr>
              <a:xfrm>
                <a:off x="502920" y="1196258"/>
                <a:ext cx="11183112" cy="3624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秦九韶是我国南宋数学家，其著作《数书九章》中的大衍求一术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、三斜求积术和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秦九韶算法是具有世界意义的重要贡献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.秦九韶把三角形的三条边分别称为小斜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、中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斜和大斜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，三斜求积术即已知三边长求三角形面积的方法，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用公式表示如下：</a:t>
                </a:r>
              </a:p>
              <a:p>
                <a:pPr latinLnBrk="1">
                  <a:lnSpc>
                    <a:spcPts val="65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𝐴𝐵𝐶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[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]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的内角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的对边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.已知在</a:t>
                </a: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面积的最大值为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ce814dd9c?vbadefaultcenterpage=1&amp;parentnodeid=c03c79de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96258"/>
                <a:ext cx="11183112" cy="3624199"/>
              </a:xfrm>
              <a:prstGeom prst="rect">
                <a:avLst/>
              </a:prstGeom>
              <a:blipFill>
                <a:blip r:embed="rId3"/>
                <a:stretch>
                  <a:fillRect l="-1690" r="-491" b="-50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ce814dd9c.bracket?vbadefaultcenterpage=1&amp;parentnodeid=c03c79de0&amp;color=0,0,0&amp;vbapositionanswer=8&amp;vbahtmlprocessed=1"/>
          <p:cNvSpPr/>
          <p:nvPr/>
        </p:nvSpPr>
        <p:spPr>
          <a:xfrm>
            <a:off x="782320" y="4334429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ce814dd9c.choices?vbadefaultcenterpage=1&amp;parentnodeid=c03c79de0&amp;color=0,0,0&amp;vbahtmlprocessed=1&amp;bbb=1"/>
              <p:cNvSpPr/>
              <p:nvPr/>
            </p:nvSpPr>
            <p:spPr>
              <a:xfrm>
                <a:off x="502920" y="4823759"/>
                <a:ext cx="11183112" cy="62172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2868803" algn="l"/>
                    <a:tab pos="5712206" algn="l"/>
                    <a:tab pos="85429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243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243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ce814dd9c.choices?vbadefaultcenterpage=1&amp;parentnodeid=c03c79de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823759"/>
                <a:ext cx="11183112" cy="621729"/>
              </a:xfrm>
              <a:prstGeom prst="rect">
                <a:avLst/>
              </a:prstGeom>
              <a:blipFill>
                <a:blip r:embed="rId4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2_1#ce814dd9c?vbadefaultcenterpage=1&amp;parentnodeid=c03c79de0&amp;color=0,0,0&amp;vbahtmlprocessed=1&amp;bbb=1"/>
              <p:cNvSpPr/>
              <p:nvPr/>
            </p:nvSpPr>
            <p:spPr>
              <a:xfrm>
                <a:off x="502920" y="809003"/>
                <a:ext cx="11183112" cy="5461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2_1#ce814dd9c?vbadefaultcenterpage=1&amp;parentnodeid=c03c79de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09003"/>
                <a:ext cx="11183112" cy="5461000"/>
              </a:xfrm>
              <a:prstGeom prst="rect">
                <a:avLst/>
              </a:prstGeom>
              <a:blipFill>
                <a:blip r:embed="rId3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2_1#ce814dd9c?vbadefaultcenterpage=1&amp;parentnodeid=c03c79de0&amp;color=0,0,0&amp;vbahtmlprocessed=1&amp;bbb=1">
                <a:extLst>
                  <a:ext uri="{FF2B5EF4-FFF2-40B4-BE49-F238E27FC236}">
                    <a16:creationId xmlns:a16="http://schemas.microsoft.com/office/drawing/2014/main" id="{CD19B789-B799-9778-085D-362C003A7032}"/>
                  </a:ext>
                </a:extLst>
              </p:cNvPr>
              <p:cNvSpPr/>
              <p:nvPr/>
            </p:nvSpPr>
            <p:spPr>
              <a:xfrm>
                <a:off x="502920" y="2426317"/>
                <a:ext cx="11183112" cy="228225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[9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+9−3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]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−9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243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2_1#ce814dd9c?vbadefaultcenterpage=1&amp;parentnodeid=c03c79de0&amp;color=0,0,0&amp;vbahtmlprocessed=1&amp;bbb=1">
                <a:extLst>
                  <a:ext uri="{FF2B5EF4-FFF2-40B4-BE49-F238E27FC236}">
                    <a16:creationId xmlns:a16="http://schemas.microsoft.com/office/drawing/2014/main" id="{CD19B789-B799-9778-085D-362C003A70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26317"/>
                <a:ext cx="11183112" cy="2282254"/>
              </a:xfrm>
              <a:prstGeom prst="rect">
                <a:avLst/>
              </a:prstGeom>
              <a:blipFill>
                <a:blip r:embed="rId2"/>
                <a:stretch>
                  <a:fillRect b="-481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02920" y="1296311"/>
                <a:ext cx="4176784" cy="8963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1">
                  <a:lnSpc>
                    <a:spcPts val="6500"/>
                  </a:lnSpc>
                </a:pP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[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4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zh-CN" sz="240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240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sz="240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240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CN" sz="240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40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]</m:t>
                        </m:r>
                      </m:e>
                    </m:rad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6311"/>
                <a:ext cx="4176784" cy="896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386985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947edf4b0?vbadefaultcenterpage=1&amp;parentnodeid=9d4e3c2cf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0393d9766?vbadefaultcenterpage=1&amp;parentnodeid=947edf4b0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的对边分别为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，且满足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则下列结论可能成立的是(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0393d9766?vbadefaultcenterpage=1&amp;parentnodeid=947edf4b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r="-120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0393d9766.bracket?vbadefaultcenterpage=1&amp;parentnodeid=947edf4b0&amp;color=0,0,0&amp;vbapositionanswer=9&amp;vbahtmlprocessed=1&amp;bbb=1"/>
          <p:cNvSpPr/>
          <p:nvPr/>
        </p:nvSpPr>
        <p:spPr>
          <a:xfrm>
            <a:off x="10440988" y="2068418"/>
            <a:ext cx="6619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0393d9766.choices?vbadefaultcenterpage=1&amp;parentnodeid=947edf4b0&amp;color=0,0,0&amp;vbahtmlprocessed=1&amp;bbb=1"/>
              <p:cNvSpPr/>
              <p:nvPr/>
            </p:nvSpPr>
            <p:spPr>
              <a:xfrm>
                <a:off x="502920" y="2617121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21178" algn="l"/>
                    <a:tab pos="5604256" algn="l"/>
                    <a:tab pos="84508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0393d9766.choices?vbadefaultcenterpage=1&amp;parentnodeid=947edf4b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17121"/>
                <a:ext cx="11183112" cy="467805"/>
              </a:xfrm>
              <a:prstGeom prst="rect">
                <a:avLst/>
              </a:prstGeom>
              <a:blipFill>
                <a:blip r:embed="rId5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36_1#0393d9766?vbadefaultcenterpage=1&amp;parentnodeid=947edf4b0&amp;color=0,0,0&amp;vbahtmlprocessed=1&amp;bbb=1&amp;hasbroken=1"/>
              <p:cNvSpPr/>
              <p:nvPr/>
            </p:nvSpPr>
            <p:spPr>
              <a:xfrm>
                <a:off x="502920" y="3095848"/>
                <a:ext cx="11183112" cy="32726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sz="2400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.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36_1#0393d9766?vbadefaultcenterpage=1&amp;parentnodeid=947edf4b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95848"/>
                <a:ext cx="11183112" cy="3272600"/>
              </a:xfrm>
              <a:prstGeom prst="rect">
                <a:avLst/>
              </a:prstGeom>
              <a:blipFill>
                <a:blip r:embed="rId6"/>
                <a:stretch>
                  <a:fillRect l="-1690" b="-54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d0895c4ab?vbadefaultcenterpage=1&amp;parentnodeid=947edf4b0&amp;color=0,0,0&amp;vbahtmlprocessed=1&amp;bbb=1&amp;hasbroken=1"/>
              <p:cNvSpPr/>
              <p:nvPr/>
            </p:nvSpPr>
            <p:spPr>
              <a:xfrm>
                <a:off x="502920" y="1818813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中,角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所对的边分别为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，则下列结论正确的是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d0895c4ab?vbadefaultcenterpage=1&amp;parentnodeid=947edf4b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18813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d0895c4ab.bracket?vbadefaultcenterpage=1&amp;parentnodeid=947edf4b0&amp;color=0,0,0&amp;vbapositionanswer=10&amp;vbahtmlprocessed=1&amp;bbb=1"/>
          <p:cNvSpPr/>
          <p:nvPr/>
        </p:nvSpPr>
        <p:spPr>
          <a:xfrm>
            <a:off x="795020" y="2366183"/>
            <a:ext cx="8651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ABC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d0895c4ab.choices?vbadefaultcenterpage=1&amp;parentnodeid=947edf4b0&amp;color=0,0,0&amp;vbahtmlprocessed=1&amp;bbb=1"/>
              <p:cNvSpPr/>
              <p:nvPr/>
            </p:nvSpPr>
            <p:spPr>
              <a:xfrm>
                <a:off x="502920" y="2861990"/>
                <a:ext cx="11183112" cy="2176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6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为等边三角形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，则最小内角的度数为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，则此三角形有两解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d0895c4ab.choices?vbadefaultcenterpage=1&amp;parentnodeid=947edf4b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61990"/>
                <a:ext cx="11183112" cy="2176399"/>
              </a:xfrm>
              <a:prstGeom prst="rect">
                <a:avLst/>
              </a:prstGeom>
              <a:blipFill>
                <a:blip r:embed="rId4"/>
                <a:stretch>
                  <a:fillRect l="-1690" b="-838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d0895c4ab?vbadefaultcenterpage=1&amp;parentnodeid=947edf4b0&amp;color=0,0,0&amp;vbahtmlprocessed=1&amp;bbb=1&amp;hasbroken=1"/>
              <p:cNvSpPr/>
              <p:nvPr/>
            </p:nvSpPr>
            <p:spPr>
              <a:xfrm>
                <a:off x="502920" y="756000"/>
                <a:ext cx="11183112" cy="543871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对于A,若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是等边三角形，故A正确.</a:t>
                </a:r>
                <a:endParaRPr lang="en-US" altLang="zh-CN" sz="24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B,由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，故B正确.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C,因为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59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13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2×7×4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故C</a:t>
                </a:r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</a:p>
              <a:p>
                <a:pPr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，所以三角形只有一解，故D错误.故选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ABC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d0895c4ab?vbadefaultcenterpage=1&amp;parentnodeid=947edf4b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438712"/>
              </a:xfrm>
              <a:prstGeom prst="rect">
                <a:avLst/>
              </a:prstGeom>
              <a:blipFill>
                <a:blip r:embed="rId3"/>
                <a:stretch>
                  <a:fillRect l="-1690" r="-4144" b="-201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1d55f6d47?vbadefaultcenterpage=1&amp;parentnodeid=947edf4b0&amp;color=0,0,0&amp;vbahtmlprocessed=1&amp;bbb=1&amp;hasbroken=1"/>
              <p:cNvSpPr/>
              <p:nvPr/>
            </p:nvSpPr>
            <p:spPr>
              <a:xfrm>
                <a:off x="502920" y="1712101"/>
                <a:ext cx="11183112" cy="130067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的对边分别为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69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</a:t>
                </a:r>
                <a:r>
                  <a:rPr lang="en-US" altLang="zh-CN" sz="3950" b="0" i="0" u="sng" kern="0" spc="-9990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1d55f6d47?vbadefaultcenterpage=1&amp;parentnodeid=947edf4b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12101"/>
                <a:ext cx="11183112" cy="1300671"/>
              </a:xfrm>
              <a:prstGeom prst="rect">
                <a:avLst/>
              </a:prstGeom>
              <a:blipFill>
                <a:blip r:embed="rId3"/>
                <a:stretch>
                  <a:fillRect l="-1690" b="-1314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2_1#1d55f6d47.blank?vbadefaultcenterpage=1&amp;parentnodeid=947edf4b0&amp;color=0,0,0&amp;vbapositionanswer=11&amp;vbahtmlprocessed=1&amp;bbb=1&amp;rh=48.6"/>
              <p:cNvSpPr/>
              <p:nvPr/>
            </p:nvSpPr>
            <p:spPr>
              <a:xfrm>
                <a:off x="4779709" y="2362531"/>
                <a:ext cx="558864" cy="57410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2_1#1d55f6d47.blank?vbadefaultcenterpage=1&amp;parentnodeid=947edf4b0&amp;color=0,0,0&amp;vbapositionanswer=11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709" y="2362531"/>
                <a:ext cx="558864" cy="5741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1d55f6d47?vbadefaultcenterpage=1&amp;parentnodeid=947edf4b0&amp;color=0,0,0&amp;vbahtmlprocessed=1&amp;bbb=1"/>
              <p:cNvSpPr/>
              <p:nvPr/>
            </p:nvSpPr>
            <p:spPr>
              <a:xfrm>
                <a:off x="502920" y="3023566"/>
                <a:ext cx="11183112" cy="2349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由正弦定理得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+7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1d55f6d47?vbadefaultcenterpage=1&amp;parentnodeid=947edf4b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23566"/>
                <a:ext cx="11183112" cy="2349500"/>
              </a:xfrm>
              <a:prstGeom prst="rect">
                <a:avLst/>
              </a:prstGeom>
              <a:blipFill>
                <a:blip r:embed="rId5"/>
                <a:stretch>
                  <a:fillRect l="-1690" b="-33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44_1#fc96df944?vbadefaultcenterpage=1&amp;parentnodeid=947edf4b0&amp;color=0,0,0&amp;vbahtmlprocessed=1&amp;bbb=1&amp;hasbroken=1"/>
              <p:cNvSpPr/>
              <p:nvPr/>
            </p:nvSpPr>
            <p:spPr>
              <a:xfrm>
                <a:off x="502920" y="2040904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所对的边分别为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44_1#fc96df944?vbadefaultcenterpage=1&amp;parentnodeid=947edf4b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40904"/>
                <a:ext cx="11183112" cy="1037400"/>
              </a:xfrm>
              <a:prstGeom prst="rect">
                <a:avLst/>
              </a:prstGeom>
              <a:blipFill>
                <a:blip r:embed="rId3"/>
                <a:stretch>
                  <a:fillRect l="-1690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BD.45_1#eb0334d22?vbadefaultcenterpage=1&amp;parentnodeid=fc96df944&amp;color=0,0,0&amp;vbahtmlprocessed=1&amp;bbb=1"/>
              <p:cNvSpPr/>
              <p:nvPr/>
            </p:nvSpPr>
            <p:spPr>
              <a:xfrm>
                <a:off x="502920" y="3081541"/>
                <a:ext cx="11183112" cy="7222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6_BD.45_1#eb0334d22?vbadefaultcenterpage=1&amp;parentnodeid=fc96df94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81541"/>
                <a:ext cx="11183112" cy="722249"/>
              </a:xfrm>
              <a:prstGeom prst="rect">
                <a:avLst/>
              </a:prstGeom>
              <a:blipFill>
                <a:blip r:embed="rId4"/>
                <a:stretch>
                  <a:fillRect l="-1690" b="-144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6_AN.46_1#eb0334d22.blank?vbadefaultcenterpage=1&amp;parentnodeid=fc96df944&amp;color=0,0,0&amp;vbapositionanswer=12&amp;vbahtmlprocessed=1"/>
          <p:cNvSpPr/>
          <p:nvPr/>
        </p:nvSpPr>
        <p:spPr>
          <a:xfrm>
            <a:off x="2352929" y="3298139"/>
            <a:ext cx="3730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6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S.47_1#eb0334d22?vbadefaultcenterpage=1&amp;parentnodeid=fc96df944&amp;color=0,0,0&amp;vbahtmlprocessed=1&amp;bbb=1"/>
              <p:cNvSpPr/>
              <p:nvPr/>
            </p:nvSpPr>
            <p:spPr>
              <a:xfrm>
                <a:off x="502920" y="3816045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由正弦定理得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AS.47_1#eb0334d22?vbadefaultcenterpage=1&amp;parentnodeid=fc96df94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16045"/>
                <a:ext cx="11183112" cy="1117600"/>
              </a:xfrm>
              <a:prstGeom prst="rect">
                <a:avLst/>
              </a:prstGeom>
              <a:blipFill>
                <a:blip r:embed="rId5"/>
                <a:stretch>
                  <a:fillRect l="-1690" b="-92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48_1#b116d2442?vbadefaultcenterpage=1&amp;parentnodeid=fc96df944&amp;color=0,0,0&amp;vbahtmlprocessed=1&amp;bbb=1"/>
              <p:cNvSpPr/>
              <p:nvPr/>
            </p:nvSpPr>
            <p:spPr>
              <a:xfrm>
                <a:off x="502920" y="117971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48_1#b116d2442?vbadefaultcenterpage=1&amp;parentnodeid=fc96df94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79718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t="-2597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N.49_1#b116d2442.blank?vbadefaultcenterpage=1&amp;parentnodeid=fc96df944&amp;color=0,0,0&amp;vbapositionanswer=13&amp;vbahtmlprocessed=1&amp;bbb=1&amp;rh=37.8"/>
              <p:cNvSpPr/>
              <p:nvPr/>
            </p:nvSpPr>
            <p:spPr>
              <a:xfrm>
                <a:off x="4459923" y="1159206"/>
                <a:ext cx="1196277" cy="4208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6_AN.49_1#b116d2442.blank?vbadefaultcenterpage=1&amp;parentnodeid=fc96df944&amp;color=0,0,0&amp;vbapositionanswer=13&amp;vbahtmlprocessed=1&amp;bbb=1&amp;rh=37.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923" y="1159206"/>
                <a:ext cx="1196277" cy="4208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50_1#b116d2442?vbadefaultcenterpage=1&amp;parentnodeid=fc96df944&amp;color=0,0,0&amp;vbahtmlprocessed=1&amp;bbb=1"/>
              <p:cNvSpPr/>
              <p:nvPr/>
            </p:nvSpPr>
            <p:spPr>
              <a:xfrm>
                <a:off x="502920" y="1666635"/>
                <a:ext cx="11183112" cy="40467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由余弦定理，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结合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27=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27−3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=9+3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9&lt;9+3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9&lt;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&lt;3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50_1#b116d2442?vbadefaultcenterpage=1&amp;parentnodeid=fc96df94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66635"/>
                <a:ext cx="11183112" cy="4046728"/>
              </a:xfrm>
              <a:prstGeom prst="rect">
                <a:avLst/>
              </a:prstGeom>
              <a:blipFill>
                <a:blip r:embed="rId5"/>
                <a:stretch>
                  <a:fillRect l="-1690" b="-451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9b7b7bfde?vbadefaultcenterpage=1&amp;parentnodeid=9d4e3c2cf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sp>
        <p:nvSpPr>
          <p:cNvPr id="3" name="QB_5_BD.51_1#4e2d142ae?vbadefaultcenterpage=1&amp;parentnodeid=9b7b7bfde&amp;color=0,0,0&amp;vbahtmlprocessed=1&amp;bbb=1&amp;hasbroken=1"/>
          <p:cNvSpPr/>
          <p:nvPr/>
        </p:nvSpPr>
        <p:spPr>
          <a:xfrm>
            <a:off x="502920" y="1521048"/>
            <a:ext cx="11183112" cy="21509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13.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我国南宋著名数学家秦九韶在他的著作《数书九章》卷五“田域类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”里记载了这样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一个题目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：“今有沙田一段，有三斜，其小斜一十三里，中斜一十四里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，大斜一十五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里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,里法三百步,欲知为田几何.”这道题讲的是有一块三角形的沙田，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三边长分别为13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里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，14里，15里，假设1里按500米计算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，则该沙田的面积为</a:t>
            </a:r>
            <a:r>
              <a:rPr lang="en-US" altLang="zh-CN" sz="240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____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平方千米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4" name="QB_5_AN.52_1#4e2d142ae.blank?vbadefaultcenterpage=1&amp;parentnodeid=9b7b7bfde&amp;color=0,0,0&amp;vbapositionanswer=14&amp;vbahtmlprocessed=1&amp;bbb=1"/>
          <p:cNvSpPr/>
          <p:nvPr/>
        </p:nvSpPr>
        <p:spPr>
          <a:xfrm>
            <a:off x="8478520" y="3147918"/>
            <a:ext cx="5254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21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3_1#4e2d142ae?vbadefaultcenterpage=1&amp;parentnodeid=9b7b7bfde&amp;color=0,0,0&amp;vbahtmlprocessed=1&amp;bbb=1&amp;hasbroken=1"/>
              <p:cNvSpPr/>
              <p:nvPr/>
            </p:nvSpPr>
            <p:spPr>
              <a:xfrm>
                <a:off x="502920" y="3654648"/>
                <a:ext cx="11183112" cy="1752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里，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里，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里，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2×13×14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140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2×13×14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的面积为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×13×14×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500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1000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（平方千米）.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3_1#4e2d142ae?vbadefaultcenterpage=1&amp;parentnodeid=9b7b7bfd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54648"/>
                <a:ext cx="11183112" cy="1752600"/>
              </a:xfrm>
              <a:prstGeom prst="rect">
                <a:avLst/>
              </a:prstGeom>
              <a:blipFill>
                <a:blip r:embed="rId4"/>
                <a:stretch>
                  <a:fillRect l="-1690" b="-592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4_1#d6476d624?segpoint=1&amp;vbadefaultcenterpage=1&amp;parentnodeid=9b7b7bfde&amp;color=0,0,0&amp;vbahtmlprocessed=1&amp;bbb=1&amp;hasbroken=1"/>
              <p:cNvSpPr/>
              <p:nvPr/>
            </p:nvSpPr>
            <p:spPr>
              <a:xfrm>
                <a:off x="502920" y="2468449"/>
                <a:ext cx="11183112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的对边分别为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.从下面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①②③中选取两个作为条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件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，证明另外一个成立.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②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③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注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：若选择不同的组合分别解答，则按第一个解答计分.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4_1#d6476d624?segpoint=1&amp;vbadefaultcenterpage=1&amp;parentnodeid=9b7b7bfd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68449"/>
                <a:ext cx="11183112" cy="2150999"/>
              </a:xfrm>
              <a:prstGeom prst="rect">
                <a:avLst/>
              </a:prstGeom>
              <a:blipFill>
                <a:blip r:embed="rId3"/>
                <a:stretch>
                  <a:fillRect l="-1690" r="-109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5_1#d6476d624?vbadefaultcenterpage=1&amp;parentnodeid=9b7b7bfde&amp;color=0,0,0&amp;vbahtmlprocessed=1&amp;bbb=1"/>
              <p:cNvSpPr/>
              <p:nvPr/>
            </p:nvSpPr>
            <p:spPr>
              <a:xfrm>
                <a:off x="502920" y="756000"/>
                <a:ext cx="11183112" cy="5080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选①②作条件，③为结论: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根据辅助角公式可得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，代入可得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由正弦定理得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①③作条件，②为结论：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③得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，又由①知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5_1#d6476d624?vbadefaultcenterpage=1&amp;parentnodeid=9b7b7bfd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080000"/>
              </a:xfrm>
              <a:prstGeom prst="rect">
                <a:avLst/>
              </a:prstGeom>
              <a:blipFill>
                <a:blip r:embed="rId3"/>
                <a:stretch>
                  <a:fillRect l="-1690" b="-240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5_1#d6476d624?vbadefaultcenterpage=1&amp;parentnodeid=9b7b7bfde&amp;color=0,0,0&amp;vbahtmlprocessed=1&amp;bbb=1">
                <a:extLst>
                  <a:ext uri="{FF2B5EF4-FFF2-40B4-BE49-F238E27FC236}">
                    <a16:creationId xmlns:a16="http://schemas.microsoft.com/office/drawing/2014/main" id="{D74B0AC4-78E2-DADE-7DE9-4C944DB905E6}"/>
                  </a:ext>
                </a:extLst>
              </p:cNvPr>
              <p:cNvSpPr/>
              <p:nvPr/>
            </p:nvSpPr>
            <p:spPr>
              <a:xfrm>
                <a:off x="502920" y="835800"/>
                <a:ext cx="11183112" cy="5207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𝑏𝑐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③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②③作条件，①为结论：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根据辅助角公式可得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5_1#d6476d624?vbadefaultcenterpage=1&amp;parentnodeid=9b7b7bfde&amp;color=0,0,0&amp;vbahtmlprocessed=1&amp;bbb=1">
                <a:extLst>
                  <a:ext uri="{FF2B5EF4-FFF2-40B4-BE49-F238E27FC236}">
                    <a16:creationId xmlns:a16="http://schemas.microsoft.com/office/drawing/2014/main" id="{D74B0AC4-78E2-DADE-7DE9-4C944DB90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35800"/>
                <a:ext cx="11183112" cy="5207000"/>
              </a:xfrm>
              <a:prstGeom prst="rect">
                <a:avLst/>
              </a:prstGeom>
              <a:blipFill>
                <a:blip r:embed="rId2"/>
                <a:stretch>
                  <a:fillRect l="-1690" b="-187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81289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5_1#d6476d624?vbadefaultcenterpage=1&amp;parentnodeid=9b7b7bfde&amp;color=0,0,0&amp;vbahtmlprocessed=1&amp;bbb=1">
                <a:extLst>
                  <a:ext uri="{FF2B5EF4-FFF2-40B4-BE49-F238E27FC236}">
                    <a16:creationId xmlns:a16="http://schemas.microsoft.com/office/drawing/2014/main" id="{F5F6ABBF-FC37-37B7-248E-17CE6FB79A70}"/>
                  </a:ext>
                </a:extLst>
              </p:cNvPr>
              <p:cNvSpPr/>
              <p:nvPr/>
            </p:nvSpPr>
            <p:spPr>
              <a:xfrm>
                <a:off x="502920" y="2400631"/>
                <a:ext cx="11183112" cy="23068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③知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5_1#d6476d624?vbadefaultcenterpage=1&amp;parentnodeid=9b7b7bfde&amp;color=0,0,0&amp;vbahtmlprocessed=1&amp;bbb=1">
                <a:extLst>
                  <a:ext uri="{FF2B5EF4-FFF2-40B4-BE49-F238E27FC236}">
                    <a16:creationId xmlns:a16="http://schemas.microsoft.com/office/drawing/2014/main" id="{F5F6ABBF-FC37-37B7-248E-17CE6FB79A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00631"/>
                <a:ext cx="11183112" cy="2306828"/>
              </a:xfrm>
              <a:prstGeom prst="rect">
                <a:avLst/>
              </a:prstGeom>
              <a:blipFill>
                <a:blip r:embed="rId2"/>
                <a:stretch>
                  <a:fillRect l="-1690" b="-793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947840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b036e3c12?vbadefaultcenterpage=1&amp;parentnodeid=9d4e3c2cf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6_1#d74d8627e?vbadefaultcenterpage=1&amp;parentnodeid=b036e3c12&amp;color=0,0,0&amp;vbahtmlprocessed=1&amp;bbb=1&amp;hasbroken=1"/>
              <p:cNvSpPr/>
              <p:nvPr/>
            </p:nvSpPr>
            <p:spPr>
              <a:xfrm>
                <a:off x="502920" y="1521048"/>
                <a:ext cx="11183112" cy="15096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的对边分别为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6_1#d74d8627e?vbadefaultcenterpage=1&amp;parentnodeid=b036e3c1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509649"/>
              </a:xfrm>
              <a:prstGeom prst="rect">
                <a:avLst/>
              </a:prstGeom>
              <a:blipFill>
                <a:blip r:embed="rId4"/>
                <a:stretch>
                  <a:fillRect l="-1690" b="-688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57_1#d74d8627e.blank?vbadefaultcenterpage=1&amp;parentnodeid=b036e3c12&amp;color=0,0,0&amp;vbapositionanswer=15&amp;vbahtmlprocessed=1"/>
          <p:cNvSpPr/>
          <p:nvPr/>
        </p:nvSpPr>
        <p:spPr>
          <a:xfrm>
            <a:off x="3846767" y="2524411"/>
            <a:ext cx="3730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8_1#d74d8627e?vbadefaultcenterpage=1&amp;parentnodeid=b036e3c12&amp;color=0,0,0&amp;vbahtmlprocessed=1&amp;bbb=1&amp;hasbroken=1"/>
              <p:cNvSpPr/>
              <p:nvPr/>
            </p:nvSpPr>
            <p:spPr>
              <a:xfrm>
                <a:off x="502920" y="3043079"/>
                <a:ext cx="11183112" cy="26780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6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及正弦定理，可得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.因为</a:t>
                </a:r>
              </a:p>
              <a:p>
                <a:pPr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.因为</a:t>
                </a: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.由余弦定理得</a:t>
                </a: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8_1#d74d8627e?vbadefaultcenterpage=1&amp;parentnodeid=b036e3c1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43079"/>
                <a:ext cx="11183112" cy="2678049"/>
              </a:xfrm>
              <a:prstGeom prst="rect">
                <a:avLst/>
              </a:prstGeom>
              <a:blipFill>
                <a:blip r:embed="rId5"/>
                <a:stretch>
                  <a:fillRect l="-1690" b="-386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9_1#b1e4197cb?segpoint=1&amp;vbadefaultcenterpage=1&amp;parentnodeid=b036e3c12&amp;color=0,0,0&amp;vbahtmlprocessed=1&amp;bbb=1"/>
              <p:cNvSpPr/>
              <p:nvPr/>
            </p:nvSpPr>
            <p:spPr>
              <a:xfrm>
                <a:off x="502920" y="2659553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的内角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的对边分别为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.已知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9_1#b1e4197cb?segpoint=1&amp;vbadefaultcenterpage=1&amp;parentnodeid=b036e3c1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59553"/>
                <a:ext cx="11183112" cy="478600"/>
              </a:xfrm>
              <a:prstGeom prst="rect">
                <a:avLst/>
              </a:prstGeom>
              <a:blipFill>
                <a:blip r:embed="rId3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9_2#b1e4197cb?segpoint=1&amp;vbadefaultcenterpage=1&amp;parentnodeid=b036e3c12&amp;color=0,0,0&amp;vbahtmlprocessed=1&amp;bbb=1"/>
              <p:cNvSpPr/>
              <p:nvPr/>
            </p:nvSpPr>
            <p:spPr>
              <a:xfrm>
                <a:off x="502920" y="3199874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（1）求角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9_2#b1e4197cb?segpoint=1&amp;vbadefaultcenterpage=1&amp;parentnodeid=b036e3c1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99874"/>
                <a:ext cx="11183112" cy="478600"/>
              </a:xfrm>
              <a:prstGeom prst="rect">
                <a:avLst/>
              </a:prstGeom>
              <a:blipFill>
                <a:blip r:embed="rId4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9_3#b1e4197cb?segpoint=1&amp;vbadefaultcenterpage=1&amp;parentnodeid=b036e3c12&amp;color=0,0,0&amp;vbahtmlprocessed=1&amp;bbb=1"/>
              <p:cNvSpPr/>
              <p:nvPr/>
            </p:nvSpPr>
            <p:spPr>
              <a:xfrm>
                <a:off x="502920" y="3678601"/>
                <a:ext cx="11183112" cy="77139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6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为锐角三角形，且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9_3#b1e4197cb?segpoint=1&amp;vbadefaultcenterpage=1&amp;parentnodeid=b036e3c1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78601"/>
                <a:ext cx="11183112" cy="771398"/>
              </a:xfrm>
              <a:prstGeom prst="rect">
                <a:avLst/>
              </a:prstGeom>
              <a:blipFill>
                <a:blip r:embed="rId5"/>
                <a:stretch>
                  <a:fillRect l="-1690" b="-1338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60_1#b1e4197cb?vbadefaultcenterpage=1&amp;parentnodeid=b036e3c12&amp;color=0,0,0&amp;vbahtmlprocessed=1&amp;bbb=1&amp;hasbroken=1"/>
              <p:cNvSpPr/>
              <p:nvPr/>
            </p:nvSpPr>
            <p:spPr>
              <a:xfrm>
                <a:off x="502920" y="1970387"/>
                <a:ext cx="11183112" cy="2870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（1）因为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60_1#b1e4197cb?vbadefaultcenterpage=1&amp;parentnodeid=b036e3c1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70387"/>
                <a:ext cx="11183112" cy="2870200"/>
              </a:xfrm>
              <a:prstGeom prst="rect">
                <a:avLst/>
              </a:prstGeom>
              <a:blipFill>
                <a:blip r:embed="rId3"/>
                <a:stretch>
                  <a:fillRect l="-1690" b="-360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60_2#b1e4197cb?vbadefaultcenterpage=1&amp;parentnodeid=b036e3c12&amp;color=0,0,0&amp;vbahtmlprocessed=1&amp;bbb=1&amp;hasbroken=1"/>
              <p:cNvSpPr/>
              <p:nvPr/>
            </p:nvSpPr>
            <p:spPr>
              <a:xfrm>
                <a:off x="502920" y="827641"/>
                <a:ext cx="11183112" cy="505129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（2）由（1）可知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𝑏𝑐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𝑏𝑐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10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为锐角三角形，得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&amp;0&lt;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&amp;0&lt;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整理得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60_2#b1e4197cb?vbadefaultcenterpage=1&amp;parentnodeid=b036e3c1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27641"/>
                <a:ext cx="11183112" cy="5051298"/>
              </a:xfrm>
              <a:prstGeom prst="rect">
                <a:avLst/>
              </a:prstGeom>
              <a:blipFill>
                <a:blip r:embed="rId3"/>
                <a:stretch>
                  <a:fillRect l="-1690" r="-2617" b="-205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d50908de4.fixed?vbadefaultcenterpage=1&amp;parentnodeid=969a15455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基础课25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正弦定理与余弦定理</a:t>
            </a:r>
            <a:endParaRPr lang="en-US" altLang="zh-CN" sz="4000" dirty="0"/>
          </a:p>
        </p:txBody>
      </p:sp>
      <p:pic>
        <p:nvPicPr>
          <p:cNvPr id="3" name="C_0#d50908de4?linknodeid=c03c79de0&amp;catalogrefid=c03c79de0&amp;parentnodeid=969a15455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d50908de4?linknodeid=c03c79de0&amp;catalogrefid=c03c79de0&amp;parentnodeid=969a15455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d50908de4?linknodeid=947edf4b0&amp;catalogrefid=947edf4b0&amp;parentnodeid=969a15455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d50908de4?linknodeid=947edf4b0&amp;catalogrefid=947edf4b0&amp;parentnodeid=969a15455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d50908de4?linknodeid=9b7b7bfde&amp;catalogrefid=9b7b7bfde&amp;parentnodeid=969a15455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d50908de4?linknodeid=9b7b7bfde&amp;catalogrefid=9b7b7bfde&amp;parentnodeid=969a15455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d50908de4?linknodeid=b036e3c12&amp;catalogrefid=b036e3c12&amp;parentnodeid=969a15455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d50908de4?linknodeid=b036e3c12&amp;catalogrefid=b036e3c12&amp;parentnodeid=969a15455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d50908de4?linknodeid=c03c79de0&amp;catalogrefid=c03c79de0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d50908de4?linknodeid=c03c79de0&amp;catalogrefid=c03c79de0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d50908de4?linknodeid=947edf4b0&amp;catalogrefid=947edf4b0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d50908de4?linknodeid=947edf4b0&amp;catalogrefid=947edf4b0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d50908de4?linknodeid=9b7b7bfde&amp;catalogrefid=9b7b7bfde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d50908de4?linknodeid=9b7b7bfde&amp;catalogrefid=9b7b7bfde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d50908de4?linknodeid=b036e3c12&amp;catalogrefid=b036e3c12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d50908de4?linknodeid=b036e3c12&amp;catalogrefid=b036e3c12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9d4e3c2cf.fixed?vbadefaultcenterpage=1&amp;parentnodeid=d50908de4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9d4e3c2cf.fixed?vbadefaultcenterpage=1&amp;parentnodeid=d50908de4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c03c79de0?vbadefaultcenterpage=1&amp;parentnodeid=9d4e3c2cf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2265554f4?vbadefaultcenterpage=1&amp;parentnodeid=c03c79de0&amp;color=0,0,0&amp;vbahtmlprocessed=1&amp;bbb=1&amp;hasbroken=1"/>
              <p:cNvSpPr/>
              <p:nvPr/>
            </p:nvSpPr>
            <p:spPr>
              <a:xfrm>
                <a:off x="502920" y="1521048"/>
                <a:ext cx="11183112" cy="10714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7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的对边分别为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的大小为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2265554f4?vbadefaultcenterpage=1&amp;parentnodeid=c03c79de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71499"/>
              </a:xfrm>
              <a:prstGeom prst="rect">
                <a:avLst/>
              </a:prstGeom>
              <a:blipFill>
                <a:blip r:embed="rId4"/>
                <a:stretch>
                  <a:fillRect l="-1690" b="-1771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2265554f4.bracket?vbadefaultcenterpage=1&amp;parentnodeid=c03c79de0&amp;color=0,0,0&amp;vbapositionanswer=1&amp;vbahtmlprocessed=1"/>
          <p:cNvSpPr/>
          <p:nvPr/>
        </p:nvSpPr>
        <p:spPr>
          <a:xfrm>
            <a:off x="782320" y="2106518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_1#2265554f4.choices?vbadefaultcenterpage=1&amp;parentnodeid=c03c79de0&amp;color=0,0,0&amp;vbahtmlprocessed=1&amp;bbb=1"/>
              <p:cNvSpPr/>
              <p:nvPr/>
            </p:nvSpPr>
            <p:spPr>
              <a:xfrm>
                <a:off x="502920" y="2659666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62453" algn="l"/>
                    <a:tab pos="56995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_1#2265554f4.choices?vbadefaultcenterpage=1&amp;parentnodeid=c03c79de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59666"/>
                <a:ext cx="11183112" cy="467805"/>
              </a:xfrm>
              <a:prstGeom prst="rect">
                <a:avLst/>
              </a:prstGeom>
              <a:blipFill>
                <a:blip r:embed="rId5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2265554f4?vbadefaultcenterpage=1&amp;parentnodeid=c03c79de0&amp;color=0,0,0&amp;vbahtmlprocessed=1&amp;bbb=1"/>
              <p:cNvSpPr/>
              <p:nvPr/>
            </p:nvSpPr>
            <p:spPr>
              <a:xfrm>
                <a:off x="502920" y="3138393"/>
                <a:ext cx="11183112" cy="10714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7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由题意知，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2265554f4?vbadefaultcenterpage=1&amp;parentnodeid=c03c79de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38393"/>
                <a:ext cx="11183112" cy="1071499"/>
              </a:xfrm>
              <a:prstGeom prst="rect">
                <a:avLst/>
              </a:prstGeom>
              <a:blipFill>
                <a:blip r:embed="rId6"/>
                <a:stretch>
                  <a:fillRect l="-1690" b="-170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364d66782?vbadefaultcenterpage=1&amp;parentnodeid=c03c79de0&amp;color=0,0,0&amp;vbahtmlprocessed=1&amp;bbb=1&amp;hasbroken=1"/>
              <p:cNvSpPr/>
              <p:nvPr/>
            </p:nvSpPr>
            <p:spPr>
              <a:xfrm>
                <a:off x="502920" y="1347007"/>
                <a:ext cx="11183112" cy="1084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外接圆的半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径为(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364d66782?vbadefaultcenterpage=1&amp;parentnodeid=c03c79de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7007"/>
                <a:ext cx="11183112" cy="1084199"/>
              </a:xfrm>
              <a:prstGeom prst="rect">
                <a:avLst/>
              </a:prstGeom>
              <a:blipFill>
                <a:blip r:embed="rId3"/>
                <a:stretch>
                  <a:fillRect l="-1690" b="-1685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364d66782.bracket?vbadefaultcenterpage=1&amp;parentnodeid=c03c79de0&amp;color=0,0,0&amp;vbapositionanswer=2&amp;vbahtmlprocessed=1"/>
          <p:cNvSpPr/>
          <p:nvPr/>
        </p:nvSpPr>
        <p:spPr>
          <a:xfrm>
            <a:off x="1379220" y="194517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364d66782.choices?vbadefaultcenterpage=1&amp;parentnodeid=c03c79de0&amp;color=0,0,0&amp;vbahtmlprocessed=1&amp;bbb=1"/>
              <p:cNvSpPr/>
              <p:nvPr/>
            </p:nvSpPr>
            <p:spPr>
              <a:xfrm>
                <a:off x="502920" y="2443080"/>
                <a:ext cx="11183112" cy="62217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2992628" algn="l"/>
                    <a:tab pos="5947156" algn="l"/>
                    <a:tab pos="86603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.4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364d66782.choices?vbadefaultcenterpage=1&amp;parentnodeid=c03c79de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43080"/>
                <a:ext cx="11183112" cy="622173"/>
              </a:xfrm>
              <a:prstGeom prst="rect">
                <a:avLst/>
              </a:prstGeom>
              <a:blipFill>
                <a:blip r:embed="rId4"/>
                <a:stretch>
                  <a:fillRect l="-1690" b="-16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364d66782?vbadefaultcenterpage=1&amp;parentnodeid=c03c79de0&amp;color=0,0,0&amp;vbahtmlprocessed=1&amp;bbb=1"/>
              <p:cNvSpPr/>
              <p:nvPr/>
            </p:nvSpPr>
            <p:spPr>
              <a:xfrm>
                <a:off x="502920" y="3072746"/>
                <a:ext cx="11183112" cy="23241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𝐴𝐵𝐶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由余弦定理得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=4+12−2×2×2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外接圆的半径为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由正弦定理得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364d66782?vbadefaultcenterpage=1&amp;parentnodeid=c03c79de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72746"/>
                <a:ext cx="11183112" cy="2324100"/>
              </a:xfrm>
              <a:prstGeom prst="rect">
                <a:avLst/>
              </a:prstGeom>
              <a:blipFill>
                <a:blip r:embed="rId5"/>
                <a:stretch>
                  <a:fillRect l="-1690" b="-472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8ddb89f00?vbadefaultcenterpage=1&amp;parentnodeid=c03c79de0&amp;color=0,0,0&amp;vbahtmlprocessed=1&amp;bbb=1&amp;hasbroken=1"/>
              <p:cNvSpPr/>
              <p:nvPr/>
            </p:nvSpPr>
            <p:spPr>
              <a:xfrm>
                <a:off x="502920" y="1180415"/>
                <a:ext cx="11183112" cy="146989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的对边分别为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8ddb89f00?vbadefaultcenterpage=1&amp;parentnodeid=c03c79de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80415"/>
                <a:ext cx="11183112" cy="1469898"/>
              </a:xfrm>
              <a:prstGeom prst="rect">
                <a:avLst/>
              </a:prstGeom>
              <a:blipFill>
                <a:blip r:embed="rId3"/>
                <a:stretch>
                  <a:fillRect l="-1690" b="-705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8ddb89f00.bracket?vbadefaultcenterpage=1&amp;parentnodeid=c03c79de0&amp;color=0,0,0&amp;vbapositionanswer=3&amp;vbahtmlprocessed=1"/>
          <p:cNvSpPr/>
          <p:nvPr/>
        </p:nvSpPr>
        <p:spPr>
          <a:xfrm>
            <a:off x="5789295" y="2220099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11_1#8ddb89f00.choices?vbadefaultcenterpage=1&amp;parentnodeid=c03c79de0&amp;color=0,0,0&amp;vbahtmlprocessed=1&amp;bbb=1"/>
          <p:cNvSpPr/>
          <p:nvPr/>
        </p:nvSpPr>
        <p:spPr>
          <a:xfrm>
            <a:off x="502920" y="2661805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.2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B.3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C.4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.6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8ddb89f00?vbadefaultcenterpage=1&amp;parentnodeid=c03c79de0&amp;color=0,0,0&amp;vbahtmlprocessed=1&amp;bbb=1&amp;hasbroken=1"/>
              <p:cNvSpPr/>
              <p:nvPr/>
            </p:nvSpPr>
            <p:spPr>
              <a:xfrm>
                <a:off x="502920" y="3145675"/>
                <a:ext cx="11183112" cy="23068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由余弦定理得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由正弦定理可得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𝑎𝑏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−24=0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（负值舍去）.故选C.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8ddb89f00?vbadefaultcenterpage=1&amp;parentnodeid=c03c79de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45675"/>
                <a:ext cx="11183112" cy="2306828"/>
              </a:xfrm>
              <a:prstGeom prst="rect">
                <a:avLst/>
              </a:prstGeom>
              <a:blipFill>
                <a:blip r:embed="rId4"/>
                <a:stretch>
                  <a:fillRect l="-1690" r="-1581" b="-820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6b0c62eeb?vbadefaultcenterpage=1&amp;parentnodeid=c03c79de0&amp;color=0,0,0&amp;vbahtmlprocessed=1&amp;bbb=1&amp;hasbroken=1"/>
              <p:cNvSpPr/>
              <p:nvPr/>
            </p:nvSpPr>
            <p:spPr>
              <a:xfrm>
                <a:off x="502920" y="1419429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所对的边分别为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6b0c62eeb?vbadefaultcenterpage=1&amp;parentnodeid=c03c79de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29"/>
                <a:ext cx="11183112" cy="1117600"/>
              </a:xfrm>
              <a:prstGeom prst="rect">
                <a:avLst/>
              </a:prstGeom>
              <a:blipFill>
                <a:blip r:embed="rId3"/>
                <a:stretch>
                  <a:fillRect l="-1690" r="-3926" b="-92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6b0c62eeb.bracket?vbadefaultcenterpage=1&amp;parentnodeid=c03c79de0&amp;color=0,0,0&amp;vbapositionanswer=4&amp;vbahtmlprocessed=1"/>
          <p:cNvSpPr/>
          <p:nvPr/>
        </p:nvSpPr>
        <p:spPr>
          <a:xfrm>
            <a:off x="2675827" y="2103514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6b0c62eeb.choices?vbadefaultcenterpage=1&amp;parentnodeid=c03c79de0&amp;color=0,0,0&amp;vbahtmlprocessed=1&amp;bbb=1"/>
              <p:cNvSpPr/>
              <p:nvPr/>
            </p:nvSpPr>
            <p:spPr>
              <a:xfrm>
                <a:off x="502920" y="2547760"/>
                <a:ext cx="11183112" cy="62217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2751328" algn="l"/>
                    <a:tab pos="5616956" algn="l"/>
                    <a:tab pos="83682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6b0c62eeb.choices?vbadefaultcenterpage=1&amp;parentnodeid=c03c79de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47760"/>
                <a:ext cx="11183112" cy="622173"/>
              </a:xfrm>
              <a:prstGeom prst="rect">
                <a:avLst/>
              </a:prstGeom>
              <a:blipFill>
                <a:blip r:embed="rId4"/>
                <a:stretch>
                  <a:fillRect l="-1690" b="-16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6b0c62eeb?vbadefaultcenterpage=1&amp;parentnodeid=c03c79de0&amp;color=0,0,0&amp;vbahtmlprocessed=1&amp;bbb=1"/>
              <p:cNvSpPr/>
              <p:nvPr/>
            </p:nvSpPr>
            <p:spPr>
              <a:xfrm>
                <a:off x="502920" y="3177426"/>
                <a:ext cx="11183112" cy="243516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𝑏𝑐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6b0c62eeb?vbadefaultcenterpage=1&amp;parentnodeid=c03c79de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77426"/>
                <a:ext cx="11183112" cy="2435162"/>
              </a:xfrm>
              <a:prstGeom prst="rect">
                <a:avLst/>
              </a:prstGeom>
              <a:blipFill>
                <a:blip r:embed="rId5"/>
                <a:stretch>
                  <a:fillRect l="-1690" b="-42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c11ff2221?vbadefaultcenterpage=1&amp;parentnodeid=c03c79de0&amp;color=0,0,0&amp;vbahtmlprocessed=1&amp;bbb=1&amp;hasbroken=1"/>
              <p:cNvSpPr/>
              <p:nvPr/>
            </p:nvSpPr>
            <p:spPr>
              <a:xfrm>
                <a:off x="502920" y="1168414"/>
                <a:ext cx="11183112" cy="10714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7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的对边分别为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的形状为(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c11ff2221?vbadefaultcenterpage=1&amp;parentnodeid=c03c79de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68414"/>
                <a:ext cx="11183112" cy="1071499"/>
              </a:xfrm>
              <a:prstGeom prst="rect">
                <a:avLst/>
              </a:prstGeom>
              <a:blipFill>
                <a:blip r:embed="rId3"/>
                <a:stretch>
                  <a:fillRect l="-1690" b="-1771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c11ff2221.bracket?vbadefaultcenterpage=1&amp;parentnodeid=c03c79de0&amp;color=0,0,0&amp;vbapositionanswer=5&amp;vbahtmlprocessed=1"/>
          <p:cNvSpPr/>
          <p:nvPr/>
        </p:nvSpPr>
        <p:spPr>
          <a:xfrm>
            <a:off x="7341743" y="1753884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19_1#c11ff2221.choices?vbadefaultcenterpage=1&amp;parentnodeid=c03c79de0&amp;color=0,0,0&amp;vbahtmlprocessed=1&amp;bbb=1"/>
          <p:cNvSpPr/>
          <p:nvPr/>
        </p:nvSpPr>
        <p:spPr>
          <a:xfrm>
            <a:off x="502920" y="2241437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400"/>
              </a:lnSpc>
              <a:tabLst>
                <a:tab pos="5699506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.直角三角形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.等腰非等边三角形</a:t>
            </a:r>
            <a:endParaRPr lang="en-US" altLang="zh-CN" sz="2400" dirty="0"/>
          </a:p>
          <a:p>
            <a:pPr latinLnBrk="1">
              <a:lnSpc>
                <a:spcPts val="4200"/>
              </a:lnSpc>
              <a:tabLst>
                <a:tab pos="5699506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C.等边三角形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.钝角三角形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c11ff2221?vbadefaultcenterpage=1&amp;parentnodeid=c03c79de0&amp;color=0,0,0&amp;vbahtmlprocessed=1&amp;bbb=1"/>
              <p:cNvSpPr/>
              <p:nvPr/>
            </p:nvSpPr>
            <p:spPr>
              <a:xfrm>
                <a:off x="502920" y="3281566"/>
                <a:ext cx="11183112" cy="2349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7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𝑏𝑐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𝑏𝑐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𝑏𝑐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是等边三角形.故选C.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c11ff2221?vbadefaultcenterpage=1&amp;parentnodeid=c03c79de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81566"/>
                <a:ext cx="11183112" cy="2349500"/>
              </a:xfrm>
              <a:prstGeom prst="rect">
                <a:avLst/>
              </a:prstGeom>
              <a:blipFill>
                <a:blip r:embed="rId4"/>
                <a:stretch>
                  <a:fillRect l="-1690" b="-440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614</Words>
  <Application>Microsoft Office PowerPoint</Application>
  <PresentationFormat>宽屏</PresentationFormat>
  <Paragraphs>216</Paragraphs>
  <Slides>30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4</cp:revision>
  <dcterms:created xsi:type="dcterms:W3CDTF">2024-01-23T11:17:21Z</dcterms:created>
  <dcterms:modified xsi:type="dcterms:W3CDTF">2024-02-02T02:27:29Z</dcterms:modified>
  <cp:category/>
  <cp:contentStatus/>
</cp:coreProperties>
</file>