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8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9" r:id="rId34"/>
    <p:sldId id="287" r:id="rId35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7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0af7824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基础课26 解三角形的实际应用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951831A0-6EEA-4C58-BA08-9C63CB4C6CED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36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409F3A06-41C5-4060-9454-9F45EB9C543B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0af7824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基础课26 解三角形的实际应用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E5FC07C4-461F-448B-B822-875D4BF0CFB4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5.xml"/><Relationship Id="rId5" Type="http://schemas.openxmlformats.org/officeDocument/2006/relationships/slide" Target="slide18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fe5a591f3?vbadefaultcenterpage=1&amp;parentnodeid=56e16f8e3&amp;color=0,0,0&amp;vbahtmlprocessed=1&amp;bbb=1&amp;hasbroken=1"/>
              <p:cNvSpPr/>
              <p:nvPr/>
            </p:nvSpPr>
            <p:spPr>
              <a:xfrm>
                <a:off x="502920" y="2416158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地面上有两座相距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120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的塔，在矮塔塔底望高塔塔顶的仰角为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，在高塔塔底望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矮塔塔顶的仰角为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，且在两塔底连线的中点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处望两塔塔顶的仰角互为余角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，则两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塔的高度分别为(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fe5a591f3?vbadefaultcenterpage=1&amp;parentnodeid=56e16f8e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16158"/>
                <a:ext cx="11183112" cy="1592199"/>
              </a:xfrm>
              <a:prstGeom prst="rect">
                <a:avLst/>
              </a:prstGeom>
              <a:blipFill>
                <a:blip r:embed="rId3"/>
                <a:stretch>
                  <a:fillRect l="-1690" r="-1472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fe5a591f3.bracket?vbadefaultcenterpage=1&amp;parentnodeid=56e16f8e3&amp;color=0,0,0&amp;vbapositionanswer=5&amp;vbahtmlprocessed=1"/>
          <p:cNvSpPr/>
          <p:nvPr/>
        </p:nvSpPr>
        <p:spPr>
          <a:xfrm>
            <a:off x="2915920" y="3522328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9_1#fe5a591f3.choices?vbadefaultcenterpage=1&amp;parentnodeid=56e16f8e3&amp;color=0,0,0&amp;vbahtmlprocessed=1&amp;bbb=1"/>
              <p:cNvSpPr/>
              <p:nvPr/>
            </p:nvSpPr>
            <p:spPr>
              <a:xfrm>
                <a:off x="502920" y="4076872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986278" algn="l"/>
                    <a:tab pos="5782056" algn="l"/>
                    <a:tab pos="85778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90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9_1#fe5a591f3.choices?vbadefaultcenterpage=1&amp;parentnodeid=56e16f8e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76872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20_1#fe5a591f3?vbadefaultcenterpage=1&amp;parentnodeid=56e16f8e3&amp;color=0,0,0&amp;vbahtmlprocessed=1&amp;bbb=1&amp;hasbroken=1"/>
              <p:cNvSpPr/>
              <p:nvPr/>
            </p:nvSpPr>
            <p:spPr>
              <a:xfrm>
                <a:off x="502920" y="904507"/>
                <a:ext cx="11183112" cy="5097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设高塔高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，矮塔高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望高塔塔顶的仰角为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𝐻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120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h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8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根据三角函数的倍角公式有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𝐻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2×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120</m:t>
                            </m:r>
                          </m:den>
                        </m:f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120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.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①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因为在两塔底连线的中点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望两塔塔顶的仰角互为余角，所以在点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望矮塔塔顶</a:t>
                </a:r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的仰角为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𝐻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h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𝐻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联立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①②解得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即两座塔的高度分别为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90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20_1#fe5a591f3?vbadefaultcenterpage=1&amp;parentnodeid=56e16f8e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04507"/>
                <a:ext cx="11183112" cy="5097399"/>
              </a:xfrm>
              <a:prstGeom prst="rect">
                <a:avLst/>
              </a:prstGeom>
              <a:blipFill>
                <a:blip r:embed="rId3"/>
                <a:stretch>
                  <a:fillRect l="-1690" r="-872" b="-358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0821280c9?vbadefaultcenterpage=1&amp;parentnodeid=56e16f8e3&amp;color=0,0,0&amp;vbahtmlprocessed=1&amp;bbb=1&amp;hasbroken=1"/>
              <p:cNvSpPr/>
              <p:nvPr/>
            </p:nvSpPr>
            <p:spPr>
              <a:xfrm>
                <a:off x="502920" y="2488167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为了测量某新建的信号发射塔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的高度，在发射塔底部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所在的水平面内取两个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观测点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，测得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，并在点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的正上方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处观测发射塔顶部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的仰角为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𝐶𝐸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，则发射塔高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0821280c9?vbadefaultcenterpage=1&amp;parentnodeid=56e16f8e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88167"/>
                <a:ext cx="11183112" cy="1592199"/>
              </a:xfrm>
              <a:prstGeom prst="rect">
                <a:avLst/>
              </a:prstGeom>
              <a:blipFill>
                <a:blip r:embed="rId3"/>
                <a:stretch>
                  <a:fillRect l="-1690" b="-118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0821280c9.bracket?vbadefaultcenterpage=1&amp;parentnodeid=56e16f8e3&amp;color=0,0,0&amp;vbapositionanswer=6&amp;vbahtmlprocessed=1"/>
          <p:cNvSpPr/>
          <p:nvPr/>
        </p:nvSpPr>
        <p:spPr>
          <a:xfrm>
            <a:off x="9655620" y="3594337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0821280c9.choices?vbadefaultcenterpage=1&amp;parentnodeid=56e16f8e3&amp;color=0,0,0&amp;vbahtmlprocessed=1&amp;bbb=1"/>
              <p:cNvSpPr/>
              <p:nvPr/>
            </p:nvSpPr>
            <p:spPr>
              <a:xfrm>
                <a:off x="502920" y="4076174"/>
                <a:ext cx="11183112" cy="56375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900"/>
                  </a:lnSpc>
                  <a:tabLst>
                    <a:tab pos="3068828" algn="l"/>
                    <a:tab pos="6099556" algn="l"/>
                    <a:tab pos="83301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40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0821280c9.choices?vbadefaultcenterpage=1&amp;parentnodeid=56e16f8e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76174"/>
                <a:ext cx="11183112" cy="563753"/>
              </a:xfrm>
              <a:prstGeom prst="rect">
                <a:avLst/>
              </a:prstGeom>
              <a:blipFill>
                <a:blip r:embed="rId4"/>
                <a:stretch>
                  <a:fillRect l="-1690" b="-2934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24_1#0821280c9?hastextimagelayout=1&amp;vbadefaultcenterpage=1&amp;parentnodeid=56e16f8e3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75967" y="1375296"/>
            <a:ext cx="1709928" cy="271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24_2#0821280c9?hastextimagelayout=4&amp;vbadefaultcenterpage=1&amp;parentnodeid=56e16f8e3&amp;color=0,0,0&amp;vbahtmlprocessed=1&amp;bbb=1&amp;hasbroken=1"/>
              <p:cNvSpPr/>
              <p:nvPr/>
            </p:nvSpPr>
            <p:spPr>
              <a:xfrm>
                <a:off x="502920" y="1329576"/>
                <a:ext cx="9336024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，垂足为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24_2#0821280c9?hastextimagelayout=4&amp;vbadefaultcenterpage=1&amp;parentnodeid=56e16f8e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29576"/>
                <a:ext cx="9336024" cy="1033399"/>
              </a:xfrm>
              <a:prstGeom prst="rect">
                <a:avLst/>
              </a:prstGeom>
              <a:blipFill>
                <a:blip r:embed="rId4"/>
                <a:stretch>
                  <a:fillRect l="-2025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24_3#0821280c9?hastextimagelayout=4&amp;vbadefaultcenterpage=1&amp;parentnodeid=56e16f8e3&amp;color=0,0,0&amp;vbahtmlprocessed=1&amp;bbb=1&amp;hasbroken=1&amp;hassurround=1"/>
              <p:cNvSpPr/>
              <p:nvPr/>
            </p:nvSpPr>
            <p:spPr>
              <a:xfrm>
                <a:off x="502920" y="2370215"/>
                <a:ext cx="9336024" cy="22306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180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,由正弦定理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𝐵𝐷𝐶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𝐶𝐵𝐷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40⋅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</m:ra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</m:ra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24_3#0821280c9?hastextimagelayout=4&amp;vbadefaultcenterpage=1&amp;parentnodeid=56e16f8e3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70215"/>
                <a:ext cx="9336024" cy="2230628"/>
              </a:xfrm>
              <a:prstGeom prst="rect">
                <a:avLst/>
              </a:prstGeom>
              <a:blipFill>
                <a:blip r:embed="rId5"/>
                <a:stretch>
                  <a:fillRect l="-2025" r="-523" b="-792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4_3#0821280c9?hastextimagelayout=4&amp;vbadefaultcenterpage=1&amp;parentnodeid=56e16f8e3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3C73CC12-22A9-FF65-60A9-4AA01614B714}"/>
                  </a:ext>
                </a:extLst>
              </p:cNvPr>
              <p:cNvSpPr/>
              <p:nvPr/>
            </p:nvSpPr>
            <p:spPr>
              <a:xfrm>
                <a:off x="503995" y="4592715"/>
                <a:ext cx="11184010" cy="11638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𝐴𝐹𝐸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4_3#0821280c9?hastextimagelayout=4&amp;vbadefaultcenterpage=1&amp;parentnodeid=56e16f8e3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3C73CC12-22A9-FF65-60A9-4AA01614B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592715"/>
                <a:ext cx="11184010" cy="1163828"/>
              </a:xfrm>
              <a:prstGeom prst="rect">
                <a:avLst/>
              </a:prstGeom>
              <a:blipFill>
                <a:blip r:embed="rId6"/>
                <a:stretch>
                  <a:fillRect b="-157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25_1#9e064457c?hastextimagelayout=1&amp;vbadefaultcenterpage=1&amp;parentnodeid=56e16f8e3&amp;color=0,0,0&amp;vbahtmlprocesse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63427" y="2009630"/>
            <a:ext cx="2788920" cy="19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25_2#9e064457c?hastextimagelayout=5&amp;segpoint=1&amp;vbadefaultcenterpage=1&amp;parentnodeid=56e16f8e3&amp;color=0,0,0&amp;vbahtmlprocessed=1&amp;bbb=1&amp;hasbroken=1"/>
              <p:cNvSpPr/>
              <p:nvPr/>
            </p:nvSpPr>
            <p:spPr>
              <a:xfrm>
                <a:off x="502920" y="1963911"/>
                <a:ext cx="8266176" cy="2709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如图，某住宅小区的平面图呈圆心角为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的扇形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是该小区的一个出入口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，且小区里有一条平行于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的小路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已知某人从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走到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用了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min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沿着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走到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用了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min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.若此人步行的速度始终为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min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，则该扇形的半径的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长度为(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25_2#9e064457c?hastextimagelayout=5&amp;segpoint=1&amp;vbadefaultcenterpage=1&amp;parentnodeid=56e16f8e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63911"/>
                <a:ext cx="8266176" cy="2709799"/>
              </a:xfrm>
              <a:prstGeom prst="rect">
                <a:avLst/>
              </a:prstGeom>
              <a:blipFill>
                <a:blip r:embed="rId4"/>
                <a:stretch>
                  <a:fillRect l="-2286" r="-1991" b="-67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6_1#9e064457c.bracket?vbadefaultcenterpage=1&amp;parentnodeid=56e16f8e3&amp;color=0,0,0&amp;vbapositionanswer=7&amp;vbahtmlprocessed=1"/>
          <p:cNvSpPr/>
          <p:nvPr/>
        </p:nvSpPr>
        <p:spPr>
          <a:xfrm>
            <a:off x="1696720" y="4187681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27_1#9e064457c.choices?vbadefaultcenterpage=1&amp;parentnodeid=56e16f8e3&amp;color=0,0,0&amp;vbahtmlprocessed=1&amp;bbb=1"/>
              <p:cNvSpPr/>
              <p:nvPr/>
            </p:nvSpPr>
            <p:spPr>
              <a:xfrm>
                <a:off x="502920" y="4656818"/>
                <a:ext cx="11183112" cy="5184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700"/>
                  </a:lnSpc>
                  <a:tabLst>
                    <a:tab pos="2776728" algn="l"/>
                    <a:tab pos="5528056" algn="l"/>
                    <a:tab pos="84444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e>
                    </m:ra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e>
                    </m:ra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19</m:t>
                        </m:r>
                      </m:e>
                    </m:ra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27_1#9e064457c.choices?vbadefaultcenterpage=1&amp;parentnodeid=56e16f8e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656818"/>
                <a:ext cx="11183112" cy="518478"/>
              </a:xfrm>
              <a:prstGeom prst="rect">
                <a:avLst/>
              </a:prstGeom>
              <a:blipFill>
                <a:blip r:embed="rId5"/>
                <a:stretch>
                  <a:fillRect l="-1690" b="-352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28_1#9e064457c?hastextimagelayout=1&amp;vbadefaultcenterpage=1&amp;parentnodeid=56e16f8e3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31100" y="1906824"/>
            <a:ext cx="2807208" cy="197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28_2#9e064457c?hastextimagelayout=6&amp;vbadefaultcenterpage=1&amp;parentnodeid=56e16f8e3&amp;color=0,0,0&amp;vbahtmlprocessed=1&amp;bbb=1"/>
              <p:cNvSpPr/>
              <p:nvPr/>
            </p:nvSpPr>
            <p:spPr>
              <a:xfrm>
                <a:off x="502920" y="1861104"/>
                <a:ext cx="8238744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设该扇形的半径为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，如图所示.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28_2#9e064457c?hastextimagelayout=6&amp;vbadefaultcenterpage=1&amp;parentnodeid=56e16f8e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61104"/>
                <a:ext cx="8238744" cy="474599"/>
              </a:xfrm>
              <a:prstGeom prst="rect">
                <a:avLst/>
              </a:prstGeom>
              <a:blipFill>
                <a:blip r:embed="rId4"/>
                <a:stretch>
                  <a:fillRect l="-2295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28_3#9e064457c?hastextimagelayout=6&amp;vbadefaultcenterpage=1&amp;parentnodeid=56e16f8e3&amp;color=0,0,0&amp;vbahtmlprocessed=1&amp;bbb=1&amp;hasbroken=1&amp;hassurround=1"/>
              <p:cNvSpPr/>
              <p:nvPr/>
            </p:nvSpPr>
            <p:spPr>
              <a:xfrm>
                <a:off x="502920" y="2345482"/>
                <a:ext cx="8238744" cy="15956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=150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，由余弦定理得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28_3#9e064457c?hastextimagelayout=6&amp;vbadefaultcenterpage=1&amp;parentnodeid=56e16f8e3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45482"/>
                <a:ext cx="8238744" cy="1595628"/>
              </a:xfrm>
              <a:prstGeom prst="rect">
                <a:avLst/>
              </a:prstGeom>
              <a:blipFill>
                <a:blip r:embed="rId5"/>
                <a:stretch>
                  <a:fillRect l="-1332" b="-11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8_3#9e064457c?hastextimagelayout=6&amp;vbadefaultcenterpage=1&amp;parentnodeid=56e16f8e3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3CC537A4-E7F0-F176-250D-F95912DCD132}"/>
                  </a:ext>
                </a:extLst>
              </p:cNvPr>
              <p:cNvSpPr/>
              <p:nvPr/>
            </p:nvSpPr>
            <p:spPr>
              <a:xfrm>
                <a:off x="503995" y="3932982"/>
                <a:ext cx="11184010" cy="13035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−2×150×100×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8_3#9e064457c?hastextimagelayout=6&amp;vbadefaultcenterpage=1&amp;parentnodeid=56e16f8e3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3CC537A4-E7F0-F176-250D-F95912DCD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3932982"/>
                <a:ext cx="11184010" cy="1303528"/>
              </a:xfrm>
              <a:prstGeom prst="rect">
                <a:avLst/>
              </a:prstGeom>
              <a:blipFill>
                <a:blip r:embed="rId6"/>
                <a:stretch>
                  <a:fillRect b="-1401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29_1#26ca24898?hastextimagelayout=1&amp;vbadefaultcenterpage=1&amp;parentnodeid=56e16f8e3&amp;color=0,0,0&amp;vbahtmlprocesse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82712" y="1731626"/>
            <a:ext cx="3685032" cy="235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29_2#26ca24898?hastextimagelayout=7&amp;segpoint=1&amp;vbadefaultcenterpage=1&amp;parentnodeid=56e16f8e3&amp;color=0,0,0&amp;vbahtmlprocessed=1&amp;bbb=1&amp;hasbroken=1"/>
              <p:cNvSpPr/>
              <p:nvPr/>
            </p:nvSpPr>
            <p:spPr>
              <a:xfrm>
                <a:off x="502920" y="1685907"/>
                <a:ext cx="7370064" cy="3268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如图，某同学为测量某阁楼的高度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，在该阁楼的正东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方向找到一座高为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12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的建筑物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，在它们之间的地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面上的点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三点共线）处测得建筑物顶部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阁楼顶部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的仰角分别为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，在建筑物顶部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处测得阁楼顶部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的仰角为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，则该同学估算该阁楼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的高度为(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.（精确到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29_2#26ca24898?hastextimagelayout=7&amp;segpoint=1&amp;vbadefaultcenterpage=1&amp;parentnodeid=56e16f8e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85907"/>
                <a:ext cx="7370064" cy="3268599"/>
              </a:xfrm>
              <a:prstGeom prst="rect">
                <a:avLst/>
              </a:prstGeom>
              <a:blipFill>
                <a:blip r:embed="rId4"/>
                <a:stretch>
                  <a:fillRect l="-2564" r="-5045" b="-559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0_1#26ca24898.bracket?vbadefaultcenterpage=1&amp;parentnodeid=56e16f8e3&amp;color=0,0,0&amp;vbapositionanswer=8&amp;vbahtmlprocessed=1"/>
          <p:cNvSpPr/>
          <p:nvPr/>
        </p:nvSpPr>
        <p:spPr>
          <a:xfrm>
            <a:off x="1988820" y="446847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1_1#26ca24898.choices?vbadefaultcenterpage=1&amp;parentnodeid=56e16f8e3&amp;color=0,0,0&amp;vbahtmlprocessed=1&amp;bbb=1"/>
              <p:cNvSpPr/>
              <p:nvPr/>
            </p:nvSpPr>
            <p:spPr>
              <a:xfrm>
                <a:off x="502920" y="4980858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62453" algn="l"/>
                    <a:tab pos="56995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42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45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51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57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1_1#26ca24898.choices?vbadefaultcenterpage=1&amp;parentnodeid=56e16f8e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980858"/>
                <a:ext cx="11183112" cy="467805"/>
              </a:xfrm>
              <a:prstGeom prst="rect">
                <a:avLst/>
              </a:prstGeom>
              <a:blipFill>
                <a:blip r:embed="rId5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2_1#26ca24898?vbadefaultcenterpage=1&amp;parentnodeid=56e16f8e3&amp;color=0,0,0&amp;vbahtmlprocessed=1&amp;bbb=1&amp;hasbroken=1"/>
              <p:cNvSpPr/>
              <p:nvPr/>
            </p:nvSpPr>
            <p:spPr>
              <a:xfrm>
                <a:off x="502920" y="1211720"/>
                <a:ext cx="11183112" cy="4699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由题意得，在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𝐶𝐴𝑀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180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，由正弦定理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𝐴𝑀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𝐴𝐶𝑀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𝐶𝑀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𝐶𝐴𝑀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𝐶𝐴𝑀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𝐴𝐶𝑀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</a:p>
              <a:p>
                <a:pPr latinLnBrk="1">
                  <a:lnSpc>
                    <a:spcPts val="6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𝐶𝑀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2×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6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=36+12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≈57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2_1#26ca24898?vbadefaultcenterpage=1&amp;parentnodeid=56e16f8e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11720"/>
                <a:ext cx="11183112" cy="4699000"/>
              </a:xfrm>
              <a:prstGeom prst="rect">
                <a:avLst/>
              </a:prstGeom>
              <a:blipFill>
                <a:blip r:embed="rId3"/>
                <a:stretch>
                  <a:fillRect l="-1690" r="-212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a34f371e3?vbadefaultcenterpage=1&amp;parentnodeid=a962c9a77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pic>
        <p:nvPicPr>
          <p:cNvPr id="3" name="QC_5_BD.33_1#d35035f6b?hastextimagelayout=1&amp;vbadefaultcenterpage=1&amp;parentnodeid=a34f371e3&amp;color=0,0,0&amp;vbahtmlprocessed=1&amp;hassurroun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64591" y="1566767"/>
            <a:ext cx="3337560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3_2#d35035f6b?hastextimagelayout=8&amp;segpoint=1&amp;vbadefaultcenterpage=1&amp;parentnodeid=a34f371e3&amp;color=0,0,0&amp;vbahtmlprocessed=1&amp;bbb=1&amp;hasbroken=1"/>
              <p:cNvSpPr/>
              <p:nvPr/>
            </p:nvSpPr>
            <p:spPr>
              <a:xfrm>
                <a:off x="502920" y="1521048"/>
                <a:ext cx="7708392" cy="2709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（2024·沈阳模拟）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某湖畔有秀湖阁（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临秀亭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）两个标志性景点，如图所示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.为了测量隔湖相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望的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两地之间的距离，某同学任意选定了与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共线的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处，构成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，下列测量方案中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，一定能唯一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确定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两地之间的距离的方案是(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3_2#d35035f6b?hastextimagelayout=8&amp;segpoint=1&amp;vbadefaultcenterpage=1&amp;parentnodeid=a34f371e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7708392" cy="2709799"/>
              </a:xfrm>
              <a:prstGeom prst="rect">
                <a:avLst/>
              </a:prstGeom>
              <a:blipFill>
                <a:blip r:embed="rId5"/>
                <a:stretch>
                  <a:fillRect l="-2453" r="-1028" b="-675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5_AN.34_1#d35035f6b.bracket?vbadefaultcenterpage=1&amp;parentnodeid=a34f371e3&amp;color=0,0,0&amp;vbapositionanswer=9&amp;vbahtmlprocessed=1&amp;bbb=1"/>
          <p:cNvSpPr/>
          <p:nvPr/>
        </p:nvSpPr>
        <p:spPr>
          <a:xfrm>
            <a:off x="5505196" y="3744818"/>
            <a:ext cx="6445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BD.35_1#d35035f6b.choices?vbadefaultcenterpage=1&amp;parentnodeid=a34f371e3&amp;color=0,0,0&amp;vbahtmlprocessed=1&amp;bbb=1"/>
              <p:cNvSpPr/>
              <p:nvPr/>
            </p:nvSpPr>
            <p:spPr>
              <a:xfrm>
                <a:off x="502920" y="4213448"/>
                <a:ext cx="11183112" cy="10274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A.测量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.测量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.测量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.测量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BD.35_1#d35035f6b.choices?vbadefaultcenterpage=1&amp;parentnodeid=a34f371e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213448"/>
                <a:ext cx="11183112" cy="1027430"/>
              </a:xfrm>
              <a:prstGeom prst="rect">
                <a:avLst/>
              </a:prstGeom>
              <a:blipFill>
                <a:blip r:embed="rId6"/>
                <a:stretch>
                  <a:fillRect l="-1690" b="-1834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d35035f6b?vbadefaultcenterpage=1&amp;parentnodeid=a34f371e3&amp;color=0,0,0&amp;vbahtmlprocessed=1&amp;bbb=1&amp;hasbroken=1"/>
              <p:cNvSpPr/>
              <p:nvPr/>
            </p:nvSpPr>
            <p:spPr>
              <a:xfrm>
                <a:off x="502920" y="1751534"/>
                <a:ext cx="11183112" cy="3344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7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对于A，由正弦定理可得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为锐</a:t>
                </a:r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角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有两解，则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也有两解，此时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也有两解;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B，若已知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确定，由正弦定理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唯一确定；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C，若已知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，由余弦定理可得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唯一确定;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D，若已知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不确定.故选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d35035f6b?vbadefaultcenterpage=1&amp;parentnodeid=a34f371e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51534"/>
                <a:ext cx="11183112" cy="3344799"/>
              </a:xfrm>
              <a:prstGeom prst="rect">
                <a:avLst/>
              </a:prstGeom>
              <a:blipFill>
                <a:blip r:embed="rId3"/>
                <a:stretch>
                  <a:fillRect l="-1690" r="-3599" b="-546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8fd05aeda?vbadefaultcenterpage=1&amp;parentnodeid=a34f371e3&amp;color=0,0,0&amp;vbahtmlprocessed=1&amp;bbb=1&amp;hasbroken=1"/>
              <p:cNvSpPr/>
              <p:nvPr/>
            </p:nvSpPr>
            <p:spPr>
              <a:xfrm>
                <a:off x="502920" y="2442192"/>
                <a:ext cx="11183112" cy="1211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（多选题）（改编）在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中（点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上方），若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边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上的高为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的解的个数为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则下列说法正确的是(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8fd05aeda?vbadefaultcenterpage=1&amp;parentnodeid=a34f371e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42192"/>
                <a:ext cx="11183112" cy="1211199"/>
              </a:xfrm>
              <a:prstGeom prst="rect">
                <a:avLst/>
              </a:prstGeom>
              <a:blipFill>
                <a:blip r:embed="rId3"/>
                <a:stretch>
                  <a:fillRect l="-1690" r="-600" b="-151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8fd05aeda.bracket?vbadefaultcenterpage=1&amp;parentnodeid=a34f371e3&amp;color=0,0,0&amp;vbapositionanswer=10&amp;vbahtmlprocessed=1&amp;bbb=1"/>
          <p:cNvSpPr/>
          <p:nvPr/>
        </p:nvSpPr>
        <p:spPr>
          <a:xfrm>
            <a:off x="8462137" y="3167363"/>
            <a:ext cx="8651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8fd05aeda.choices?vbadefaultcenterpage=1&amp;parentnodeid=a34f371e3&amp;color=0,0,0&amp;vbahtmlprocessed=1&amp;bbb=1"/>
              <p:cNvSpPr/>
              <p:nvPr/>
            </p:nvSpPr>
            <p:spPr>
              <a:xfrm>
                <a:off x="502920" y="3657009"/>
                <a:ext cx="11183112" cy="10274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8fd05aeda.choices?vbadefaultcenterpage=1&amp;parentnodeid=a34f371e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57009"/>
                <a:ext cx="11183112" cy="1027430"/>
              </a:xfrm>
              <a:prstGeom prst="rect">
                <a:avLst/>
              </a:prstGeom>
              <a:blipFill>
                <a:blip r:embed="rId4"/>
                <a:stretch>
                  <a:fillRect l="-1690" b="-184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40_1#8fd05aeda?hastextimagelayout=1&amp;vbadefaultcenterpage=1&amp;parentnodeid=a34f371e3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74000" y="1213912"/>
            <a:ext cx="2660904" cy="271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40_2#8fd05aeda?hastextimagelayout=9&amp;vbadefaultcenterpage=1&amp;parentnodeid=a34f371e3&amp;color=0,0,0&amp;vbahtmlprocessed=1&amp;bbb=1"/>
              <p:cNvSpPr/>
              <p:nvPr/>
            </p:nvSpPr>
            <p:spPr>
              <a:xfrm>
                <a:off x="502920" y="1168192"/>
                <a:ext cx="8385048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的外接圆，如图所示，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40_2#8fd05aeda?hastextimagelayout=9&amp;vbadefaultcenterpage=1&amp;parentnodeid=a34f371e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68192"/>
                <a:ext cx="8385048" cy="474599"/>
              </a:xfrm>
              <a:prstGeom prst="rect">
                <a:avLst/>
              </a:prstGeom>
              <a:blipFill>
                <a:blip r:embed="rId4"/>
                <a:stretch>
                  <a:fillRect l="-2255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40_3#8fd05aeda?hastextimagelayout=9&amp;vbadefaultcenterpage=1&amp;parentnodeid=a34f371e3&amp;color=0,0,0&amp;vbahtmlprocessed=1&amp;bbb=1&amp;hasbroken=1&amp;hassurround=1"/>
              <p:cNvSpPr/>
              <p:nvPr/>
            </p:nvSpPr>
            <p:spPr>
              <a:xfrm>
                <a:off x="502920" y="1652570"/>
                <a:ext cx="8385048" cy="24879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3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外接圆的半径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𝐵𝑂𝐶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有最大值，最大值为3，此时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40_3#8fd05aeda?hastextimagelayout=9&amp;vbadefaultcenterpage=1&amp;parentnodeid=a34f371e3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52570"/>
                <a:ext cx="8385048" cy="2487930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40_3#8fd05aeda?hastextimagelayout=9&amp;vbadefaultcenterpage=1&amp;parentnodeid=a34f371e3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E9C6927E-7A4A-A21D-F8BA-599EF95D09C4}"/>
                  </a:ext>
                </a:extLst>
              </p:cNvPr>
              <p:cNvSpPr/>
              <p:nvPr/>
            </p:nvSpPr>
            <p:spPr>
              <a:xfrm>
                <a:off x="503995" y="4152565"/>
                <a:ext cx="11184010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是唯一的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，所以A,B正确.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时，由圆的对称性可知，此时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C错误，D正确.故选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40_3#8fd05aeda?hastextimagelayout=9&amp;vbadefaultcenterpage=1&amp;parentnodeid=a34f371e3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E9C6927E-7A4A-A21D-F8BA-599EF95D0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152565"/>
                <a:ext cx="11184010" cy="1592199"/>
              </a:xfrm>
              <a:prstGeom prst="rect">
                <a:avLst/>
              </a:prstGeom>
              <a:blipFill>
                <a:blip r:embed="rId6"/>
                <a:stretch>
                  <a:fillRect l="-1690" b="-118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BD.41_1#22710fdc7?hastextimagelayout=1&amp;vbadefaultcenterpage=1&amp;parentnodeid=a34f371e3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29137" y="1732071"/>
            <a:ext cx="2770632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1_2#22710fdc7?hastextimagelayout=10&amp;segpoint=1&amp;vbadefaultcenterpage=1&amp;parentnodeid=a34f371e3&amp;color=0,0,0&amp;vbahtmlprocessed=1&amp;bbb=1&amp;hasbroken=1"/>
              <p:cNvSpPr/>
              <p:nvPr/>
            </p:nvSpPr>
            <p:spPr>
              <a:xfrm>
                <a:off x="502920" y="1686352"/>
                <a:ext cx="8284464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的北偏东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方向上，点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的南偏东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方向上，且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方向上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1_2#22710fdc7?hastextimagelayout=10&amp;segpoint=1&amp;vbadefaultcenterpage=1&amp;parentnodeid=a34f371e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86352"/>
                <a:ext cx="8284464" cy="1033399"/>
              </a:xfrm>
              <a:prstGeom prst="rect">
                <a:avLst/>
              </a:prstGeom>
              <a:blipFill>
                <a:blip r:embed="rId4"/>
                <a:stretch>
                  <a:fillRect l="-2281" r="-662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2_1#22710fdc7.blank?vbadefaultcenterpage=1&amp;parentnodeid=a34f371e3&amp;color=0,0,0&amp;vbapositionanswer=11&amp;vbahtmlprocessed=1&amp;bbb=1"/>
              <p:cNvSpPr/>
              <p:nvPr/>
            </p:nvSpPr>
            <p:spPr>
              <a:xfrm>
                <a:off x="6055233" y="2195622"/>
                <a:ext cx="1517587" cy="48209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3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北偏西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N.42_1#22710fdc7.blank?vbadefaultcenterpage=1&amp;parentnodeid=a34f371e3&amp;color=0,0,0&amp;vbapositionanswer=11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233" y="2195622"/>
                <a:ext cx="1517587" cy="482092"/>
              </a:xfrm>
              <a:prstGeom prst="rect">
                <a:avLst/>
              </a:prstGeom>
              <a:blipFill>
                <a:blip r:embed="rId5"/>
                <a:stretch>
                  <a:fillRect l="-6827" b="-3924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3_1#22710fdc7?hastextimagelayout=10&amp;vbadefaultcenterpage=1&amp;parentnodeid=a34f371e3&amp;color=0,0,0&amp;vbahtmlprocessed=1&amp;bbb=1"/>
              <p:cNvSpPr/>
              <p:nvPr/>
            </p:nvSpPr>
            <p:spPr>
              <a:xfrm>
                <a:off x="502920" y="2726989"/>
                <a:ext cx="8284464" cy="2709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如题图所示，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𝐶𝐵𝐴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的北偏西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方向上.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3_1#22710fdc7?hastextimagelayout=10&amp;vbadefaultcenterpage=1&amp;parentnodeid=a34f371e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26989"/>
                <a:ext cx="8284464" cy="2709799"/>
              </a:xfrm>
              <a:prstGeom prst="rect">
                <a:avLst/>
              </a:prstGeom>
              <a:blipFill>
                <a:blip r:embed="rId6"/>
                <a:stretch>
                  <a:fillRect l="-2281" b="-67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BD.44_1#e608b1f95?hastextimagelayout=1&amp;vbadefaultcenterpage=1&amp;parentnodeid=a34f371e3&amp;color=0,0,0&amp;vbahtmlprocesse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96528" y="2278424"/>
            <a:ext cx="2871216" cy="240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4_2#e608b1f95?hastextimagelayout=11&amp;segpoint=1&amp;vbadefaultcenterpage=1&amp;parentnodeid=a34f371e3&amp;color=0,0,0&amp;vbahtmlprocessed=1&amp;bbb=1&amp;hasbroken=1"/>
              <p:cNvSpPr/>
              <p:nvPr/>
            </p:nvSpPr>
            <p:spPr>
              <a:xfrm>
                <a:off x="502920" y="2232705"/>
                <a:ext cx="8183880" cy="2709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（双空题）如图，一位同学从点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处观测塔顶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及旗杆顶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得仰角分别为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.后退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至点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处再观测塔顶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仰角变为原来的一半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，设塔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和旗杆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都垂直于地面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三点在同一条水平线上，则塔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的高为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旗杆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的高为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.（用含有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的式子表示）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4_2#e608b1f95?hastextimagelayout=11&amp;segpoint=1&amp;vbadefaultcenterpage=1&amp;parentnodeid=a34f371e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32705"/>
                <a:ext cx="8183880" cy="2709799"/>
              </a:xfrm>
              <a:prstGeom prst="rect">
                <a:avLst/>
              </a:prstGeom>
              <a:blipFill>
                <a:blip r:embed="rId4"/>
                <a:stretch>
                  <a:fillRect l="-2310" r="-4844" b="-67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5_1#e608b1f95.blank?vbadefaultcenterpage=1&amp;parentnodeid=a34f371e3&amp;color=0,0,0&amp;vbapositionanswer=12&amp;vbahtmlprocessed=1&amp;bbb=1"/>
              <p:cNvSpPr/>
              <p:nvPr/>
            </p:nvSpPr>
            <p:spPr>
              <a:xfrm>
                <a:off x="7181660" y="3988161"/>
                <a:ext cx="906145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5_1#e608b1f95.blank?vbadefaultcenterpage=1&amp;parentnodeid=a34f371e3&amp;color=0,0,0&amp;vbapositionanswer=12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660" y="3988161"/>
                <a:ext cx="906145" cy="353441"/>
              </a:xfrm>
              <a:prstGeom prst="rect">
                <a:avLst/>
              </a:prstGeom>
              <a:blipFill>
                <a:blip r:embed="rId5"/>
                <a:stretch>
                  <a:fillRect l="-4027" b="-12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N.46_1#e608b1f95.blank?vbadefaultcenterpage=1&amp;parentnodeid=a34f371e3&amp;color=0,0,0&amp;vbapositionanswer=13&amp;vbahtmlprocessed=1&amp;bbb=1&amp;rh=48.6"/>
              <p:cNvSpPr/>
              <p:nvPr/>
            </p:nvSpPr>
            <p:spPr>
              <a:xfrm>
                <a:off x="2487105" y="4349032"/>
                <a:ext cx="946531" cy="52222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1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5_AN.46_1#e608b1f95.blank?vbadefaultcenterpage=1&amp;parentnodeid=a34f371e3&amp;color=0,0,0&amp;vbapositionanswer=13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105" y="4349032"/>
                <a:ext cx="946531" cy="5222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7_1#e608b1f95?vbadefaultcenterpage=1&amp;parentnodeid=a34f371e3&amp;color=0,0,0&amp;vbahtmlprocessed=1&amp;bbb=1&amp;hasbroken=1"/>
              <p:cNvSpPr/>
              <p:nvPr/>
            </p:nvSpPr>
            <p:spPr>
              <a:xfrm>
                <a:off x="502920" y="1358565"/>
                <a:ext cx="11183112" cy="405161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为等腰三角形，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90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7_1#e608b1f95?vbadefaultcenterpage=1&amp;parentnodeid=a34f371e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58565"/>
                <a:ext cx="11183112" cy="4051618"/>
              </a:xfrm>
              <a:prstGeom prst="rect">
                <a:avLst/>
              </a:prstGeom>
              <a:blipFill>
                <a:blip r:embed="rId3"/>
                <a:stretch>
                  <a:fillRect l="-1690" b="-25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369fa843c?vbadefaultcenterpage=1&amp;parentnodeid=a962c9a77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8_1#5ae0831e9?vbadefaultcenterpage=1&amp;parentnodeid=369fa843c&amp;color=0,0,0&amp;vbahtmlprocessed=1&amp;bbb=1&amp;hasbroken=1"/>
              <p:cNvSpPr/>
              <p:nvPr/>
            </p:nvSpPr>
            <p:spPr>
              <a:xfrm>
                <a:off x="502920" y="1521048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某船自西向东匀速航行，上午10时到达灯塔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的南偏西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方向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，距灯塔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68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mile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处，下午2时到达这座灯塔的东南方向的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，则此船航行的速度为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mile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8_1#5ae0831e9?vbadefaultcenterpage=1&amp;parentnodeid=369fa843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592199"/>
              </a:xfrm>
              <a:prstGeom prst="rect">
                <a:avLst/>
              </a:prstGeom>
              <a:blipFill>
                <a:blip r:embed="rId4"/>
                <a:stretch>
                  <a:fillRect l="-1690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9_1#5ae0831e9.blank?vbadefaultcenterpage=1&amp;parentnodeid=369fa843c&amp;color=0,0,0&amp;vbapositionanswer=14&amp;vbahtmlprocessed=1&amp;bbb=1&amp;rh=48.6"/>
              <p:cNvSpPr/>
              <p:nvPr/>
            </p:nvSpPr>
            <p:spPr>
              <a:xfrm>
                <a:off x="541020" y="2470246"/>
                <a:ext cx="687451" cy="57404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17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9_1#5ae0831e9.blank?vbadefaultcenterpage=1&amp;parentnodeid=369fa843c&amp;color=0,0,0&amp;vbapositionanswer=14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" y="2470246"/>
                <a:ext cx="687451" cy="574040"/>
              </a:xfrm>
              <a:prstGeom prst="rect">
                <a:avLst/>
              </a:prstGeom>
              <a:blipFill>
                <a:blip r:embed="rId5"/>
                <a:stretch>
                  <a:fillRect b="-106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50_1#5ae0831e9?hastextimagelayout=1&amp;vbadefaultcenterpage=1&amp;parentnodeid=369fa843c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70611" y="1595229"/>
            <a:ext cx="2825496" cy="235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S.50_2#5ae0831e9?hastextimagelayout=12&amp;vbadefaultcenterpage=1&amp;parentnodeid=369fa843c&amp;color=0,0,0&amp;vbahtmlprocessed=1&amp;bbb=1&amp;hasbroken=1"/>
              <p:cNvSpPr/>
              <p:nvPr/>
            </p:nvSpPr>
            <p:spPr>
              <a:xfrm>
                <a:off x="502920" y="1549509"/>
                <a:ext cx="8229600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如图，由题意知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𝑀𝑃𝑁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S.50_2#5ae0831e9?hastextimagelayout=12&amp;vbadefaultcenterpage=1&amp;parentnodeid=369fa843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49509"/>
                <a:ext cx="8229600" cy="1033399"/>
              </a:xfrm>
              <a:prstGeom prst="rect">
                <a:avLst/>
              </a:prstGeom>
              <a:blipFill>
                <a:blip r:embed="rId4"/>
                <a:stretch>
                  <a:fillRect l="-2296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0_3#5ae0831e9?hastextimagelayout=12&amp;vbadefaultcenterpage=1&amp;parentnodeid=369fa843c&amp;color=0,0,0&amp;vbahtmlprocessed=1&amp;bbb=1"/>
              <p:cNvSpPr/>
              <p:nvPr/>
            </p:nvSpPr>
            <p:spPr>
              <a:xfrm>
                <a:off x="502920" y="2590147"/>
                <a:ext cx="8229600" cy="29933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𝑀𝑁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120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𝑃𝑀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80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=68×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</m:ra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mile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所用的时间为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14−10=4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此船的航行速度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𝑣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17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mile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50_3#5ae0831e9?hastextimagelayout=12&amp;vbadefaultcenterpage=1&amp;parentnodeid=369fa843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90147"/>
                <a:ext cx="8229600" cy="2993390"/>
              </a:xfrm>
              <a:prstGeom prst="rect">
                <a:avLst/>
              </a:prstGeom>
              <a:blipFill>
                <a:blip r:embed="rId5"/>
                <a:stretch>
                  <a:fillRect b="-3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O_5_BD.51_1#2ceb48a0a?hastextimagelayout=1&amp;vbadefaultcenterpage=1&amp;parentnodeid=369fa843c&amp;color=0,0,0&amp;vbahtmlprocesse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99192" y="1451877"/>
            <a:ext cx="3584448" cy="335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1_2#2ceb48a0a?hastextimagelayout=13&amp;vbadefaultcenterpage=1&amp;parentnodeid=369fa843c&amp;color=0,0,0&amp;vbahtmlprocessed=1&amp;bbb=1&amp;hasbroken=1"/>
              <p:cNvSpPr/>
              <p:nvPr/>
            </p:nvSpPr>
            <p:spPr>
              <a:xfrm>
                <a:off x="502920" y="1406157"/>
                <a:ext cx="7461504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如图，在测量河对岸的塔高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时，可以选取与塔底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在同一水平面内的两个测量基点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.现测得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=400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测得塔顶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的仰角为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50.5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1_2#2ceb48a0a?hastextimagelayout=13&amp;vbadefaultcenterpage=1&amp;parentnodeid=369fa843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06157"/>
                <a:ext cx="7461504" cy="2150999"/>
              </a:xfrm>
              <a:prstGeom prst="rect">
                <a:avLst/>
              </a:prstGeom>
              <a:blipFill>
                <a:blip r:embed="rId4"/>
                <a:stretch>
                  <a:fillRect l="-2533" r="-408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1_3#2ceb48a0a?hastextimagelayout=13&amp;segpoint=1&amp;vbadefaultcenterpage=1&amp;parentnodeid=369fa843c&amp;color=0,0,0&amp;vbahtmlprocessed=1&amp;bbb=1"/>
              <p:cNvSpPr/>
              <p:nvPr/>
            </p:nvSpPr>
            <p:spPr>
              <a:xfrm>
                <a:off x="502920" y="3596208"/>
                <a:ext cx="7461504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两点间的距离（结果精确到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1_3#2ceb48a0a?hastextimagelayout=13&amp;segpoint=1&amp;vbadefaultcenterpage=1&amp;parentnodeid=369fa843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96208"/>
                <a:ext cx="7461504" cy="478600"/>
              </a:xfrm>
              <a:prstGeom prst="rect">
                <a:avLst/>
              </a:prstGeom>
              <a:blipFill>
                <a:blip r:embed="rId5"/>
                <a:stretch>
                  <a:fillRect l="-2533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BD.51_4#2ceb48a0a?hastextimagelayout=13&amp;segpoint=1&amp;vbadefaultcenterpage=1&amp;parentnodeid=369fa843c&amp;color=0,0,0&amp;vbahtmlprocessed=1&amp;bbb=1&amp;hasbroken=1"/>
              <p:cNvSpPr/>
              <p:nvPr/>
            </p:nvSpPr>
            <p:spPr>
              <a:xfrm>
                <a:off x="502920" y="4074936"/>
                <a:ext cx="7461504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（2）求塔高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（结果精确到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参考数据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：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≈0.811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≈1.393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50.5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≈1.2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BD.51_4#2ceb48a0a?hastextimagelayout=13&amp;segpoint=1&amp;vbadefaultcenterpage=1&amp;parentnodeid=369fa843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74936"/>
                <a:ext cx="7461504" cy="1596200"/>
              </a:xfrm>
              <a:prstGeom prst="rect">
                <a:avLst/>
              </a:prstGeom>
              <a:blipFill>
                <a:blip r:embed="rId6"/>
                <a:stretch>
                  <a:fillRect l="-2533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2_1#2ceb48a0a?vbadefaultcenterpage=1&amp;parentnodeid=369fa843c&amp;color=0,0,0&amp;vbahtmlprocessed=1&amp;bbb=1&amp;hasbroken=1"/>
              <p:cNvSpPr/>
              <p:nvPr/>
            </p:nvSpPr>
            <p:spPr>
              <a:xfrm>
                <a:off x="502920" y="1343356"/>
                <a:ext cx="11183112" cy="4208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180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由正弦定理得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𝐶𝐵𝐷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𝐵𝐷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𝐶𝐵𝐷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400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=400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≈400×0.811=324.4≈324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2）由正弦定理得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𝐶𝐵𝐷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</a:p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𝐶𝐵𝐷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400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400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=400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≈400×1.393=557.2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故塔高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50.5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≈557.2×1.2≈669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2_1#2ceb48a0a?vbadefaultcenterpage=1&amp;parentnodeid=369fa843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3356"/>
                <a:ext cx="11183112" cy="4208399"/>
              </a:xfrm>
              <a:prstGeom prst="rect">
                <a:avLst/>
              </a:prstGeom>
              <a:blipFill>
                <a:blip r:embed="rId3"/>
                <a:stretch>
                  <a:fillRect l="-1690" b="-43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9445c3bee?vbadefaultcenterpage=1&amp;parentnodeid=a962c9a77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3_1#3c72632c8?vbadefaultcenterpage=1&amp;parentnodeid=9445c3bee&amp;color=0,0,0&amp;vbahtmlprocessed=1&amp;bbb=1&amp;hasbroken=1"/>
              <p:cNvSpPr/>
              <p:nvPr/>
            </p:nvSpPr>
            <p:spPr>
              <a:xfrm>
                <a:off x="502920" y="1521048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一辆汽车在一条水平的公路上向正西方向行驶，到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处时测得公路北侧一山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记山底为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,山顶为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）在西偏北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的方向上，行驶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600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后到达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，测得此山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在西偏北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的方向上，仰角为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，则此山的高度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3_1#3c72632c8?vbadefaultcenterpage=1&amp;parentnodeid=9445c3be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592199"/>
              </a:xfrm>
              <a:prstGeom prst="rect">
                <a:avLst/>
              </a:prstGeom>
              <a:blipFill>
                <a:blip r:embed="rId4"/>
                <a:stretch>
                  <a:fillRect l="-1690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4_1#3c72632c8.blank?vbadefaultcenterpage=1&amp;parentnodeid=9445c3bee&amp;color=0,0,0&amp;vbapositionanswer=15&amp;vbahtmlprocessed=1&amp;bbb=1"/>
              <p:cNvSpPr/>
              <p:nvPr/>
            </p:nvSpPr>
            <p:spPr>
              <a:xfrm>
                <a:off x="8233855" y="2651665"/>
                <a:ext cx="1028827" cy="3915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4_1#3c72632c8.blank?vbadefaultcenterpage=1&amp;parentnodeid=9445c3bee&amp;color=0,0,0&amp;vbapositionanswer=15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855" y="2651665"/>
                <a:ext cx="1028827" cy="3915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5_1#3c72632c8?vbadefaultcenterpage=1&amp;parentnodeid=9445c3bee&amp;color=0,0,0&amp;vbahtmlprocessed=1&amp;bbb=1&amp;hasbroken=1"/>
              <p:cNvSpPr/>
              <p:nvPr/>
            </p:nvSpPr>
            <p:spPr>
              <a:xfrm>
                <a:off x="502920" y="3108548"/>
                <a:ext cx="11183112" cy="182867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根据正弦定理知，</a:t>
                </a:r>
              </a:p>
              <a:p>
                <a:pPr latinLnBrk="1">
                  <a:lnSpc>
                    <a:spcPts val="63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𝐵𝐴𝐶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𝐴𝐶𝐵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𝐴𝐶𝐵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600</m:t>
                        </m:r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=300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</a:p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=300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</m:ra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5_1#3c72632c8?vbadefaultcenterpage=1&amp;parentnodeid=9445c3be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08548"/>
                <a:ext cx="11183112" cy="1828673"/>
              </a:xfrm>
              <a:prstGeom prst="rect">
                <a:avLst/>
              </a:prstGeom>
              <a:blipFill>
                <a:blip r:embed="rId6"/>
                <a:stretch>
                  <a:fillRect l="-1690" t="-4667" r="-1145" b="-533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0af782411.fixed?vbadefaultcenterpage=1&amp;parentnodeid=969a15455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基础课26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解三角形的实际应用</a:t>
            </a:r>
            <a:endParaRPr lang="en-US" altLang="zh-CN" sz="4000" dirty="0"/>
          </a:p>
        </p:txBody>
      </p:sp>
      <p:pic>
        <p:nvPicPr>
          <p:cNvPr id="3" name="C_0#0af782411?linknodeid=56e16f8e3&amp;catalogrefid=56e16f8e3&amp;parentnodeid=969a15455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0af782411?linknodeid=56e16f8e3&amp;catalogrefid=56e16f8e3&amp;parentnodeid=969a15455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0af782411?linknodeid=a34f371e3&amp;catalogrefid=a34f371e3&amp;parentnodeid=969a15455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0af782411?linknodeid=a34f371e3&amp;catalogrefid=a34f371e3&amp;parentnodeid=969a15455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0af782411?linknodeid=369fa843c&amp;catalogrefid=369fa843c&amp;parentnodeid=969a15455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0af782411?linknodeid=369fa843c&amp;catalogrefid=369fa843c&amp;parentnodeid=969a15455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0af782411?linknodeid=9445c3bee&amp;catalogrefid=9445c3bee&amp;parentnodeid=969a15455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0af782411?linknodeid=9445c3bee&amp;catalogrefid=9445c3bee&amp;parentnodeid=969a15455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0af782411?linknodeid=56e16f8e3&amp;catalogrefid=56e16f8e3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0af782411?linknodeid=56e16f8e3&amp;catalogrefid=56e16f8e3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0af782411?linknodeid=a34f371e3&amp;catalogrefid=a34f371e3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0af782411?linknodeid=a34f371e3&amp;catalogrefid=a34f371e3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0af782411?linknodeid=369fa843c&amp;catalogrefid=369fa843c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0af782411?linknodeid=369fa843c&amp;catalogrefid=369fa843c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0af782411?linknodeid=9445c3bee&amp;catalogrefid=9445c3bee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0af782411?linknodeid=9445c3bee&amp;catalogrefid=9445c3bee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6_1#4b28e2f9c?segpoint=1&amp;vbadefaultcenterpage=1&amp;parentnodeid=9445c3bee&amp;color=0,0,0&amp;vbahtmlprocessed=1&amp;bbb=1&amp;hasbroken=1"/>
              <p:cNvSpPr/>
              <p:nvPr/>
            </p:nvSpPr>
            <p:spPr>
              <a:xfrm>
                <a:off x="502920" y="1242327"/>
                <a:ext cx="11183112" cy="2802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在某海域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处的巡逻船发现在南偏东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方向，相距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海里的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处有一可疑船只，</a:t>
                </a:r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此可疑船只正沿射线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为坐标原点，正东、正北方向分别为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轴的正方向，1海里为单位长度，建立平面直角坐标系）方向匀速航行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.巡逻船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立即开始沿直线匀速追击拦截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，巡逻船出发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小时后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，可疑船只所在位置的横坐标为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.若巡逻船以30海里/小时的速度向正东方向追击，则恰好1小时与可疑船只相遇.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6_1#4b28e2f9c?segpoint=1&amp;vbadefaultcenterpage=1&amp;parentnodeid=9445c3be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2327"/>
                <a:ext cx="11183112" cy="2802700"/>
              </a:xfrm>
              <a:prstGeom prst="rect">
                <a:avLst/>
              </a:prstGeom>
              <a:blipFill>
                <a:blip r:embed="rId3"/>
                <a:stretch>
                  <a:fillRect l="-1690" r="-927" b="-630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6_2#4b28e2f9c?segpoint=1&amp;vbadefaultcenterpage=1&amp;parentnodeid=9445c3bee&amp;color=0,0,0&amp;vbahtmlprocessed=1&amp;bbb=1"/>
              <p:cNvSpPr/>
              <p:nvPr/>
            </p:nvSpPr>
            <p:spPr>
              <a:xfrm>
                <a:off x="502920" y="4112590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6_2#4b28e2f9c?segpoint=1&amp;vbadefaultcenterpage=1&amp;parentnodeid=9445c3be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112590"/>
                <a:ext cx="11183112" cy="478600"/>
              </a:xfrm>
              <a:prstGeom prst="rect">
                <a:avLst/>
              </a:prstGeom>
              <a:blipFill>
                <a:blip r:embed="rId4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6_3#4b28e2f9c?segpoint=1&amp;vbadefaultcenterpage=1&amp;parentnodeid=9445c3bee&amp;color=0,0,0&amp;vbahtmlprocessed=1&amp;bbb=1&amp;hasbroken=1"/>
              <p:cNvSpPr/>
              <p:nvPr/>
            </p:nvSpPr>
            <p:spPr>
              <a:xfrm>
                <a:off x="502920" y="4591317"/>
                <a:ext cx="11183112" cy="1088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（2）若巡逻船以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21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海里/小时的速度进行追击拦截，能否拦截成功？若能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，求出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拦截时间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；若不能，请说明理由.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6_3#4b28e2f9c?segpoint=1&amp;vbadefaultcenterpage=1&amp;parentnodeid=9445c3be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591317"/>
                <a:ext cx="11183112" cy="1088200"/>
              </a:xfrm>
              <a:prstGeom prst="rect">
                <a:avLst/>
              </a:prstGeom>
              <a:blipFill>
                <a:blip r:embed="rId5"/>
                <a:stretch>
                  <a:fillRect l="-1690" r="-55" b="-167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1#4b28e2f9c?vbadefaultcenterpage=1&amp;parentnodeid=9445c3bee&amp;color=0,0,0&amp;vbahtmlprocessed=1&amp;bbb=1"/>
              <p:cNvSpPr/>
              <p:nvPr/>
            </p:nvSpPr>
            <p:spPr>
              <a:xfrm>
                <a:off x="502920" y="756000"/>
                <a:ext cx="11183112" cy="62217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（1）由题意，直线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的倾斜角为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1#4b28e2f9c?vbadefaultcenterpage=1&amp;parentnodeid=9445c3be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622173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O_5_AS.57_2#4b28e2f9c?vbadefaultcenterpage=1&amp;parentnodeid=9445c3bee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208" y="1515714"/>
            <a:ext cx="3319272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AS.57_3#4b28e2f9c?vbadefaultcenterpage=1&amp;parentnodeid=9445c3bee&amp;color=0,0,0&amp;vbahtmlprocessed=1&amp;bbb=1&amp;hasbroken=1"/>
              <p:cNvSpPr/>
              <p:nvPr/>
            </p:nvSpPr>
            <p:spPr>
              <a:xfrm>
                <a:off x="502920" y="4157314"/>
                <a:ext cx="11183112" cy="21925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若巡逻船以30海里/小时的速度向正东方向追击，设1小时后两船相遇于点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，如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图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1所示，则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轴对称，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AS.57_3#4b28e2f9c?vbadefaultcenterpage=1&amp;parentnodeid=9445c3be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157314"/>
                <a:ext cx="11183112" cy="2192528"/>
              </a:xfrm>
              <a:prstGeom prst="rect">
                <a:avLst/>
              </a:prstGeom>
              <a:blipFill>
                <a:blip r:embed="rId5"/>
                <a:stretch>
                  <a:fillRect l="-1690" r="-927" b="-805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4#4b28e2f9c?vbadefaultcenterpage=1&amp;parentnodeid=9445c3bee&amp;color=0,0,0&amp;vbahtmlprocessed=1&amp;bbb=1"/>
              <p:cNvSpPr/>
              <p:nvPr/>
            </p:nvSpPr>
            <p:spPr>
              <a:xfrm>
                <a:off x="502920" y="1022490"/>
                <a:ext cx="11631613" cy="5161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6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（2）若巡逻船以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21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海里/小时进行追击，设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小时后两船相遇于点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，如图2所示，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4#4b28e2f9c?vbadefaultcenterpage=1&amp;parentnodeid=9445c3be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22490"/>
                <a:ext cx="11631613" cy="516128"/>
              </a:xfrm>
              <a:prstGeom prst="rect">
                <a:avLst/>
              </a:prstGeom>
              <a:blipFill>
                <a:blip r:embed="rId3"/>
                <a:stretch>
                  <a:fillRect l="-1625" b="-3571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O_5_AS.57_5#4b28e2f9c?vbadefaultcenterpage=1&amp;parentnodeid=9445c3bee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208" y="1675524"/>
            <a:ext cx="3319272" cy="229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AS.57_6#4b28e2f9c?vbadefaultcenterpage=1&amp;parentnodeid=9445c3bee&amp;color=0,0,0&amp;vbahtmlprocessed=1&amp;bbb=1"/>
              <p:cNvSpPr/>
              <p:nvPr/>
            </p:nvSpPr>
            <p:spPr>
              <a:xfrm>
                <a:off x="502920" y="4101224"/>
                <a:ext cx="11183112" cy="1752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21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21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−2×10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×10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AS.57_6#4b28e2f9c?vbadefaultcenterpage=1&amp;parentnodeid=9445c3be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101224"/>
                <a:ext cx="11183112" cy="1752600"/>
              </a:xfrm>
              <a:prstGeom prst="rect">
                <a:avLst/>
              </a:prstGeom>
              <a:blipFill>
                <a:blip r:embed="rId5"/>
                <a:stretch>
                  <a:fillRect b="-55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6#4b28e2f9c?vbadefaultcenterpage=1&amp;parentnodeid=9445c3bee&amp;color=0,0,0&amp;vbahtmlprocessed=1&amp;bbb=1">
                <a:extLst>
                  <a:ext uri="{FF2B5EF4-FFF2-40B4-BE49-F238E27FC236}">
                    <a16:creationId xmlns:a16="http://schemas.microsoft.com/office/drawing/2014/main" id="{5FB519B3-567A-64CD-E78A-294A38D73615}"/>
                  </a:ext>
                </a:extLst>
              </p:cNvPr>
              <p:cNvSpPr/>
              <p:nvPr/>
            </p:nvSpPr>
            <p:spPr>
              <a:xfrm>
                <a:off x="502920" y="2933015"/>
                <a:ext cx="11183112" cy="1261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整理得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（舍去），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所以能够拦截成功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,且拦截时间为2小时.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6#4b28e2f9c?vbadefaultcenterpage=1&amp;parentnodeid=9445c3bee&amp;color=0,0,0&amp;vbahtmlprocessed=1&amp;bbb=1">
                <a:extLst>
                  <a:ext uri="{FF2B5EF4-FFF2-40B4-BE49-F238E27FC236}">
                    <a16:creationId xmlns:a16="http://schemas.microsoft.com/office/drawing/2014/main" id="{5FB519B3-567A-64CD-E78A-294A38D73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33015"/>
                <a:ext cx="11183112" cy="1261999"/>
              </a:xfrm>
              <a:prstGeom prst="rect">
                <a:avLst/>
              </a:prstGeom>
              <a:blipFill>
                <a:blip r:embed="rId2"/>
                <a:stretch>
                  <a:fillRect b="-1497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195128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a962c9a77.fixed?vbadefaultcenterpage=1&amp;parentnodeid=0af782411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a962c9a77.fixed?vbadefaultcenterpage=1&amp;parentnodeid=0af782411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_4_BD#56e16f8e3?vbadefaultcenterpage=1&amp;parentnodeid=a962c9a77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1367378"/>
            <a:ext cx="2798064" cy="630936"/>
          </a:xfrm>
          <a:prstGeom prst="rect">
            <a:avLst/>
          </a:prstGeom>
        </p:spPr>
      </p:pic>
      <p:pic>
        <p:nvPicPr>
          <p:cNvPr id="4" name="QC_5_BD.1_1#fbf1db596?hastextimagelayout=1&amp;vbadefaultcenterpage=1&amp;parentnodeid=56e16f8e3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42454" y="2175097"/>
            <a:ext cx="3191256" cy="20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1_2#fbf1db596?hastextimagelayout=1&amp;segpoint=1&amp;vbadefaultcenterpage=1&amp;parentnodeid=56e16f8e3&amp;color=0,0,0&amp;vbahtmlprocessed=1&amp;bbb=1&amp;hasbroken=1"/>
              <p:cNvSpPr/>
              <p:nvPr/>
            </p:nvSpPr>
            <p:spPr>
              <a:xfrm>
                <a:off x="502920" y="2129378"/>
                <a:ext cx="7854696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如图，两座灯塔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与河岸观察站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的距离相等，灯塔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在观察站南偏西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，灯塔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在观察站南偏东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，则灯塔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在灯塔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1_2#fbf1db596?hastextimagelayout=1&amp;segpoint=1&amp;vbadefaultcenterpage=1&amp;parentnodeid=56e16f8e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29378"/>
                <a:ext cx="7854696" cy="1592199"/>
              </a:xfrm>
              <a:prstGeom prst="rect">
                <a:avLst/>
              </a:prstGeom>
              <a:blipFill>
                <a:blip r:embed="rId5"/>
                <a:stretch>
                  <a:fillRect l="-2407" r="-1708" b="-118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C_5_AN.2_1#fbf1db596.bracket?vbadefaultcenterpage=1&amp;parentnodeid=56e16f8e3&amp;color=0,0,0&amp;vbapositionanswer=1&amp;vbahtmlprocessed=1"/>
          <p:cNvSpPr/>
          <p:nvPr/>
        </p:nvSpPr>
        <p:spPr>
          <a:xfrm>
            <a:off x="2393696" y="323554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5_BD.3_1#fbf1db596.choices?hastextimagelayout=1&amp;vbadefaultcenterpage=1&amp;parentnodeid=56e16f8e3&amp;color=0,0,0&amp;vbahtmlprocessed=1&amp;bbb=1"/>
              <p:cNvSpPr/>
              <p:nvPr/>
            </p:nvSpPr>
            <p:spPr>
              <a:xfrm>
                <a:off x="502920" y="3772821"/>
                <a:ext cx="7854696" cy="4686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030349" algn="l"/>
                    <a:tab pos="4035298" algn="l"/>
                    <a:tab pos="6040247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A.北偏东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.北偏西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.南偏东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.南偏西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5_BD.3_1#fbf1db596.choices?hastextimagelayout=1&amp;vbadefaultcenterpage=1&amp;parentnodeid=56e16f8e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72821"/>
                <a:ext cx="7854696" cy="468630"/>
              </a:xfrm>
              <a:prstGeom prst="rect">
                <a:avLst/>
              </a:prstGeom>
              <a:blipFill>
                <a:blip r:embed="rId6"/>
                <a:stretch>
                  <a:fillRect l="-2407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QC_5_AS.4_1#fbf1db596?vbadefaultcenterpage=1&amp;parentnodeid=56e16f8e3&amp;color=0,0,0&amp;vbahtmlprocessed=1&amp;bbb=1&amp;hasbroken=1"/>
              <p:cNvSpPr/>
              <p:nvPr/>
            </p:nvSpPr>
            <p:spPr>
              <a:xfrm>
                <a:off x="502920" y="42515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由题意可知，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𝐷𝐵𝐴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，因此灯塔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在灯塔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南偏西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方向上.故选D.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QC_5_AS.4_1#fbf1db596?vbadefaultcenterpage=1&amp;parentnodeid=56e16f8e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251548"/>
                <a:ext cx="11183112" cy="1033399"/>
              </a:xfrm>
              <a:prstGeom prst="rect">
                <a:avLst/>
              </a:prstGeom>
              <a:blipFill>
                <a:blip r:embed="rId7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d0caf537c?vbadefaultcenterpage=1&amp;parentnodeid=56e16f8e3&amp;color=0,0,0&amp;vbahtmlprocessed=1&amp;bbb=1&amp;hasbroken=1"/>
              <p:cNvSpPr/>
              <p:nvPr/>
            </p:nvSpPr>
            <p:spPr>
              <a:xfrm>
                <a:off x="502920" y="1556939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已知两座灯塔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与海洋观察站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的距离都等于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km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，灯塔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在观察站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的北偏东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的方向上，灯塔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在观察站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的南偏东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的方向上，则灯塔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与灯塔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的距离为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d0caf537c?vbadefaultcenterpage=1&amp;parentnodeid=56e16f8e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56939"/>
                <a:ext cx="11183112" cy="1592199"/>
              </a:xfrm>
              <a:prstGeom prst="rect">
                <a:avLst/>
              </a:prstGeom>
              <a:blipFill>
                <a:blip r:embed="rId3"/>
                <a:stretch>
                  <a:fillRect l="-1690" r="-1309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d0caf537c.bracket?vbadefaultcenterpage=1&amp;parentnodeid=56e16f8e3&amp;color=0,0,0&amp;vbapositionanswer=2&amp;vbahtmlprocessed=1"/>
          <p:cNvSpPr/>
          <p:nvPr/>
        </p:nvSpPr>
        <p:spPr>
          <a:xfrm>
            <a:off x="782320" y="2663109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7_1#d0caf537c.choices?vbadefaultcenterpage=1&amp;parentnodeid=56e16f8e3&amp;color=0,0,0&amp;vbahtmlprocessed=1&amp;bbb=1"/>
              <p:cNvSpPr/>
              <p:nvPr/>
            </p:nvSpPr>
            <p:spPr>
              <a:xfrm>
                <a:off x="502920" y="3144946"/>
                <a:ext cx="11183112" cy="5184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700"/>
                  </a:lnSpc>
                  <a:tabLst>
                    <a:tab pos="2637028" algn="l"/>
                    <a:tab pos="5616956" algn="l"/>
                    <a:tab pos="85968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km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km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km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km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7_1#d0caf537c.choices?vbadefaultcenterpage=1&amp;parentnodeid=56e16f8e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44946"/>
                <a:ext cx="11183112" cy="518478"/>
              </a:xfrm>
              <a:prstGeom prst="rect">
                <a:avLst/>
              </a:prstGeom>
              <a:blipFill>
                <a:blip r:embed="rId4"/>
                <a:stretch>
                  <a:fillRect l="-1690" b="-352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d0caf537c?vbadefaultcenterpage=1&amp;parentnodeid=56e16f8e3&amp;color=0,0,0&amp;vbahtmlprocessed=1&amp;bbb=1&amp;hasbroken=1"/>
              <p:cNvSpPr/>
              <p:nvPr/>
            </p:nvSpPr>
            <p:spPr>
              <a:xfrm>
                <a:off x="502920" y="3674409"/>
                <a:ext cx="11183112" cy="16845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180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km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d0caf537c?vbadefaultcenterpage=1&amp;parentnodeid=56e16f8e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74409"/>
                <a:ext cx="11183112" cy="1684528"/>
              </a:xfrm>
              <a:prstGeom prst="rect">
                <a:avLst/>
              </a:prstGeom>
              <a:blipFill>
                <a:blip r:embed="rId5"/>
                <a:stretch>
                  <a:fillRect l="-1690" b="-1087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9_1#ac2bf9053?hastextimagelayout=1&amp;vbadefaultcenterpage=1&amp;parentnodeid=56e16f8e3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57169" y="1449559"/>
            <a:ext cx="4078224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9_2#ac2bf9053?hastextimagelayout=2&amp;segpoint=1&amp;vbadefaultcenterpage=1&amp;parentnodeid=56e16f8e3&amp;color=0,0,0&amp;vbahtmlprocessed=1&amp;bbb=1&amp;hasbroken=1"/>
              <p:cNvSpPr/>
              <p:nvPr/>
            </p:nvSpPr>
            <p:spPr>
              <a:xfrm>
                <a:off x="502920" y="1403840"/>
                <a:ext cx="697687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如图，从气球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上测得正前方的河流的两岸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俯角分别为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，此时气球的高是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河流的宽度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9_2#ac2bf9053?hastextimagelayout=2&amp;segpoint=1&amp;vbadefaultcenterpage=1&amp;parentnodeid=56e16f8e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03840"/>
                <a:ext cx="6976872" cy="1592199"/>
              </a:xfrm>
              <a:prstGeom prst="rect">
                <a:avLst/>
              </a:prstGeom>
              <a:blipFill>
                <a:blip r:embed="rId4"/>
                <a:stretch>
                  <a:fillRect l="-2710" r="-1923" b="-118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10_1#ac2bf9053.bracket?vbadefaultcenterpage=1&amp;parentnodeid=56e16f8e3&amp;color=0,0,0&amp;vbapositionanswer=3&amp;vbahtmlprocessed=1"/>
          <p:cNvSpPr/>
          <p:nvPr/>
        </p:nvSpPr>
        <p:spPr>
          <a:xfrm>
            <a:off x="3001264" y="2510011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11_1#ac2bf9053.choices?hastextimagelayout=2&amp;vbadefaultcenterpage=1&amp;parentnodeid=56e16f8e3&amp;color=0,0,0&amp;vbahtmlprocessed=1&amp;bbb=1"/>
              <p:cNvSpPr/>
              <p:nvPr/>
            </p:nvSpPr>
            <p:spPr>
              <a:xfrm>
                <a:off x="502920" y="2991848"/>
                <a:ext cx="6976872" cy="121145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100"/>
                  </a:lnSpc>
                  <a:tabLst>
                    <a:tab pos="359638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240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180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  <a:tabLst>
                    <a:tab pos="359638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120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11_1#ac2bf9053.choices?hastextimagelayout=2&amp;vbadefaultcenterpage=1&amp;parentnodeid=56e16f8e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91848"/>
                <a:ext cx="6976872" cy="1211453"/>
              </a:xfrm>
              <a:prstGeom prst="rect">
                <a:avLst/>
              </a:prstGeom>
              <a:blipFill>
                <a:blip r:embed="rId5"/>
                <a:stretch>
                  <a:fillRect l="-2710" b="-1306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12_1#ac2bf9053?vbadefaultcenterpage=1&amp;parentnodeid=56e16f8e3&amp;color=0,0,0&amp;vbahtmlprocessed=1&amp;bbb=1"/>
              <p:cNvSpPr/>
              <p:nvPr/>
            </p:nvSpPr>
            <p:spPr>
              <a:xfrm>
                <a:off x="502920" y="4526262"/>
                <a:ext cx="11183112" cy="116065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7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=60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−60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=120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12_1#ac2bf9053?vbadefaultcenterpage=1&amp;parentnodeid=56e16f8e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526262"/>
                <a:ext cx="11183112" cy="1160653"/>
              </a:xfrm>
              <a:prstGeom prst="rect">
                <a:avLst/>
              </a:prstGeom>
              <a:blipFill>
                <a:blip r:embed="rId6"/>
                <a:stretch>
                  <a:fillRect l="-1690" b="-1361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5301bbc46?vbadefaultcenterpage=1&amp;parentnodeid=56e16f8e3&amp;color=0,0,0&amp;vbahtmlprocessed=1&amp;bbb=1&amp;hasbroken=1"/>
              <p:cNvSpPr/>
              <p:nvPr/>
            </p:nvSpPr>
            <p:spPr>
              <a:xfrm>
                <a:off x="502920" y="2511407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一个大型喷水池的中央有一个强大喷水柱，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为了测量喷水柱喷出的水柱的高度，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某人在喷水柱正西方向的点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测得水柱顶端的仰角为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，沿点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向北偏东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方向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前进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到达点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测得水柱顶端的仰角为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则水柱的高度是(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5301bbc46?vbadefaultcenterpage=1&amp;parentnodeid=56e16f8e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11407"/>
                <a:ext cx="11183112" cy="1592199"/>
              </a:xfrm>
              <a:prstGeom prst="rect">
                <a:avLst/>
              </a:prstGeom>
              <a:blipFill>
                <a:blip r:embed="rId3"/>
                <a:stretch>
                  <a:fillRect l="-1690" r="-327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5301bbc46.bracket?vbadefaultcenterpage=1&amp;parentnodeid=56e16f8e3&amp;color=0,0,0&amp;vbapositionanswer=4&amp;vbahtmlprocessed=1"/>
          <p:cNvSpPr/>
          <p:nvPr/>
        </p:nvSpPr>
        <p:spPr>
          <a:xfrm>
            <a:off x="10545890" y="3617577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5301bbc46.choices?vbadefaultcenterpage=1&amp;parentnodeid=56e16f8e3&amp;color=0,0,0&amp;vbahtmlprocessed=1&amp;bbb=1"/>
              <p:cNvSpPr/>
              <p:nvPr/>
            </p:nvSpPr>
            <p:spPr>
              <a:xfrm>
                <a:off x="502920" y="4155358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735453" algn="l"/>
                    <a:tab pos="5610606" algn="l"/>
                    <a:tab pos="84857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120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150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5301bbc46.choices?vbadefaultcenterpage=1&amp;parentnodeid=56e16f8e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155358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21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16_1#5301bbc46?hastextimagelayout=1&amp;vbadefaultcenterpage=1&amp;parentnodeid=56e16f8e3&amp;color=0,0,0&amp;vbahtmlprocessed=1&amp;hassurround=1&amp;hassurround=1" descr="preencoded.png">
            <a:extLst>
              <a:ext uri="{FF2B5EF4-FFF2-40B4-BE49-F238E27FC236}">
                <a16:creationId xmlns:a16="http://schemas.microsoft.com/office/drawing/2014/main" id="{9785877A-9789-DD1A-4DB0-74ED8F4D7F6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13885" y="1642235"/>
            <a:ext cx="287121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16_2#5301bbc46?hastextimagelayout=3&amp;vbadefaultcenterpage=1&amp;parentnodeid=56e16f8e3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93F9D744-8A0E-124F-12FD-B4486C49ACC7}"/>
                  </a:ext>
                </a:extLst>
              </p:cNvPr>
              <p:cNvSpPr/>
              <p:nvPr/>
            </p:nvSpPr>
            <p:spPr>
              <a:xfrm>
                <a:off x="502920" y="1596515"/>
                <a:ext cx="8174736" cy="27894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作出示意图，如图所示（可看作三棱锥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），设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水柱的高度是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，水柱底端为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，根据余弦定理得</a:t>
                </a:r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⋅100⋅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16_2#5301bbc46?hastextimagelayout=3&amp;vbadefaultcenterpage=1&amp;parentnodeid=56e16f8e3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93F9D744-8A0E-124F-12FD-B4486C49A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96515"/>
                <a:ext cx="8174736" cy="2789428"/>
              </a:xfrm>
              <a:prstGeom prst="rect">
                <a:avLst/>
              </a:prstGeom>
              <a:blipFill>
                <a:blip r:embed="rId3"/>
                <a:stretch>
                  <a:fillRect l="-2312" r="-447" b="-590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16_2#5301bbc46?hastextimagelayout=3&amp;vbadefaultcenterpage=1&amp;parentnodeid=56e16f8e3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40538D81-0B2A-CDAB-6784-A152DE5A2118}"/>
                  </a:ext>
                </a:extLst>
              </p:cNvPr>
              <p:cNvSpPr/>
              <p:nvPr/>
            </p:nvSpPr>
            <p:spPr>
              <a:xfrm>
                <a:off x="502920" y="4392260"/>
                <a:ext cx="11184010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+50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−5000=0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h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−50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h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+100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=50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，故水柱的高度是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16_2#5301bbc46?hastextimagelayout=3&amp;vbadefaultcenterpage=1&amp;parentnodeid=56e16f8e3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40538D81-0B2A-CDAB-6784-A152DE5A21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392260"/>
                <a:ext cx="11184010" cy="1037400"/>
              </a:xfrm>
              <a:prstGeom prst="rect">
                <a:avLst/>
              </a:prstGeom>
              <a:blipFill>
                <a:blip r:embed="rId4"/>
                <a:stretch>
                  <a:fillRect l="-1690" r="-818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623119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654</Words>
  <Application>Microsoft Office PowerPoint</Application>
  <PresentationFormat>宽屏</PresentationFormat>
  <Paragraphs>231</Paragraphs>
  <Slides>34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4</cp:revision>
  <dcterms:created xsi:type="dcterms:W3CDTF">2024-01-24T09:21:07Z</dcterms:created>
  <dcterms:modified xsi:type="dcterms:W3CDTF">2024-02-02T02:16:14Z</dcterms:modified>
  <cp:category/>
  <cp:contentStatus/>
</cp:coreProperties>
</file>