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1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kralia, Rajeev" initials="BR" lastIdx="1" clrIdx="0">
    <p:extLst>
      <p:ext uri="{19B8F6BF-5375-455C-9EA6-DF929625EA0E}">
        <p15:presenceInfo xmlns:p15="http://schemas.microsoft.com/office/powerpoint/2012/main" userId="S-1-5-21-3696825333-3990763484-1079928615-992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FF80A-C1F1-44F9-A340-648ACFED668C}" v="39" dt="2020-03-03T20:55:55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95345" autoAdjust="0"/>
  </p:normalViewPr>
  <p:slideViewPr>
    <p:cSldViewPr>
      <p:cViewPr varScale="1">
        <p:scale>
          <a:sx n="108" d="100"/>
          <a:sy n="108" d="100"/>
        </p:scale>
        <p:origin x="10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D9CB3DBF-0985-4030-BA20-1269EFECF5A4}"/>
    <pc:docChg chg="custSel addSld delSld modSld sldOrd">
      <pc:chgData name="Bukralia, Rajeev" userId="90c774bd-6aea-4ccd-9807-629395d0b3ca" providerId="ADAL" clId="{D9CB3DBF-0985-4030-BA20-1269EFECF5A4}" dt="2020-03-03T20:55:58.002" v="1082" actId="313"/>
      <pc:docMkLst>
        <pc:docMk/>
      </pc:docMkLst>
      <pc:sldChg chg="modSp">
        <pc:chgData name="Bukralia, Rajeev" userId="90c774bd-6aea-4ccd-9807-629395d0b3ca" providerId="ADAL" clId="{D9CB3DBF-0985-4030-BA20-1269EFECF5A4}" dt="2020-03-03T20:17:54.872" v="1" actId="20577"/>
        <pc:sldMkLst>
          <pc:docMk/>
          <pc:sldMk cId="311093204" sldId="256"/>
        </pc:sldMkLst>
        <pc:spChg chg="mod">
          <ac:chgData name="Bukralia, Rajeev" userId="90c774bd-6aea-4ccd-9807-629395d0b3ca" providerId="ADAL" clId="{D9CB3DBF-0985-4030-BA20-1269EFECF5A4}" dt="2020-03-03T20:17:54.872" v="1" actId="20577"/>
          <ac:spMkLst>
            <pc:docMk/>
            <pc:sldMk cId="311093204" sldId="256"/>
            <ac:spMk id="3" creationId="{00000000-0000-0000-0000-000000000000}"/>
          </ac:spMkLst>
        </pc:spChg>
      </pc:sldChg>
      <pc:sldChg chg="modSp add">
        <pc:chgData name="Bukralia, Rajeev" userId="90c774bd-6aea-4ccd-9807-629395d0b3ca" providerId="ADAL" clId="{D9CB3DBF-0985-4030-BA20-1269EFECF5A4}" dt="2020-03-03T20:18:55.171" v="32" actId="20577"/>
        <pc:sldMkLst>
          <pc:docMk/>
          <pc:sldMk cId="1074899879" sldId="257"/>
        </pc:sldMkLst>
        <pc:spChg chg="mod">
          <ac:chgData name="Bukralia, Rajeev" userId="90c774bd-6aea-4ccd-9807-629395d0b3ca" providerId="ADAL" clId="{D9CB3DBF-0985-4030-BA20-1269EFECF5A4}" dt="2020-03-03T20:18:55.171" v="32" actId="20577"/>
          <ac:spMkLst>
            <pc:docMk/>
            <pc:sldMk cId="1074899879" sldId="257"/>
            <ac:spMk id="2" creationId="{20651E1A-C3CE-4B79-87E7-6A19B8C73DFC}"/>
          </ac:spMkLst>
        </pc:spChg>
        <pc:spChg chg="mod">
          <ac:chgData name="Bukralia, Rajeev" userId="90c774bd-6aea-4ccd-9807-629395d0b3ca" providerId="ADAL" clId="{D9CB3DBF-0985-4030-BA20-1269EFECF5A4}" dt="2020-03-03T20:18:49.358" v="18" actId="12"/>
          <ac:spMkLst>
            <pc:docMk/>
            <pc:sldMk cId="1074899879" sldId="257"/>
            <ac:spMk id="3" creationId="{C6984F21-4897-4D6E-893A-9952C654F69D}"/>
          </ac:spMkLst>
        </pc:spChg>
      </pc:sldChg>
      <pc:sldChg chg="del">
        <pc:chgData name="Bukralia, Rajeev" userId="90c774bd-6aea-4ccd-9807-629395d0b3ca" providerId="ADAL" clId="{D9CB3DBF-0985-4030-BA20-1269EFECF5A4}" dt="2020-03-03T20:18:00.929" v="2" actId="2696"/>
        <pc:sldMkLst>
          <pc:docMk/>
          <pc:sldMk cId="2202029240" sldId="257"/>
        </pc:sldMkLst>
      </pc:sldChg>
      <pc:sldChg chg="modSp add">
        <pc:chgData name="Bukralia, Rajeev" userId="90c774bd-6aea-4ccd-9807-629395d0b3ca" providerId="ADAL" clId="{D9CB3DBF-0985-4030-BA20-1269EFECF5A4}" dt="2020-03-03T20:19:48.784" v="71" actId="12"/>
        <pc:sldMkLst>
          <pc:docMk/>
          <pc:sldMk cId="218943759" sldId="258"/>
        </pc:sldMkLst>
        <pc:spChg chg="mod">
          <ac:chgData name="Bukralia, Rajeev" userId="90c774bd-6aea-4ccd-9807-629395d0b3ca" providerId="ADAL" clId="{D9CB3DBF-0985-4030-BA20-1269EFECF5A4}" dt="2020-03-03T20:19:17.834" v="69" actId="20577"/>
          <ac:spMkLst>
            <pc:docMk/>
            <pc:sldMk cId="218943759" sldId="258"/>
            <ac:spMk id="2" creationId="{5A6B23EF-1C3F-4E20-BF80-7B141A5D32A0}"/>
          </ac:spMkLst>
        </pc:spChg>
        <pc:spChg chg="mod">
          <ac:chgData name="Bukralia, Rajeev" userId="90c774bd-6aea-4ccd-9807-629395d0b3ca" providerId="ADAL" clId="{D9CB3DBF-0985-4030-BA20-1269EFECF5A4}" dt="2020-03-03T20:19:48.784" v="71" actId="12"/>
          <ac:spMkLst>
            <pc:docMk/>
            <pc:sldMk cId="218943759" sldId="258"/>
            <ac:spMk id="3" creationId="{36141350-BB73-4AB1-B68D-80EB1D74BD13}"/>
          </ac:spMkLst>
        </pc:spChg>
      </pc:sldChg>
      <pc:sldChg chg="del">
        <pc:chgData name="Bukralia, Rajeev" userId="90c774bd-6aea-4ccd-9807-629395d0b3ca" providerId="ADAL" clId="{D9CB3DBF-0985-4030-BA20-1269EFECF5A4}" dt="2020-03-03T20:18:00.945" v="3" actId="2696"/>
        <pc:sldMkLst>
          <pc:docMk/>
          <pc:sldMk cId="319459527" sldId="258"/>
        </pc:sldMkLst>
      </pc:sldChg>
      <pc:sldChg chg="modSp add ord">
        <pc:chgData name="Bukralia, Rajeev" userId="90c774bd-6aea-4ccd-9807-629395d0b3ca" providerId="ADAL" clId="{D9CB3DBF-0985-4030-BA20-1269EFECF5A4}" dt="2020-03-03T20:23:19.567" v="232" actId="20577"/>
        <pc:sldMkLst>
          <pc:docMk/>
          <pc:sldMk cId="516989458" sldId="259"/>
        </pc:sldMkLst>
        <pc:spChg chg="mod">
          <ac:chgData name="Bukralia, Rajeev" userId="90c774bd-6aea-4ccd-9807-629395d0b3ca" providerId="ADAL" clId="{D9CB3DBF-0985-4030-BA20-1269EFECF5A4}" dt="2020-03-03T20:20:09.579" v="80" actId="20577"/>
          <ac:spMkLst>
            <pc:docMk/>
            <pc:sldMk cId="516989458" sldId="259"/>
            <ac:spMk id="2" creationId="{24F7F254-1EDB-4949-84EC-8DDFAD54EEF8}"/>
          </ac:spMkLst>
        </pc:spChg>
        <pc:spChg chg="mod">
          <ac:chgData name="Bukralia, Rajeev" userId="90c774bd-6aea-4ccd-9807-629395d0b3ca" providerId="ADAL" clId="{D9CB3DBF-0985-4030-BA20-1269EFECF5A4}" dt="2020-03-03T20:23:19.567" v="232" actId="20577"/>
          <ac:spMkLst>
            <pc:docMk/>
            <pc:sldMk cId="516989458" sldId="259"/>
            <ac:spMk id="3" creationId="{8FDB2DD5-D640-4398-A07D-84B8AB4BCB37}"/>
          </ac:spMkLst>
        </pc:spChg>
      </pc:sldChg>
      <pc:sldChg chg="del">
        <pc:chgData name="Bukralia, Rajeev" userId="90c774bd-6aea-4ccd-9807-629395d0b3ca" providerId="ADAL" clId="{D9CB3DBF-0985-4030-BA20-1269EFECF5A4}" dt="2020-03-03T20:18:00.960" v="4" actId="2696"/>
        <pc:sldMkLst>
          <pc:docMk/>
          <pc:sldMk cId="2007245851" sldId="259"/>
        </pc:sldMkLst>
      </pc:sldChg>
      <pc:sldChg chg="modSp add ord">
        <pc:chgData name="Bukralia, Rajeev" userId="90c774bd-6aea-4ccd-9807-629395d0b3ca" providerId="ADAL" clId="{D9CB3DBF-0985-4030-BA20-1269EFECF5A4}" dt="2020-03-03T20:55:58.002" v="1082" actId="313"/>
        <pc:sldMkLst>
          <pc:docMk/>
          <pc:sldMk cId="1626395165" sldId="260"/>
        </pc:sldMkLst>
        <pc:spChg chg="mod">
          <ac:chgData name="Bukralia, Rajeev" userId="90c774bd-6aea-4ccd-9807-629395d0b3ca" providerId="ADAL" clId="{D9CB3DBF-0985-4030-BA20-1269EFECF5A4}" dt="2020-03-03T20:55:54.234" v="1080" actId="14100"/>
          <ac:spMkLst>
            <pc:docMk/>
            <pc:sldMk cId="1626395165" sldId="260"/>
            <ac:spMk id="2" creationId="{7FA6FFCC-9215-4C8D-B693-C83C5F3C5DAD}"/>
          </ac:spMkLst>
        </pc:spChg>
        <pc:spChg chg="mod">
          <ac:chgData name="Bukralia, Rajeev" userId="90c774bd-6aea-4ccd-9807-629395d0b3ca" providerId="ADAL" clId="{D9CB3DBF-0985-4030-BA20-1269EFECF5A4}" dt="2020-03-03T20:55:58.002" v="1082" actId="313"/>
          <ac:spMkLst>
            <pc:docMk/>
            <pc:sldMk cId="1626395165" sldId="260"/>
            <ac:spMk id="3" creationId="{F402D588-3F58-4BAE-8FFD-6BF6F489D867}"/>
          </ac:spMkLst>
        </pc:spChg>
      </pc:sldChg>
      <pc:sldChg chg="del">
        <pc:chgData name="Bukralia, Rajeev" userId="90c774bd-6aea-4ccd-9807-629395d0b3ca" providerId="ADAL" clId="{D9CB3DBF-0985-4030-BA20-1269EFECF5A4}" dt="2020-03-03T20:18:00.960" v="5" actId="2696"/>
        <pc:sldMkLst>
          <pc:docMk/>
          <pc:sldMk cId="4143327285" sldId="260"/>
        </pc:sldMkLst>
      </pc:sldChg>
      <pc:sldChg chg="modSp add">
        <pc:chgData name="Bukralia, Rajeev" userId="90c774bd-6aea-4ccd-9807-629395d0b3ca" providerId="ADAL" clId="{D9CB3DBF-0985-4030-BA20-1269EFECF5A4}" dt="2020-03-03T20:51:40.796" v="1067" actId="14100"/>
        <pc:sldMkLst>
          <pc:docMk/>
          <pc:sldMk cId="419695549" sldId="261"/>
        </pc:sldMkLst>
        <pc:spChg chg="mod">
          <ac:chgData name="Bukralia, Rajeev" userId="90c774bd-6aea-4ccd-9807-629395d0b3ca" providerId="ADAL" clId="{D9CB3DBF-0985-4030-BA20-1269EFECF5A4}" dt="2020-03-03T20:33:42.983" v="612" actId="20577"/>
          <ac:spMkLst>
            <pc:docMk/>
            <pc:sldMk cId="419695549" sldId="261"/>
            <ac:spMk id="2" creationId="{F37A1A95-3CCA-4F55-A405-3AF365B7EB47}"/>
          </ac:spMkLst>
        </pc:spChg>
        <pc:spChg chg="mod">
          <ac:chgData name="Bukralia, Rajeev" userId="90c774bd-6aea-4ccd-9807-629395d0b3ca" providerId="ADAL" clId="{D9CB3DBF-0985-4030-BA20-1269EFECF5A4}" dt="2020-03-03T20:51:40.796" v="1067" actId="14100"/>
          <ac:spMkLst>
            <pc:docMk/>
            <pc:sldMk cId="419695549" sldId="261"/>
            <ac:spMk id="3" creationId="{8A3B78F0-F562-4904-9208-6F2D648DB023}"/>
          </ac:spMkLst>
        </pc:spChg>
      </pc:sldChg>
      <pc:sldChg chg="del">
        <pc:chgData name="Bukralia, Rajeev" userId="90c774bd-6aea-4ccd-9807-629395d0b3ca" providerId="ADAL" clId="{D9CB3DBF-0985-4030-BA20-1269EFECF5A4}" dt="2020-03-03T20:18:00.976" v="6" actId="2696"/>
        <pc:sldMkLst>
          <pc:docMk/>
          <pc:sldMk cId="957005555" sldId="261"/>
        </pc:sldMkLst>
      </pc:sldChg>
      <pc:sldChg chg="modSp add">
        <pc:chgData name="Bukralia, Rajeev" userId="90c774bd-6aea-4ccd-9807-629395d0b3ca" providerId="ADAL" clId="{D9CB3DBF-0985-4030-BA20-1269EFECF5A4}" dt="2020-03-03T20:46:43.487" v="905" actId="255"/>
        <pc:sldMkLst>
          <pc:docMk/>
          <pc:sldMk cId="2217093958" sldId="262"/>
        </pc:sldMkLst>
        <pc:spChg chg="mod">
          <ac:chgData name="Bukralia, Rajeev" userId="90c774bd-6aea-4ccd-9807-629395d0b3ca" providerId="ADAL" clId="{D9CB3DBF-0985-4030-BA20-1269EFECF5A4}" dt="2020-03-03T20:45:40" v="870" actId="14100"/>
          <ac:spMkLst>
            <pc:docMk/>
            <pc:sldMk cId="2217093958" sldId="262"/>
            <ac:spMk id="2" creationId="{5AFC3E0E-0919-4CB7-ADC1-DF36B1E19CAD}"/>
          </ac:spMkLst>
        </pc:spChg>
        <pc:spChg chg="mod">
          <ac:chgData name="Bukralia, Rajeev" userId="90c774bd-6aea-4ccd-9807-629395d0b3ca" providerId="ADAL" clId="{D9CB3DBF-0985-4030-BA20-1269EFECF5A4}" dt="2020-03-03T20:46:43.487" v="905" actId="255"/>
          <ac:spMkLst>
            <pc:docMk/>
            <pc:sldMk cId="2217093958" sldId="262"/>
            <ac:spMk id="3" creationId="{34A7D5E2-5A22-4E6C-BFDA-956BE0FD29B4}"/>
          </ac:spMkLst>
        </pc:spChg>
      </pc:sldChg>
      <pc:sldChg chg="del">
        <pc:chgData name="Bukralia, Rajeev" userId="90c774bd-6aea-4ccd-9807-629395d0b3ca" providerId="ADAL" clId="{D9CB3DBF-0985-4030-BA20-1269EFECF5A4}" dt="2020-03-03T20:18:00.976" v="7" actId="2696"/>
        <pc:sldMkLst>
          <pc:docMk/>
          <pc:sldMk cId="2431475531" sldId="262"/>
        </pc:sldMkLst>
      </pc:sldChg>
      <pc:sldChg chg="del">
        <pc:chgData name="Bukralia, Rajeev" userId="90c774bd-6aea-4ccd-9807-629395d0b3ca" providerId="ADAL" clId="{D9CB3DBF-0985-4030-BA20-1269EFECF5A4}" dt="2020-03-03T20:18:01.038" v="8" actId="2696"/>
        <pc:sldMkLst>
          <pc:docMk/>
          <pc:sldMk cId="432720103" sldId="263"/>
        </pc:sldMkLst>
      </pc:sldChg>
      <pc:sldChg chg="del">
        <pc:chgData name="Bukralia, Rajeev" userId="90c774bd-6aea-4ccd-9807-629395d0b3ca" providerId="ADAL" clId="{D9CB3DBF-0985-4030-BA20-1269EFECF5A4}" dt="2020-03-03T20:18:01.038" v="9" actId="2696"/>
        <pc:sldMkLst>
          <pc:docMk/>
          <pc:sldMk cId="3337202865" sldId="264"/>
        </pc:sldMkLst>
      </pc:sldChg>
      <pc:sldChg chg="del">
        <pc:chgData name="Bukralia, Rajeev" userId="90c774bd-6aea-4ccd-9807-629395d0b3ca" providerId="ADAL" clId="{D9CB3DBF-0985-4030-BA20-1269EFECF5A4}" dt="2020-03-03T20:18:01.054" v="10" actId="2696"/>
        <pc:sldMkLst>
          <pc:docMk/>
          <pc:sldMk cId="3992005694" sldId="265"/>
        </pc:sldMkLst>
      </pc:sldChg>
      <pc:sldChg chg="del">
        <pc:chgData name="Bukralia, Rajeev" userId="90c774bd-6aea-4ccd-9807-629395d0b3ca" providerId="ADAL" clId="{D9CB3DBF-0985-4030-BA20-1269EFECF5A4}" dt="2020-03-03T20:18:01.054" v="11" actId="2696"/>
        <pc:sldMkLst>
          <pc:docMk/>
          <pc:sldMk cId="3093017691" sldId="266"/>
        </pc:sldMkLst>
      </pc:sldChg>
      <pc:sldChg chg="del">
        <pc:chgData name="Bukralia, Rajeev" userId="90c774bd-6aea-4ccd-9807-629395d0b3ca" providerId="ADAL" clId="{D9CB3DBF-0985-4030-BA20-1269EFECF5A4}" dt="2020-03-03T20:18:01.070" v="12" actId="2696"/>
        <pc:sldMkLst>
          <pc:docMk/>
          <pc:sldMk cId="130200724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11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1E1A-C3CE-4B79-87E7-6A19B8C7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4F21-4897-4D6E-893A-9952C654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</a:pPr>
            <a:r>
              <a:rPr lang="en-US" dirty="0"/>
              <a:t>Text Analytics is the process of converting unstructured text into meaningful insights.</a:t>
            </a:r>
          </a:p>
          <a:p>
            <a:pPr marL="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</a:pPr>
            <a:r>
              <a:rPr lang="en-US" dirty="0"/>
              <a:t>Encompasses the tools and methods we therefore use to make sense of all these textual data in order to answer questions and make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9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254-1EDB-4949-84EC-8DDFAD5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2DD5-D640-4398-A07D-84B8AB4B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>
              <a:spcBef>
                <a:spcPts val="1000"/>
              </a:spcBef>
              <a:spcAft>
                <a:spcPts val="0"/>
              </a:spcAft>
              <a:buSzPts val="3200"/>
            </a:pPr>
            <a:r>
              <a:rPr lang="en-US" dirty="0"/>
              <a:t>An interdisciplinary  field that brings together computer science, artificial intelligence and computational linguistics</a:t>
            </a:r>
          </a:p>
          <a:p>
            <a:pPr marL="368300">
              <a:spcBef>
                <a:spcPts val="1000"/>
              </a:spcBef>
              <a:spcAft>
                <a:spcPts val="0"/>
              </a:spcAft>
              <a:buSzPts val="3200"/>
            </a:pPr>
            <a:r>
              <a:rPr lang="en-US" dirty="0"/>
              <a:t>Concerned with getting computers to understand and manipulate natural (human) languages</a:t>
            </a:r>
          </a:p>
          <a:p>
            <a:pPr marL="368300">
              <a:spcBef>
                <a:spcPts val="1000"/>
              </a:spcBef>
              <a:spcAft>
                <a:spcPts val="0"/>
              </a:spcAft>
              <a:buSzPts val="3200"/>
            </a:pPr>
            <a:r>
              <a:rPr lang="en-US" dirty="0"/>
              <a:t>Focuses on processing and analyzing large amount of natural language data using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3EF-1C3F-4E20-BF80-7B141A5D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 &amp; 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1350-BB73-4AB1-B68D-80EB1D74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spcBef>
                <a:spcPts val="10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Predictive typing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Search Engines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Spell Checkers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Automatic video captioning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Chatbots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Smart Assistants</a:t>
            </a:r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89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FFCC-9215-4C8D-B693-C83C5F3C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D588-3F58-4BAE-8FFD-6BF6F48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990600"/>
            <a:ext cx="7686675" cy="5181600"/>
          </a:xfrm>
        </p:spPr>
        <p:txBody>
          <a:bodyPr/>
          <a:lstStyle/>
          <a:p>
            <a:r>
              <a:rPr lang="en-US" dirty="0"/>
              <a:t>The Turing test was developed by Alan Turing in 1950</a:t>
            </a:r>
          </a:p>
          <a:p>
            <a:r>
              <a:rPr lang="en-US" dirty="0"/>
              <a:t>Alan Turing is known as the father of artificial intelligence. ACM bestows the “Turing Award” in his honor.</a:t>
            </a:r>
          </a:p>
          <a:p>
            <a:r>
              <a:rPr lang="en-US" dirty="0"/>
              <a:t>Seminal paper: Computing Machinery and Intelligence</a:t>
            </a:r>
          </a:p>
          <a:p>
            <a:r>
              <a:rPr lang="en-US" dirty="0"/>
              <a:t>Can computer exhibit intelligent behavior?</a:t>
            </a:r>
          </a:p>
          <a:p>
            <a:r>
              <a:rPr lang="en-US" dirty="0"/>
              <a:t>Can a computer be mistaken for a human?</a:t>
            </a:r>
          </a:p>
          <a:p>
            <a:r>
              <a:rPr lang="en-US" dirty="0"/>
              <a:t>The understanding and comprehension of human (natural) language is an important aspect of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2639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95-3CCA-4F55-A405-3AF365B7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Text Analytics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78F0-F562-4904-9208-6F2D648D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71600"/>
            <a:ext cx="7686675" cy="4876800"/>
          </a:xfrm>
        </p:spPr>
        <p:txBody>
          <a:bodyPr/>
          <a:lstStyle/>
          <a:p>
            <a:r>
              <a:rPr lang="en-US" sz="1800" dirty="0"/>
              <a:t>Corpus (large set of text data)</a:t>
            </a:r>
          </a:p>
          <a:p>
            <a:r>
              <a:rPr lang="en-US" sz="1800" dirty="0"/>
              <a:t>Regular Expressions (for pattern matching)</a:t>
            </a:r>
          </a:p>
          <a:p>
            <a:r>
              <a:rPr lang="en-US" sz="1800" dirty="0"/>
              <a:t>Tokenization</a:t>
            </a:r>
          </a:p>
          <a:p>
            <a:pPr lvl="1"/>
            <a:r>
              <a:rPr lang="en-US" sz="1800" dirty="0"/>
              <a:t>transformation of a text into its smaller constituent pieces or tokens</a:t>
            </a:r>
          </a:p>
          <a:p>
            <a:pPr lvl="1"/>
            <a:r>
              <a:rPr lang="en-US" sz="1800" dirty="0"/>
              <a:t>for example, the sentence  “Living in LA isn’t cheap” becomes ['Living', 'in', 'LA', 'is', "</a:t>
            </a:r>
            <a:r>
              <a:rPr lang="en-US" sz="1800" dirty="0" err="1"/>
              <a:t>n't</a:t>
            </a:r>
            <a:r>
              <a:rPr lang="en-US" sz="1800" dirty="0"/>
              <a:t>", 'cheap', '!']</a:t>
            </a:r>
          </a:p>
          <a:p>
            <a:r>
              <a:rPr lang="en-US" sz="1800" dirty="0"/>
              <a:t>Normalization</a:t>
            </a:r>
          </a:p>
          <a:p>
            <a:pPr lvl="1"/>
            <a:r>
              <a:rPr lang="en-US" sz="1800" dirty="0"/>
              <a:t>transformation of text into a standardized form to make it consistent</a:t>
            </a:r>
          </a:p>
          <a:p>
            <a:r>
              <a:rPr lang="en-US" sz="1800" dirty="0"/>
              <a:t>Ontology</a:t>
            </a:r>
          </a:p>
          <a:p>
            <a:pPr lvl="1"/>
            <a:r>
              <a:rPr lang="en-US" sz="1800" dirty="0"/>
              <a:t>An ontology is an explicit specification of a conceptualization such as objects and concepts and their relationships</a:t>
            </a:r>
          </a:p>
          <a:p>
            <a:pPr lvl="1"/>
            <a:r>
              <a:rPr lang="en-US" sz="1800" dirty="0"/>
              <a:t>A common lexical ontology: WordNet (</a:t>
            </a:r>
            <a:r>
              <a:rPr lang="en-US" sz="1800" dirty="0">
                <a:hlinkClick r:id="rId2"/>
              </a:rPr>
              <a:t>https://wordnet.princeton.edu/</a:t>
            </a:r>
            <a:r>
              <a:rPr lang="en-US" sz="18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3E0E-0919-4CB7-ADC1-DF36B1E1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D5E2-5A22-4E6C-BFDA-956BE0FD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066800"/>
            <a:ext cx="7686675" cy="5181600"/>
          </a:xfrm>
        </p:spPr>
        <p:txBody>
          <a:bodyPr/>
          <a:lstStyle/>
          <a:p>
            <a:pPr marL="25400" lv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Normalization often involves several intermediate tasks</a:t>
            </a:r>
          </a:p>
          <a:p>
            <a:pPr marL="914400" lvl="1" indent="-406400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case-folding</a:t>
            </a:r>
          </a:p>
          <a:p>
            <a:pPr marL="914400" lvl="1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punctuation removal</a:t>
            </a:r>
          </a:p>
          <a:p>
            <a:pPr marL="914400" lvl="1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 err="1"/>
              <a:t>stopword</a:t>
            </a:r>
            <a:r>
              <a:rPr lang="en-US" sz="1800" dirty="0"/>
              <a:t> removal</a:t>
            </a:r>
          </a:p>
          <a:p>
            <a:pPr marL="914400" lvl="1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stemming - transforming words to their root words</a:t>
            </a:r>
          </a:p>
          <a:p>
            <a:pPr marL="1314450" lvl="2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cutting off the end or the beginning of the word</a:t>
            </a:r>
          </a:p>
          <a:p>
            <a:pPr marL="1314450" lvl="2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“reading” can be stemmed to “read” </a:t>
            </a:r>
          </a:p>
          <a:p>
            <a:pPr marL="914400" lvl="1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lemmatization - transforming words to their base form or lemma</a:t>
            </a:r>
          </a:p>
          <a:p>
            <a:pPr marL="914400" lvl="1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Considers morphological structure</a:t>
            </a:r>
          </a:p>
          <a:p>
            <a:pPr marL="1314450" lvl="2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Reads -&gt; read; reading -&gt; read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3958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9E787-892D-4698-B849-01FFFAE045E5}">
  <ds:schemaRefs>
    <ds:schemaRef ds:uri="http://purl.org/dc/terms/"/>
    <ds:schemaRef ds:uri="http://schemas.microsoft.com/office/2006/documentManagement/types"/>
    <ds:schemaRef ds:uri="94c84202-c237-4038-9ee0-869900cdc94f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6deb96d-0598-4147-91b9-e91e5313365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2C0091-B80B-41B4-A24E-1A1C2BC436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A85-23F2-4EEC-AE24-5331948666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3170</TotalTime>
  <Words>354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Webdings</vt:lpstr>
      <vt:lpstr>Wingdings</vt:lpstr>
      <vt:lpstr>MNSU_master_11-13</vt:lpstr>
      <vt:lpstr>IT 418/518: Foundations of Data Science</vt:lpstr>
      <vt:lpstr>Text Analytics</vt:lpstr>
      <vt:lpstr>Natural Language Processing (NLP)</vt:lpstr>
      <vt:lpstr>Applications of NLP &amp; Text Analytics</vt:lpstr>
      <vt:lpstr>Turing Test</vt:lpstr>
      <vt:lpstr>Key Text Analytics Concepts</vt:lpstr>
      <vt:lpstr>Normalization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138</cp:revision>
  <dcterms:created xsi:type="dcterms:W3CDTF">2016-08-24T19:17:46Z</dcterms:created>
  <dcterms:modified xsi:type="dcterms:W3CDTF">2020-03-03T20:56:06Z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