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kralia, Rajeev" initials="BR" lastIdx="1" clrIdx="0">
    <p:extLst>
      <p:ext uri="{19B8F6BF-5375-455C-9EA6-DF929625EA0E}">
        <p15:presenceInfo xmlns:p15="http://schemas.microsoft.com/office/powerpoint/2012/main" userId="S-1-5-21-3696825333-3990763484-1079928615-992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E4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3" d="100"/>
          <a:sy n="163" d="100"/>
        </p:scale>
        <p:origin x="1728" y="1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kralia, Rajeev" userId="90c774bd-6aea-4ccd-9807-629395d0b3ca" providerId="ADAL" clId="{F51936D5-FF52-4103-A4BF-C105ED91C83F}"/>
    <pc:docChg chg="modSld">
      <pc:chgData name="Bukralia, Rajeev" userId="90c774bd-6aea-4ccd-9807-629395d0b3ca" providerId="ADAL" clId="{F51936D5-FF52-4103-A4BF-C105ED91C83F}" dt="2020-03-05T20:53:04.621" v="1" actId="20577"/>
      <pc:docMkLst>
        <pc:docMk/>
      </pc:docMkLst>
      <pc:sldChg chg="modSp">
        <pc:chgData name="Bukralia, Rajeev" userId="90c774bd-6aea-4ccd-9807-629395d0b3ca" providerId="ADAL" clId="{F51936D5-FF52-4103-A4BF-C105ED91C83F}" dt="2020-03-05T20:53:04.621" v="1" actId="20577"/>
        <pc:sldMkLst>
          <pc:docMk/>
          <pc:sldMk cId="311093204" sldId="256"/>
        </pc:sldMkLst>
        <pc:spChg chg="mod">
          <ac:chgData name="Bukralia, Rajeev" userId="90c774bd-6aea-4ccd-9807-629395d0b3ca" providerId="ADAL" clId="{F51936D5-FF52-4103-A4BF-C105ED91C83F}" dt="2020-03-05T20:53:04.621" v="1" actId="20577"/>
          <ac:spMkLst>
            <pc:docMk/>
            <pc:sldMk cId="31109320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03DF-1550-43AB-8942-2B097B212F63}" type="datetimeFigureOut">
              <a:rPr lang="en-US" smtClean="0"/>
              <a:t>3/5/2020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0965-B4E7-4913-8E9C-3196D05065A3}" type="slidenum">
              <a:rPr lang="en-US" smtClean="0"/>
              <a:t>‹#›</a:t>
            </a:fld>
            <a:endParaRPr lang="en-US"/>
          </a:p>
        </p:txBody>
      </p:sp>
    </p:spTree>
    <p:extLst>
      <p:ext uri="{BB962C8B-B14F-4D97-AF65-F5344CB8AC3E}">
        <p14:creationId xmlns:p14="http://schemas.microsoft.com/office/powerpoint/2010/main" val="52575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Title slide bkg_2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9" name="Rectangle 3"/>
          <p:cNvSpPr>
            <a:spLocks noGrp="1" noChangeArrowheads="1"/>
          </p:cNvSpPr>
          <p:nvPr>
            <p:ph type="ctrTitle"/>
          </p:nvPr>
        </p:nvSpPr>
        <p:spPr>
          <a:xfrm>
            <a:off x="685800" y="2362200"/>
            <a:ext cx="7772400" cy="981075"/>
          </a:xfrm>
        </p:spPr>
        <p:txBody>
          <a:bodyPr/>
          <a:lstStyle>
            <a:lvl1pPr>
              <a:defRPr sz="3600" b="0" i="0">
                <a:solidFill>
                  <a:srgbClr val="F1E405"/>
                </a:solidFill>
                <a:latin typeface=""/>
                <a:cs typeface="Futura Light"/>
              </a:defRPr>
            </a:lvl1pPr>
          </a:lstStyle>
          <a:p>
            <a:pPr lvl="0"/>
            <a:r>
              <a:rPr lang="en-US" noProof="0"/>
              <a:t>Click to edit Master title style</a:t>
            </a:r>
          </a:p>
        </p:txBody>
      </p:sp>
      <p:sp>
        <p:nvSpPr>
          <p:cNvPr id="4100" name="Rectangle 4"/>
          <p:cNvSpPr>
            <a:spLocks noGrp="1" noChangeArrowheads="1"/>
          </p:cNvSpPr>
          <p:nvPr>
            <p:ph type="subTitle" idx="1"/>
          </p:nvPr>
        </p:nvSpPr>
        <p:spPr>
          <a:xfrm>
            <a:off x="1371600" y="3962400"/>
            <a:ext cx="6400800" cy="1504950"/>
          </a:xfrm>
        </p:spPr>
        <p:txBody>
          <a:bodyPr/>
          <a:lstStyle>
            <a:lvl1pPr marL="0" indent="0" algn="ctr">
              <a:buFont typeface="Symbol" charset="0"/>
              <a:buNone/>
              <a:defRPr sz="2800" b="0" i="0">
                <a:solidFill>
                  <a:schemeClr val="bg1"/>
                </a:solidFill>
                <a:latin typeface=""/>
                <a:cs typeface="Futura Book"/>
              </a:defRPr>
            </a:lvl1pPr>
          </a:lstStyle>
          <a:p>
            <a:pPr lvl="0"/>
            <a:r>
              <a:rPr lang="en-US" noProof="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06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5678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1525" y="2057400"/>
            <a:ext cx="3767138"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2057400"/>
            <a:ext cx="3767137"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33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176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57437"/>
            <a:ext cx="4040188" cy="350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176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57437"/>
            <a:ext cx="4041775" cy="3205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82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86675" cy="1195388"/>
          </a:xfrm>
        </p:spPr>
        <p:txBody>
          <a:bodyPr/>
          <a:lstStyle/>
          <a:p>
            <a:r>
              <a:rPr lang="en-US"/>
              <a:t>Click to edit Master title style</a:t>
            </a:r>
          </a:p>
        </p:txBody>
      </p:sp>
    </p:spTree>
    <p:extLst>
      <p:ext uri="{BB962C8B-B14F-4D97-AF65-F5344CB8AC3E}">
        <p14:creationId xmlns:p14="http://schemas.microsoft.com/office/powerpoint/2010/main" val="20928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2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09600"/>
            <a:ext cx="5111750" cy="5213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1650"/>
            <a:ext cx="3008313" cy="4051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42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36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200"/>
            <a:ext cx="5486400" cy="3883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440363"/>
            <a:ext cx="5486400" cy="500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14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ontent-slide-bkg_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3"/>
          <p:cNvSpPr>
            <a:spLocks noGrp="1" noChangeArrowheads="1"/>
          </p:cNvSpPr>
          <p:nvPr>
            <p:ph type="title"/>
          </p:nvPr>
        </p:nvSpPr>
        <p:spPr bwMode="auto">
          <a:xfrm>
            <a:off x="771525" y="381000"/>
            <a:ext cx="768667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771525" y="1981200"/>
            <a:ext cx="7686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dt="0"/>
  <p:txStyles>
    <p:titleStyle>
      <a:lvl1pPr algn="ctr" rtl="0" eaLnBrk="1" fontAlgn="base" hangingPunct="1">
        <a:spcBef>
          <a:spcPct val="0"/>
        </a:spcBef>
        <a:spcAft>
          <a:spcPct val="0"/>
        </a:spcAft>
        <a:defRPr sz="3600" b="0" i="0">
          <a:solidFill>
            <a:schemeClr val="tx1"/>
          </a:solidFill>
          <a:latin typeface=""/>
          <a:ea typeface="+mj-ea"/>
          <a:cs typeface="Futura Medium"/>
        </a:defRPr>
      </a:lvl1pPr>
      <a:lvl2pPr algn="ctr" rtl="0" eaLnBrk="1" fontAlgn="base" hangingPunct="1">
        <a:spcBef>
          <a:spcPct val="0"/>
        </a:spcBef>
        <a:spcAft>
          <a:spcPct val="0"/>
        </a:spcAft>
        <a:defRPr sz="3600" b="1">
          <a:solidFill>
            <a:schemeClr val="tx1"/>
          </a:solidFill>
          <a:latin typeface="Arial" charset="0"/>
          <a:ea typeface="Osaka" charset="0"/>
          <a:cs typeface="Osaka" charset="0"/>
        </a:defRPr>
      </a:lvl2pPr>
      <a:lvl3pPr algn="ctr" rtl="0" eaLnBrk="1" fontAlgn="base" hangingPunct="1">
        <a:spcBef>
          <a:spcPct val="0"/>
        </a:spcBef>
        <a:spcAft>
          <a:spcPct val="0"/>
        </a:spcAft>
        <a:defRPr sz="3600" b="1">
          <a:solidFill>
            <a:schemeClr val="tx1"/>
          </a:solidFill>
          <a:latin typeface="Arial" charset="0"/>
          <a:ea typeface="Osaka" charset="0"/>
          <a:cs typeface="Osaka" charset="0"/>
        </a:defRPr>
      </a:lvl3pPr>
      <a:lvl4pPr algn="ctr" rtl="0" eaLnBrk="1" fontAlgn="base" hangingPunct="1">
        <a:spcBef>
          <a:spcPct val="0"/>
        </a:spcBef>
        <a:spcAft>
          <a:spcPct val="0"/>
        </a:spcAft>
        <a:defRPr sz="3600" b="1">
          <a:solidFill>
            <a:schemeClr val="tx1"/>
          </a:solidFill>
          <a:latin typeface="Arial" charset="0"/>
          <a:ea typeface="Osaka" charset="0"/>
          <a:cs typeface="Osaka" charset="0"/>
        </a:defRPr>
      </a:lvl4pPr>
      <a:lvl5pPr algn="ctr" rtl="0" eaLnBrk="1" fontAlgn="base" hangingPunct="1">
        <a:spcBef>
          <a:spcPct val="0"/>
        </a:spcBef>
        <a:spcAft>
          <a:spcPct val="0"/>
        </a:spcAft>
        <a:defRPr sz="3600" b="1">
          <a:solidFill>
            <a:schemeClr val="tx1"/>
          </a:solidFill>
          <a:latin typeface="Arial" charset="0"/>
          <a:ea typeface="Osaka" charset="0"/>
          <a:cs typeface="Osaka" charset="0"/>
        </a:defRPr>
      </a:lvl5pPr>
      <a:lvl6pPr marL="457200" algn="ctr" rtl="0" eaLnBrk="1" fontAlgn="base" hangingPunct="1">
        <a:spcBef>
          <a:spcPct val="0"/>
        </a:spcBef>
        <a:spcAft>
          <a:spcPct val="0"/>
        </a:spcAft>
        <a:defRPr sz="3600" b="1">
          <a:solidFill>
            <a:schemeClr val="tx1"/>
          </a:solidFill>
          <a:latin typeface="Arial" charset="0"/>
          <a:ea typeface="Osaka" charset="0"/>
          <a:cs typeface="Osaka" charset="0"/>
        </a:defRPr>
      </a:lvl6pPr>
      <a:lvl7pPr marL="914400" algn="ctr" rtl="0" eaLnBrk="1" fontAlgn="base" hangingPunct="1">
        <a:spcBef>
          <a:spcPct val="0"/>
        </a:spcBef>
        <a:spcAft>
          <a:spcPct val="0"/>
        </a:spcAft>
        <a:defRPr sz="3600" b="1">
          <a:solidFill>
            <a:schemeClr val="tx1"/>
          </a:solidFill>
          <a:latin typeface="Arial" charset="0"/>
          <a:ea typeface="Osaka" charset="0"/>
          <a:cs typeface="Osaka" charset="0"/>
        </a:defRPr>
      </a:lvl7pPr>
      <a:lvl8pPr marL="1371600" algn="ctr" rtl="0" eaLnBrk="1" fontAlgn="base" hangingPunct="1">
        <a:spcBef>
          <a:spcPct val="0"/>
        </a:spcBef>
        <a:spcAft>
          <a:spcPct val="0"/>
        </a:spcAft>
        <a:defRPr sz="3600" b="1">
          <a:solidFill>
            <a:schemeClr val="tx1"/>
          </a:solidFill>
          <a:latin typeface="Arial" charset="0"/>
          <a:ea typeface="Osaka" charset="0"/>
          <a:cs typeface="Osaka" charset="0"/>
        </a:defRPr>
      </a:lvl8pPr>
      <a:lvl9pPr marL="1828800" algn="ctr" rtl="0" eaLnBrk="1" fontAlgn="base" hangingPunct="1">
        <a:spcBef>
          <a:spcPct val="0"/>
        </a:spcBef>
        <a:spcAft>
          <a:spcPct val="0"/>
        </a:spcAft>
        <a:defRPr sz="3600" b="1">
          <a:solidFill>
            <a:schemeClr val="tx1"/>
          </a:solidFill>
          <a:latin typeface="Arial" charset="0"/>
          <a:ea typeface="Osaka" charset="0"/>
          <a:cs typeface="Osaka" charset="0"/>
        </a:defRPr>
      </a:lvl9pPr>
    </p:titleStyle>
    <p:bodyStyle>
      <a:lvl1pPr marL="342900" indent="-342900" algn="l" rtl="0" eaLnBrk="1" fontAlgn="base" hangingPunct="1">
        <a:spcBef>
          <a:spcPct val="10000"/>
        </a:spcBef>
        <a:spcAft>
          <a:spcPct val="20000"/>
        </a:spcAft>
        <a:buFont typeface="Symbol" charset="0"/>
        <a:buChar char=""/>
        <a:defRPr sz="2400" b="1" i="0">
          <a:solidFill>
            <a:schemeClr val="tx1"/>
          </a:solidFill>
          <a:latin typeface=""/>
          <a:ea typeface="+mn-ea"/>
          <a:cs typeface="Futura Heavy"/>
        </a:defRPr>
      </a:lvl1pPr>
      <a:lvl2pPr marL="742950" indent="-285750" algn="l" rtl="0" eaLnBrk="1" fontAlgn="base" hangingPunct="1">
        <a:spcBef>
          <a:spcPct val="0"/>
        </a:spcBef>
        <a:spcAft>
          <a:spcPct val="20000"/>
        </a:spcAft>
        <a:buClr>
          <a:schemeClr val="tx1"/>
        </a:buClr>
        <a:buChar char="&lt;"/>
        <a:defRPr sz="2200" b="0" i="0">
          <a:solidFill>
            <a:schemeClr val="tx1"/>
          </a:solidFill>
          <a:latin typeface=""/>
          <a:ea typeface="+mn-ea"/>
          <a:cs typeface="Futura Light"/>
        </a:defRPr>
      </a:lvl2pPr>
      <a:lvl3pPr marL="1143000" indent="-228600" algn="l" rtl="0" eaLnBrk="1" fontAlgn="base" hangingPunct="1">
        <a:spcBef>
          <a:spcPct val="0"/>
        </a:spcBef>
        <a:spcAft>
          <a:spcPct val="20000"/>
        </a:spcAft>
        <a:buFont typeface="Webdings" charset="0"/>
        <a:buChar char="a"/>
        <a:defRPr sz="2200" b="0" i="0">
          <a:solidFill>
            <a:schemeClr val="tx1"/>
          </a:solidFill>
          <a:latin typeface=""/>
          <a:ea typeface="+mn-ea"/>
          <a:cs typeface="Futura Light"/>
        </a:defRPr>
      </a:lvl3pPr>
      <a:lvl4pPr marL="1600200" indent="-228600" algn="l" rtl="0" eaLnBrk="1" fontAlgn="base" hangingPunct="1">
        <a:spcBef>
          <a:spcPct val="0"/>
        </a:spcBef>
        <a:spcAft>
          <a:spcPct val="20000"/>
        </a:spcAft>
        <a:buChar char="•"/>
        <a:defRPr sz="2200" b="0" i="0">
          <a:solidFill>
            <a:schemeClr val="tx1"/>
          </a:solidFill>
          <a:latin typeface=""/>
          <a:ea typeface="+mn-ea"/>
          <a:cs typeface="Futura Light"/>
        </a:defRPr>
      </a:lvl4pPr>
      <a:lvl5pPr marL="2057400" indent="-228600" algn="l" rtl="0" eaLnBrk="1" fontAlgn="base" hangingPunct="1">
        <a:spcBef>
          <a:spcPct val="0"/>
        </a:spcBef>
        <a:spcAft>
          <a:spcPct val="20000"/>
        </a:spcAft>
        <a:buFont typeface="Webdings" charset="0"/>
        <a:buChar char="4"/>
        <a:defRPr sz="2200" b="0" i="0">
          <a:solidFill>
            <a:schemeClr val="tx1"/>
          </a:solidFill>
          <a:latin typeface=""/>
          <a:ea typeface="+mn-ea"/>
          <a:cs typeface="Futura Light"/>
        </a:defRPr>
      </a:lvl5pPr>
      <a:lvl6pPr marL="25146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6pPr>
      <a:lvl7pPr marL="29718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7pPr>
      <a:lvl8pPr marL="34290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8pPr>
      <a:lvl9pPr marL="38862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133475"/>
          </a:xfrm>
        </p:spPr>
        <p:txBody>
          <a:bodyPr/>
          <a:lstStyle/>
          <a:p>
            <a:r>
              <a:rPr lang="en-US" b="1">
                <a:latin typeface="+mn-lt"/>
              </a:rPr>
              <a:t>IT 418/518: Foundations of Data Science</a:t>
            </a:r>
          </a:p>
        </p:txBody>
      </p:sp>
      <p:sp>
        <p:nvSpPr>
          <p:cNvPr id="3" name="Subtitle 2"/>
          <p:cNvSpPr>
            <a:spLocks noGrp="1"/>
          </p:cNvSpPr>
          <p:nvPr>
            <p:ph type="subTitle" idx="1"/>
          </p:nvPr>
        </p:nvSpPr>
        <p:spPr/>
        <p:txBody>
          <a:bodyPr/>
          <a:lstStyle/>
          <a:p>
            <a:r>
              <a:rPr lang="en-US" dirty="0"/>
              <a:t>Class 12</a:t>
            </a:r>
          </a:p>
          <a:p>
            <a:r>
              <a:rPr lang="en-US" dirty="0"/>
              <a:t>Dr. Rajeev Bukralia</a:t>
            </a:r>
          </a:p>
        </p:txBody>
      </p:sp>
    </p:spTree>
    <p:extLst>
      <p:ext uri="{BB962C8B-B14F-4D97-AF65-F5344CB8AC3E}">
        <p14:creationId xmlns:p14="http://schemas.microsoft.com/office/powerpoint/2010/main" val="31109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685800"/>
          </a:xfrm>
        </p:spPr>
        <p:txBody>
          <a:bodyPr/>
          <a:lstStyle/>
          <a:p>
            <a:r>
              <a:rPr lang="en-US"/>
              <a:t>Exercise</a:t>
            </a:r>
          </a:p>
        </p:txBody>
      </p:sp>
      <p:pic>
        <p:nvPicPr>
          <p:cNvPr id="4" name="Content Placeholder 3"/>
          <p:cNvPicPr>
            <a:picLocks noGrp="1" noChangeAspect="1"/>
          </p:cNvPicPr>
          <p:nvPr>
            <p:ph idx="1"/>
          </p:nvPr>
        </p:nvPicPr>
        <p:blipFill>
          <a:blip r:embed="rId2"/>
          <a:stretch>
            <a:fillRect/>
          </a:stretch>
        </p:blipFill>
        <p:spPr>
          <a:xfrm>
            <a:off x="2733109" y="1066800"/>
            <a:ext cx="3763505" cy="5066608"/>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70119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part 1</a:t>
            </a:r>
          </a:p>
        </p:txBody>
      </p:sp>
      <p:pic>
        <p:nvPicPr>
          <p:cNvPr id="4" name="Content Placeholder 3"/>
          <p:cNvPicPr>
            <a:picLocks noGrp="1" noChangeAspect="1"/>
          </p:cNvPicPr>
          <p:nvPr>
            <p:ph idx="1"/>
          </p:nvPr>
        </p:nvPicPr>
        <p:blipFill>
          <a:blip r:embed="rId2"/>
          <a:stretch>
            <a:fillRect/>
          </a:stretch>
        </p:blipFill>
        <p:spPr>
          <a:xfrm>
            <a:off x="1417752" y="1981200"/>
            <a:ext cx="6394221" cy="3657600"/>
          </a:xfrm>
          <a:prstGeom prst="rect">
            <a:avLst/>
          </a:prstGeom>
        </p:spPr>
      </p:pic>
    </p:spTree>
    <p:extLst>
      <p:ext uri="{BB962C8B-B14F-4D97-AF65-F5344CB8AC3E}">
        <p14:creationId xmlns:p14="http://schemas.microsoft.com/office/powerpoint/2010/main" val="18579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part 2</a:t>
            </a:r>
          </a:p>
        </p:txBody>
      </p:sp>
      <p:pic>
        <p:nvPicPr>
          <p:cNvPr id="4" name="Picture 3"/>
          <p:cNvPicPr>
            <a:picLocks noChangeAspect="1"/>
          </p:cNvPicPr>
          <p:nvPr/>
        </p:nvPicPr>
        <p:blipFill>
          <a:blip r:embed="rId2"/>
          <a:stretch>
            <a:fillRect/>
          </a:stretch>
        </p:blipFill>
        <p:spPr>
          <a:xfrm>
            <a:off x="838200" y="1828800"/>
            <a:ext cx="7219950" cy="4129930"/>
          </a:xfrm>
          <a:prstGeom prst="rect">
            <a:avLst/>
          </a:prstGeom>
        </p:spPr>
      </p:pic>
    </p:spTree>
    <p:extLst>
      <p:ext uri="{BB962C8B-B14F-4D97-AF65-F5344CB8AC3E}">
        <p14:creationId xmlns:p14="http://schemas.microsoft.com/office/powerpoint/2010/main" val="242826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part 3</a:t>
            </a:r>
          </a:p>
        </p:txBody>
      </p:sp>
      <p:pic>
        <p:nvPicPr>
          <p:cNvPr id="4" name="Picture 3"/>
          <p:cNvPicPr>
            <a:picLocks noChangeAspect="1"/>
          </p:cNvPicPr>
          <p:nvPr/>
        </p:nvPicPr>
        <p:blipFill>
          <a:blip r:embed="rId2"/>
          <a:stretch>
            <a:fillRect/>
          </a:stretch>
        </p:blipFill>
        <p:spPr>
          <a:xfrm>
            <a:off x="4354" y="1219200"/>
            <a:ext cx="8861516" cy="2552700"/>
          </a:xfrm>
          <a:prstGeom prst="rect">
            <a:avLst/>
          </a:prstGeom>
        </p:spPr>
      </p:pic>
      <p:pic>
        <p:nvPicPr>
          <p:cNvPr id="5" name="Picture 4"/>
          <p:cNvPicPr>
            <a:picLocks noChangeAspect="1"/>
          </p:cNvPicPr>
          <p:nvPr/>
        </p:nvPicPr>
        <p:blipFill>
          <a:blip r:embed="rId3"/>
          <a:stretch>
            <a:fillRect/>
          </a:stretch>
        </p:blipFill>
        <p:spPr>
          <a:xfrm>
            <a:off x="0" y="3886200"/>
            <a:ext cx="5657257" cy="1828800"/>
          </a:xfrm>
          <a:prstGeom prst="rect">
            <a:avLst/>
          </a:prstGeom>
        </p:spPr>
      </p:pic>
      <p:pic>
        <p:nvPicPr>
          <p:cNvPr id="6" name="Picture 5"/>
          <p:cNvPicPr>
            <a:picLocks noChangeAspect="1"/>
          </p:cNvPicPr>
          <p:nvPr/>
        </p:nvPicPr>
        <p:blipFill>
          <a:blip r:embed="rId4"/>
          <a:stretch>
            <a:fillRect/>
          </a:stretch>
        </p:blipFill>
        <p:spPr>
          <a:xfrm>
            <a:off x="5657257" y="3784963"/>
            <a:ext cx="3376541" cy="1930037"/>
          </a:xfrm>
          <a:prstGeom prst="rect">
            <a:avLst/>
          </a:prstGeom>
        </p:spPr>
      </p:pic>
    </p:spTree>
    <p:extLst>
      <p:ext uri="{BB962C8B-B14F-4D97-AF65-F5344CB8AC3E}">
        <p14:creationId xmlns:p14="http://schemas.microsoft.com/office/powerpoint/2010/main" val="322619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533400"/>
          </a:xfrm>
        </p:spPr>
        <p:txBody>
          <a:bodyPr/>
          <a:lstStyle/>
          <a:p>
            <a:r>
              <a:rPr lang="en-US"/>
              <a:t>Answer part 4</a:t>
            </a:r>
          </a:p>
        </p:txBody>
      </p:sp>
      <p:pic>
        <p:nvPicPr>
          <p:cNvPr id="4" name="Content Placeholder 3"/>
          <p:cNvPicPr>
            <a:picLocks noGrp="1" noChangeAspect="1"/>
          </p:cNvPicPr>
          <p:nvPr>
            <p:ph idx="1"/>
          </p:nvPr>
        </p:nvPicPr>
        <p:blipFill>
          <a:blip r:embed="rId2"/>
          <a:stretch>
            <a:fillRect/>
          </a:stretch>
        </p:blipFill>
        <p:spPr>
          <a:xfrm>
            <a:off x="3185597" y="1066800"/>
            <a:ext cx="2858529" cy="3657600"/>
          </a:xfrm>
          <a:prstGeom prst="rect">
            <a:avLst/>
          </a:prstGeom>
        </p:spPr>
      </p:pic>
      <p:sp>
        <p:nvSpPr>
          <p:cNvPr id="5" name="TextBox 4"/>
          <p:cNvSpPr txBox="1"/>
          <p:nvPr/>
        </p:nvSpPr>
        <p:spPr>
          <a:xfrm>
            <a:off x="304800" y="4889863"/>
            <a:ext cx="7924800" cy="1200329"/>
          </a:xfrm>
          <a:prstGeom prst="rect">
            <a:avLst/>
          </a:prstGeom>
          <a:noFill/>
        </p:spPr>
        <p:txBody>
          <a:bodyPr wrap="square" rtlCol="0">
            <a:spAutoFit/>
          </a:bodyPr>
          <a:lstStyle/>
          <a:p>
            <a:r>
              <a:rPr lang="en-US" sz="1800"/>
              <a:t>Conclusion: This dataset indicates that the tall leaders are more successful than short leaders in terms of approval ratings……but this sample has only four observations…..and each observation does not differ too much when it comes to height….so this is a far reaching inference.</a:t>
            </a:r>
          </a:p>
        </p:txBody>
      </p:sp>
    </p:spTree>
    <p:extLst>
      <p:ext uri="{BB962C8B-B14F-4D97-AF65-F5344CB8AC3E}">
        <p14:creationId xmlns:p14="http://schemas.microsoft.com/office/powerpoint/2010/main" val="345155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Evaluating Linear Regression Models</a:t>
            </a:r>
          </a:p>
        </p:txBody>
      </p:sp>
      <p:sp>
        <p:nvSpPr>
          <p:cNvPr id="3" name="Content Placeholder 2"/>
          <p:cNvSpPr>
            <a:spLocks noGrp="1"/>
          </p:cNvSpPr>
          <p:nvPr>
            <p:ph idx="1"/>
          </p:nvPr>
        </p:nvSpPr>
        <p:spPr>
          <a:xfrm>
            <a:off x="533400" y="1524000"/>
            <a:ext cx="7686675" cy="4495800"/>
          </a:xfrm>
        </p:spPr>
        <p:txBody>
          <a:bodyPr/>
          <a:lstStyle/>
          <a:p>
            <a:r>
              <a:rPr lang="en-US"/>
              <a:t>“Goodness of fit” measures</a:t>
            </a:r>
          </a:p>
          <a:p>
            <a:pPr lvl="1"/>
            <a:r>
              <a:rPr lang="en-US" b="1"/>
              <a:t>r Squared</a:t>
            </a:r>
            <a:r>
              <a:rPr lang="en-US"/>
              <a:t> (r</a:t>
            </a:r>
            <a:r>
              <a:rPr lang="en-US" baseline="30000"/>
              <a:t>2 </a:t>
            </a:r>
            <a:r>
              <a:rPr lang="en-US"/>
              <a:t>or the Coefficient of Determination): It tells you how many points fall on the regression line. For example, R Square of 0.8 means 80% of the values fit the model</a:t>
            </a:r>
          </a:p>
          <a:p>
            <a:pPr lvl="1"/>
            <a:r>
              <a:rPr lang="en-US" b="1"/>
              <a:t>Adjusted r Squared: </a:t>
            </a:r>
            <a:r>
              <a:rPr lang="en-US"/>
              <a:t>The adjusted R-square adjusts for the number of terms in a model</a:t>
            </a:r>
          </a:p>
          <a:p>
            <a:pPr lvl="1"/>
            <a:r>
              <a:rPr lang="en-US" b="1"/>
              <a:t>F-statistic (F-Test): </a:t>
            </a:r>
            <a:r>
              <a:rPr lang="en-US"/>
              <a:t>It tests the overall hypothesis that regression model is no improvement over just modeling y with its mean. The null hypothesis can be rejected is F-statistic&lt;0.05</a:t>
            </a:r>
          </a:p>
          <a:p>
            <a:pPr lvl="1"/>
            <a:r>
              <a:rPr lang="en-US" b="1"/>
              <a:t>Residuals</a:t>
            </a:r>
            <a:r>
              <a:rPr lang="en-US"/>
              <a:t>: Errors in prediction</a:t>
            </a:r>
          </a:p>
          <a:p>
            <a:endParaRPr lang="en-US"/>
          </a:p>
        </p:txBody>
      </p:sp>
    </p:spTree>
    <p:extLst>
      <p:ext uri="{BB962C8B-B14F-4D97-AF65-F5344CB8AC3E}">
        <p14:creationId xmlns:p14="http://schemas.microsoft.com/office/powerpoint/2010/main" val="62293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a:t>
            </a:r>
          </a:p>
        </p:txBody>
      </p:sp>
      <p:sp>
        <p:nvSpPr>
          <p:cNvPr id="3" name="Content Placeholder 2"/>
          <p:cNvSpPr>
            <a:spLocks noGrp="1"/>
          </p:cNvSpPr>
          <p:nvPr>
            <p:ph idx="1"/>
          </p:nvPr>
        </p:nvSpPr>
        <p:spPr>
          <a:xfrm>
            <a:off x="771524" y="1295400"/>
            <a:ext cx="7686675" cy="3810000"/>
          </a:xfrm>
        </p:spPr>
        <p:txBody>
          <a:bodyPr/>
          <a:lstStyle/>
          <a:p>
            <a:r>
              <a:rPr lang="en-US" b="0"/>
              <a:t>In a regression analysis, the coefficient of determination is 0.7. It means:</a:t>
            </a:r>
          </a:p>
          <a:p>
            <a:pPr marL="914400" lvl="1" indent="-457200">
              <a:buFont typeface="+mj-lt"/>
              <a:buAutoNum type="alphaUcPeriod"/>
            </a:pPr>
            <a:r>
              <a:rPr lang="en-US" b="0"/>
              <a:t>The model explains 70% of the variation of y-values around the mean are explained by the x-values.</a:t>
            </a:r>
          </a:p>
          <a:p>
            <a:pPr marL="914400" lvl="1" indent="-457200">
              <a:buFont typeface="+mj-lt"/>
              <a:buAutoNum type="alphaUcPeriod"/>
            </a:pPr>
            <a:r>
              <a:rPr lang="en-US" b="0"/>
              <a:t>The model explains 70% of the variation of y-values around the mean are not explained by the x-values.</a:t>
            </a:r>
          </a:p>
          <a:p>
            <a:pPr marL="914400" lvl="1" indent="-457200">
              <a:buFont typeface="+mj-lt"/>
              <a:buAutoNum type="alphaUcPeriod"/>
            </a:pPr>
            <a:r>
              <a:rPr lang="en-US" b="0"/>
              <a:t>The model explains 30% of the variation of y-values around the mean are explained by the x-values.</a:t>
            </a:r>
          </a:p>
          <a:p>
            <a:pPr marL="914400" lvl="1" indent="-457200">
              <a:buFont typeface="+mj-lt"/>
              <a:buAutoNum type="alphaUcPeriod"/>
            </a:pPr>
            <a:r>
              <a:rPr lang="en-US"/>
              <a:t>The model explains 0.7 of the variation of y-values around the mean are not explained by the x-values.</a:t>
            </a:r>
          </a:p>
          <a:p>
            <a:pPr lvl="1"/>
            <a:endParaRPr lang="en-US" b="0"/>
          </a:p>
          <a:p>
            <a:endParaRPr lang="en-US"/>
          </a:p>
          <a:p>
            <a:endParaRPr lang="en-US"/>
          </a:p>
        </p:txBody>
      </p:sp>
    </p:spTree>
    <p:extLst>
      <p:ext uri="{BB962C8B-B14F-4D97-AF65-F5344CB8AC3E}">
        <p14:creationId xmlns:p14="http://schemas.microsoft.com/office/powerpoint/2010/main" val="20771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533400"/>
          </a:xfrm>
        </p:spPr>
        <p:txBody>
          <a:bodyPr/>
          <a:lstStyle/>
          <a:p>
            <a:r>
              <a:rPr lang="en-US"/>
              <a:t>Regression</a:t>
            </a:r>
          </a:p>
        </p:txBody>
      </p:sp>
      <p:sp>
        <p:nvSpPr>
          <p:cNvPr id="3" name="Content Placeholder 2"/>
          <p:cNvSpPr>
            <a:spLocks noGrp="1"/>
          </p:cNvSpPr>
          <p:nvPr>
            <p:ph idx="1"/>
          </p:nvPr>
        </p:nvSpPr>
        <p:spPr>
          <a:xfrm>
            <a:off x="771525" y="1066800"/>
            <a:ext cx="7991475" cy="5029200"/>
          </a:xfrm>
        </p:spPr>
        <p:txBody>
          <a:bodyPr/>
          <a:lstStyle/>
          <a:p>
            <a:r>
              <a:rPr lang="en-US" sz="2200"/>
              <a:t>Regression analysis</a:t>
            </a:r>
            <a:r>
              <a:rPr lang="en-US" sz="2200" b="0"/>
              <a:t> is one of the most frequently employed statistical methods.</a:t>
            </a:r>
          </a:p>
          <a:p>
            <a:r>
              <a:rPr lang="en-US" sz="2200"/>
              <a:t>Regression line </a:t>
            </a:r>
            <a:r>
              <a:rPr lang="en-US" sz="2200" b="0"/>
              <a:t>is the line that best represents the linear correlation between two quantitative variables in a scatterplot.</a:t>
            </a:r>
          </a:p>
          <a:p>
            <a:r>
              <a:rPr lang="en-US" sz="2200" b="0"/>
              <a:t>The best fitting line is the line for which the </a:t>
            </a:r>
            <a:r>
              <a:rPr lang="en-US" sz="2200"/>
              <a:t>sum of the squared residuals </a:t>
            </a:r>
            <a:r>
              <a:rPr lang="en-US" sz="2200" b="0"/>
              <a:t>(vertical distances of the cases in your scatterplot to the line) is the </a:t>
            </a:r>
            <a:r>
              <a:rPr lang="en-US" sz="2200"/>
              <a:t>smallest</a:t>
            </a:r>
            <a:r>
              <a:rPr lang="en-US" sz="2200" b="0"/>
              <a:t>.</a:t>
            </a:r>
          </a:p>
          <a:p>
            <a:r>
              <a:rPr lang="en-US" sz="2200" b="0"/>
              <a:t>It is very useful because it can help us make </a:t>
            </a:r>
            <a:r>
              <a:rPr lang="en-US" sz="2200"/>
              <a:t>predictions</a:t>
            </a:r>
            <a:r>
              <a:rPr lang="en-US" sz="2200" b="0"/>
              <a:t> about our dependent variable. We can make these predictions by means of the </a:t>
            </a:r>
            <a:r>
              <a:rPr lang="en-US" sz="2200"/>
              <a:t>regression equation</a:t>
            </a:r>
            <a:r>
              <a:rPr lang="en-US" sz="2200" b="0"/>
              <a:t> of which important ingredients are the </a:t>
            </a:r>
            <a:r>
              <a:rPr lang="en-US" sz="2200"/>
              <a:t>regression coefficient</a:t>
            </a:r>
            <a:r>
              <a:rPr lang="en-US" sz="2200" b="0"/>
              <a:t> and the </a:t>
            </a:r>
            <a:r>
              <a:rPr lang="en-US" sz="2200"/>
              <a:t>regression slope</a:t>
            </a:r>
            <a:r>
              <a:rPr lang="en-US" sz="2200" b="0"/>
              <a:t>.  </a:t>
            </a:r>
          </a:p>
          <a:p>
            <a:endParaRPr lang="en-US" sz="2200" b="0"/>
          </a:p>
          <a:p>
            <a:endParaRPr lang="en-US" sz="2200"/>
          </a:p>
        </p:txBody>
      </p:sp>
    </p:spTree>
    <p:extLst>
      <p:ext uri="{BB962C8B-B14F-4D97-AF65-F5344CB8AC3E}">
        <p14:creationId xmlns:p14="http://schemas.microsoft.com/office/powerpoint/2010/main" val="146644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eating chocolate make you a Nobel prize winner?</a:t>
            </a:r>
          </a:p>
        </p:txBody>
      </p:sp>
      <p:pic>
        <p:nvPicPr>
          <p:cNvPr id="4" name="Picture 3"/>
          <p:cNvPicPr>
            <a:picLocks noChangeAspect="1"/>
          </p:cNvPicPr>
          <p:nvPr/>
        </p:nvPicPr>
        <p:blipFill>
          <a:blip r:embed="rId2"/>
          <a:stretch>
            <a:fillRect/>
          </a:stretch>
        </p:blipFill>
        <p:spPr>
          <a:xfrm>
            <a:off x="2057400" y="1576388"/>
            <a:ext cx="5305425" cy="4576991"/>
          </a:xfrm>
          <a:prstGeom prst="rect">
            <a:avLst/>
          </a:prstGeom>
        </p:spPr>
      </p:pic>
    </p:spTree>
    <p:extLst>
      <p:ext uri="{BB962C8B-B14F-4D97-AF65-F5344CB8AC3E}">
        <p14:creationId xmlns:p14="http://schemas.microsoft.com/office/powerpoint/2010/main" val="189353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457200"/>
          </a:xfrm>
        </p:spPr>
        <p:txBody>
          <a:bodyPr/>
          <a:lstStyle/>
          <a:p>
            <a:r>
              <a:rPr lang="en-US"/>
              <a:t>How to find a regression line?</a:t>
            </a:r>
          </a:p>
        </p:txBody>
      </p:sp>
      <p:pic>
        <p:nvPicPr>
          <p:cNvPr id="4" name="Picture 3"/>
          <p:cNvPicPr>
            <a:picLocks noChangeAspect="1"/>
          </p:cNvPicPr>
          <p:nvPr/>
        </p:nvPicPr>
        <p:blipFill>
          <a:blip r:embed="rId2"/>
          <a:stretch>
            <a:fillRect/>
          </a:stretch>
        </p:blipFill>
        <p:spPr>
          <a:xfrm>
            <a:off x="457200" y="1295400"/>
            <a:ext cx="3912239" cy="2362200"/>
          </a:xfrm>
          <a:prstGeom prst="rect">
            <a:avLst/>
          </a:prstGeom>
        </p:spPr>
      </p:pic>
      <p:sp>
        <p:nvSpPr>
          <p:cNvPr id="5" name="Rectangle 4"/>
          <p:cNvSpPr/>
          <p:nvPr/>
        </p:nvSpPr>
        <p:spPr>
          <a:xfrm>
            <a:off x="4495800" y="1143000"/>
            <a:ext cx="4343400" cy="4770537"/>
          </a:xfrm>
          <a:prstGeom prst="rect">
            <a:avLst/>
          </a:prstGeom>
        </p:spPr>
        <p:txBody>
          <a:bodyPr wrap="square">
            <a:spAutoFit/>
          </a:bodyPr>
          <a:lstStyle/>
          <a:p>
            <a:pPr marL="285750" indent="-285750">
              <a:buFont typeface="Arial" panose="020B0604020202020204" pitchFamily="34" charset="0"/>
              <a:buChar char="•"/>
            </a:pPr>
            <a:r>
              <a:rPr lang="en-US" sz="1600"/>
              <a:t>The </a:t>
            </a:r>
            <a:r>
              <a:rPr lang="en-US" sz="1600" b="1"/>
              <a:t>regression line</a:t>
            </a:r>
            <a:r>
              <a:rPr lang="en-US" sz="1600"/>
              <a:t> is the straight line that describes the linear relationship between the two variables best.</a:t>
            </a:r>
          </a:p>
          <a:p>
            <a:pPr marL="285750" indent="-285750">
              <a:buFont typeface="Arial" panose="020B0604020202020204" pitchFamily="34" charset="0"/>
              <a:buChar char="•"/>
            </a:pPr>
            <a:endParaRPr lang="en-US" sz="1600">
              <a:latin typeface="OpenSans"/>
            </a:endParaRPr>
          </a:p>
          <a:p>
            <a:pPr marL="285750" indent="-285750">
              <a:buFont typeface="Arial" panose="020B0604020202020204" pitchFamily="34" charset="0"/>
              <a:buChar char="•"/>
            </a:pPr>
            <a:r>
              <a:rPr lang="en-US" sz="1600">
                <a:latin typeface="OpenSans"/>
              </a:rPr>
              <a:t>First, measure the vertical distance between the data points and a line (Residuals). Then, measure these residuals for every possible line through the scatterplot.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Eventually, you choose the line for which the </a:t>
            </a:r>
            <a:r>
              <a:rPr lang="en-US" sz="1600" b="1"/>
              <a:t>sum of the squared residuals is the smallest</a:t>
            </a:r>
            <a:r>
              <a:rPr lang="en-US" sz="1600"/>
              <a: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 best fitting line is called a </a:t>
            </a:r>
            <a:r>
              <a:rPr lang="en-US" sz="1600" b="1"/>
              <a:t>regression line </a:t>
            </a:r>
            <a:r>
              <a:rPr lang="en-US" sz="1600"/>
              <a:t>and the name of the method of analysis is called </a:t>
            </a:r>
            <a:r>
              <a:rPr lang="en-US" sz="1600" b="1"/>
              <a:t>ordinary least squares regression</a:t>
            </a:r>
            <a:r>
              <a:rPr lang="en-US" sz="1600"/>
              <a:t>, which refers to the way we have found the line.</a:t>
            </a:r>
          </a:p>
        </p:txBody>
      </p:sp>
      <p:pic>
        <p:nvPicPr>
          <p:cNvPr id="6" name="Picture 5"/>
          <p:cNvPicPr>
            <a:picLocks noChangeAspect="1"/>
          </p:cNvPicPr>
          <p:nvPr/>
        </p:nvPicPr>
        <p:blipFill>
          <a:blip r:embed="rId3"/>
          <a:stretch>
            <a:fillRect/>
          </a:stretch>
        </p:blipFill>
        <p:spPr>
          <a:xfrm>
            <a:off x="457200" y="3714813"/>
            <a:ext cx="3912239" cy="2250808"/>
          </a:xfrm>
          <a:prstGeom prst="rect">
            <a:avLst/>
          </a:prstGeom>
        </p:spPr>
      </p:pic>
    </p:spTree>
    <p:extLst>
      <p:ext uri="{BB962C8B-B14F-4D97-AF65-F5344CB8AC3E}">
        <p14:creationId xmlns:p14="http://schemas.microsoft.com/office/powerpoint/2010/main" val="108489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Equation</a:t>
            </a:r>
          </a:p>
        </p:txBody>
      </p:sp>
      <p:pic>
        <p:nvPicPr>
          <p:cNvPr id="5" name="Picture 4"/>
          <p:cNvPicPr>
            <a:picLocks noChangeAspect="1"/>
          </p:cNvPicPr>
          <p:nvPr/>
        </p:nvPicPr>
        <p:blipFill>
          <a:blip r:embed="rId2"/>
          <a:stretch>
            <a:fillRect/>
          </a:stretch>
        </p:blipFill>
        <p:spPr>
          <a:xfrm>
            <a:off x="1524000" y="1371600"/>
            <a:ext cx="6462712" cy="4501556"/>
          </a:xfrm>
          <a:prstGeom prst="rect">
            <a:avLst/>
          </a:prstGeom>
        </p:spPr>
      </p:pic>
    </p:spTree>
    <p:extLst>
      <p:ext uri="{BB962C8B-B14F-4D97-AF65-F5344CB8AC3E}">
        <p14:creationId xmlns:p14="http://schemas.microsoft.com/office/powerpoint/2010/main" val="23955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457200"/>
          </a:xfrm>
        </p:spPr>
        <p:txBody>
          <a:bodyPr/>
          <a:lstStyle/>
          <a:p>
            <a:r>
              <a:rPr lang="en-US"/>
              <a:t>How good is the regression line?</a:t>
            </a:r>
          </a:p>
        </p:txBody>
      </p:sp>
      <p:sp>
        <p:nvSpPr>
          <p:cNvPr id="3" name="Content Placeholder 2"/>
          <p:cNvSpPr>
            <a:spLocks noGrp="1"/>
          </p:cNvSpPr>
          <p:nvPr>
            <p:ph idx="1"/>
          </p:nvPr>
        </p:nvSpPr>
        <p:spPr>
          <a:xfrm>
            <a:off x="771524" y="1143000"/>
            <a:ext cx="7686675" cy="4953000"/>
          </a:xfrm>
        </p:spPr>
        <p:txBody>
          <a:bodyPr/>
          <a:lstStyle/>
          <a:p>
            <a:r>
              <a:rPr lang="en-US" b="0"/>
              <a:t>The reason to look at how well a regression line fits is that researchers want to know how accurately a regression analysis predicts the dependent variable in a study.</a:t>
            </a:r>
          </a:p>
          <a:p>
            <a:r>
              <a:rPr lang="en-US" b="0"/>
              <a:t>The extent to which a regression line fits the data is expressed by means of the so called </a:t>
            </a:r>
            <a:r>
              <a:rPr lang="en-US"/>
              <a:t>r squared</a:t>
            </a:r>
            <a:r>
              <a:rPr lang="en-US" b="0"/>
              <a:t>.</a:t>
            </a:r>
          </a:p>
          <a:p>
            <a:r>
              <a:rPr lang="en-US"/>
              <a:t>r squared</a:t>
            </a:r>
            <a:r>
              <a:rPr lang="en-US" b="0"/>
              <a:t> is the amount of variance in your dependent variable, y, that is explained by your independent variable, x.</a:t>
            </a:r>
          </a:p>
          <a:p>
            <a:r>
              <a:rPr lang="en-US" b="0"/>
              <a:t>For example, if r-squared is 0.69,  this means that the prediction error is 69% smaller when you use the regression line than when you employ the mean.</a:t>
            </a:r>
          </a:p>
          <a:p>
            <a:pPr marL="0" indent="0">
              <a:buNone/>
            </a:pPr>
            <a:r>
              <a:rPr lang="en-US" b="0"/>
              <a:t>  </a:t>
            </a:r>
            <a:endParaRPr lang="en-US"/>
          </a:p>
        </p:txBody>
      </p:sp>
    </p:spTree>
    <p:extLst>
      <p:ext uri="{BB962C8B-B14F-4D97-AF65-F5344CB8AC3E}">
        <p14:creationId xmlns:p14="http://schemas.microsoft.com/office/powerpoint/2010/main" val="40365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4137"/>
            <a:ext cx="8067675" cy="457200"/>
          </a:xfrm>
        </p:spPr>
        <p:txBody>
          <a:bodyPr/>
          <a:lstStyle/>
          <a:p>
            <a:r>
              <a:rPr lang="en-US" sz="3200"/>
              <a:t>r squared (Coefficient of Determination)</a:t>
            </a:r>
          </a:p>
        </p:txBody>
      </p:sp>
      <p:sp>
        <p:nvSpPr>
          <p:cNvPr id="3" name="Content Placeholder 2"/>
          <p:cNvSpPr>
            <a:spLocks noGrp="1"/>
          </p:cNvSpPr>
          <p:nvPr>
            <p:ph idx="1"/>
          </p:nvPr>
        </p:nvSpPr>
        <p:spPr>
          <a:xfrm>
            <a:off x="2590800" y="947120"/>
            <a:ext cx="6096000" cy="5225080"/>
          </a:xfrm>
        </p:spPr>
        <p:txBody>
          <a:bodyPr/>
          <a:lstStyle/>
          <a:p>
            <a:r>
              <a:rPr lang="en-US" b="0"/>
              <a:t>r-squared is closely related to the Pearson's r. It is nothing more than Pearson's r-squared.</a:t>
            </a:r>
          </a:p>
          <a:p>
            <a:r>
              <a:rPr lang="en-US" b="0"/>
              <a:t>Once you have computed your Pearson's r, you only need to square this number to obtain r-squared.</a:t>
            </a:r>
          </a:p>
          <a:p>
            <a:r>
              <a:rPr lang="en-US" b="0"/>
              <a:t>r-squared is always a positive number. </a:t>
            </a:r>
          </a:p>
          <a:p>
            <a:r>
              <a:rPr lang="en-US" b="0"/>
              <a:t>When we have a perfect linear relationship between two variables, both Pearson's r and r-squared are equal to 1 (1 squared is, after all, 1).</a:t>
            </a:r>
          </a:p>
          <a:p>
            <a:r>
              <a:rPr lang="en-US" b="0"/>
              <a:t>If there is no linear relationship at all, both values equal 0.  </a:t>
            </a:r>
            <a:endParaRPr lang="en-US"/>
          </a:p>
        </p:txBody>
      </p:sp>
      <p:pic>
        <p:nvPicPr>
          <p:cNvPr id="4" name="Picture 3"/>
          <p:cNvPicPr>
            <a:picLocks noChangeAspect="1"/>
          </p:cNvPicPr>
          <p:nvPr/>
        </p:nvPicPr>
        <p:blipFill>
          <a:blip r:embed="rId2"/>
          <a:stretch>
            <a:fillRect/>
          </a:stretch>
        </p:blipFill>
        <p:spPr>
          <a:xfrm>
            <a:off x="457201" y="1219200"/>
            <a:ext cx="1752600" cy="2242520"/>
          </a:xfrm>
          <a:prstGeom prst="rect">
            <a:avLst/>
          </a:prstGeom>
        </p:spPr>
      </p:pic>
      <p:pic>
        <p:nvPicPr>
          <p:cNvPr id="5" name="Picture 4"/>
          <p:cNvPicPr>
            <a:picLocks noChangeAspect="1"/>
          </p:cNvPicPr>
          <p:nvPr/>
        </p:nvPicPr>
        <p:blipFill>
          <a:blip r:embed="rId3"/>
          <a:stretch>
            <a:fillRect/>
          </a:stretch>
        </p:blipFill>
        <p:spPr>
          <a:xfrm>
            <a:off x="457202" y="3581400"/>
            <a:ext cx="1752600" cy="2242520"/>
          </a:xfrm>
          <a:prstGeom prst="rect">
            <a:avLst/>
          </a:prstGeom>
        </p:spPr>
      </p:pic>
    </p:spTree>
    <p:extLst>
      <p:ext uri="{BB962C8B-B14F-4D97-AF65-F5344CB8AC3E}">
        <p14:creationId xmlns:p14="http://schemas.microsoft.com/office/powerpoint/2010/main" val="24455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381000"/>
            <a:ext cx="7686675" cy="685800"/>
          </a:xfrm>
        </p:spPr>
        <p:txBody>
          <a:bodyPr/>
          <a:lstStyle/>
          <a:p>
            <a:r>
              <a:rPr lang="en-US"/>
              <a:t>Person’s r Vs. r squared</a:t>
            </a:r>
          </a:p>
        </p:txBody>
      </p:sp>
      <p:sp>
        <p:nvSpPr>
          <p:cNvPr id="3" name="Content Placeholder 2"/>
          <p:cNvSpPr>
            <a:spLocks noGrp="1"/>
          </p:cNvSpPr>
          <p:nvPr>
            <p:ph idx="1"/>
          </p:nvPr>
        </p:nvSpPr>
        <p:spPr>
          <a:xfrm>
            <a:off x="782411" y="1219200"/>
            <a:ext cx="7915275" cy="4724400"/>
          </a:xfrm>
        </p:spPr>
        <p:txBody>
          <a:bodyPr/>
          <a:lstStyle/>
          <a:p>
            <a:r>
              <a:rPr lang="en-US" b="0"/>
              <a:t>Pearson's r tells you whether the linear relationship between two variables is positive or negative, and it shows you how strong this relationship is.</a:t>
            </a:r>
          </a:p>
          <a:p>
            <a:r>
              <a:rPr lang="en-US" b="0"/>
              <a:t>r-squared tells you nothing about the direction of a relationship between two variables because it is always a positive number. But, it tells you two things about the relationship between two variables:</a:t>
            </a:r>
          </a:p>
          <a:p>
            <a:pPr lvl="1"/>
            <a:r>
              <a:rPr lang="en-US" b="0"/>
              <a:t>How much better a regression line predicts your dependent variable than the mean of that dependent variable?</a:t>
            </a:r>
          </a:p>
          <a:p>
            <a:pPr lvl="1"/>
            <a:r>
              <a:rPr lang="en-US" b="0"/>
              <a:t>How much of the variance in your dependent variable is explained by your independent variable?</a:t>
            </a:r>
          </a:p>
          <a:p>
            <a:pPr marL="0" indent="0">
              <a:buNone/>
            </a:pPr>
            <a:r>
              <a:rPr lang="en-US" b="0"/>
              <a:t> </a:t>
            </a:r>
          </a:p>
          <a:p>
            <a:endParaRPr lang="en-US"/>
          </a:p>
        </p:txBody>
      </p:sp>
    </p:spTree>
    <p:extLst>
      <p:ext uri="{BB962C8B-B14F-4D97-AF65-F5344CB8AC3E}">
        <p14:creationId xmlns:p14="http://schemas.microsoft.com/office/powerpoint/2010/main" val="426800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Caveats with Regression Analysis</a:t>
            </a:r>
          </a:p>
        </p:txBody>
      </p:sp>
      <p:sp>
        <p:nvSpPr>
          <p:cNvPr id="3" name="Content Placeholder 2"/>
          <p:cNvSpPr>
            <a:spLocks noGrp="1"/>
          </p:cNvSpPr>
          <p:nvPr>
            <p:ph idx="1"/>
          </p:nvPr>
        </p:nvSpPr>
        <p:spPr>
          <a:xfrm>
            <a:off x="771525" y="1447800"/>
            <a:ext cx="7686675" cy="4648200"/>
          </a:xfrm>
        </p:spPr>
        <p:txBody>
          <a:bodyPr/>
          <a:lstStyle/>
          <a:p>
            <a:r>
              <a:rPr lang="en-US" b="0"/>
              <a:t>Correlation is not the same as causation.</a:t>
            </a:r>
          </a:p>
          <a:p>
            <a:pPr lvl="1"/>
            <a:r>
              <a:rPr lang="en-US" b="0"/>
              <a:t>We can never be certain that one of the variables is the cause of the other variable.</a:t>
            </a:r>
          </a:p>
          <a:p>
            <a:r>
              <a:rPr lang="en-US" b="0"/>
              <a:t>There might be confounding variables that can skew judgment.</a:t>
            </a:r>
          </a:p>
          <a:p>
            <a:pPr lvl="1"/>
            <a:r>
              <a:rPr lang="en-US" b="0"/>
              <a:t>Confounding variables can lead to Simpson’s Paradox</a:t>
            </a:r>
          </a:p>
          <a:p>
            <a:pPr lvl="1"/>
            <a:r>
              <a:rPr lang="en-US"/>
              <a:t>If independent variables are highly correlated, it will lead to </a:t>
            </a:r>
            <a:r>
              <a:rPr lang="en-US" err="1"/>
              <a:t>multicollinearity</a:t>
            </a:r>
            <a:r>
              <a:rPr lang="en-US"/>
              <a:t>. Try removing confounding variables.</a:t>
            </a:r>
            <a:endParaRPr lang="en-US" b="0"/>
          </a:p>
          <a:p>
            <a:r>
              <a:rPr lang="en-US" b="0"/>
              <a:t>Influential outliers can have strong effects on the results of an analysis.</a:t>
            </a:r>
          </a:p>
        </p:txBody>
      </p:sp>
    </p:spTree>
    <p:extLst>
      <p:ext uri="{BB962C8B-B14F-4D97-AF65-F5344CB8AC3E}">
        <p14:creationId xmlns:p14="http://schemas.microsoft.com/office/powerpoint/2010/main" val="3534802300"/>
      </p:ext>
    </p:extLst>
  </p:cSld>
  <p:clrMapOvr>
    <a:masterClrMapping/>
  </p:clrMapOvr>
</p:sld>
</file>

<file path=ppt/theme/theme1.xml><?xml version="1.0" encoding="utf-8"?>
<a:theme xmlns:a="http://schemas.openxmlformats.org/drawingml/2006/main" name="MNSU_master_11-13">
  <a:themeElements>
    <a:clrScheme name="">
      <a:dk1>
        <a:srgbClr val="3F0058"/>
      </a:dk1>
      <a:lt1>
        <a:srgbClr val="FFFFFF"/>
      </a:lt1>
      <a:dk2>
        <a:srgbClr val="000000"/>
      </a:dk2>
      <a:lt2>
        <a:srgbClr val="808080"/>
      </a:lt2>
      <a:accent1>
        <a:srgbClr val="BBE0E3"/>
      </a:accent1>
      <a:accent2>
        <a:srgbClr val="333399"/>
      </a:accent2>
      <a:accent3>
        <a:srgbClr val="FFFFFF"/>
      </a:accent3>
      <a:accent4>
        <a:srgbClr val="34004A"/>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C47318B63E1E48A718127921DD400C" ma:contentTypeVersion="13" ma:contentTypeDescription="Create a new document." ma:contentTypeScope="" ma:versionID="4797ca9b1324c18d9fe1ebd8c580dccc">
  <xsd:schema xmlns:xsd="http://www.w3.org/2001/XMLSchema" xmlns:xs="http://www.w3.org/2001/XMLSchema" xmlns:p="http://schemas.microsoft.com/office/2006/metadata/properties" xmlns:ns3="94c84202-c237-4038-9ee0-869900cdc94f" xmlns:ns4="76deb96d-0598-4147-91b9-e91e53133656" targetNamespace="http://schemas.microsoft.com/office/2006/metadata/properties" ma:root="true" ma:fieldsID="0c77b21a808ecef442a9179bbd1490e6" ns3:_="" ns4:_="">
    <xsd:import namespace="94c84202-c237-4038-9ee0-869900cdc94f"/>
    <xsd:import namespace="76deb96d-0598-4147-91b9-e91e531336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84202-c237-4038-9ee0-869900cdc94f"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deb96d-0598-4147-91b9-e91e531336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822F7C-836E-488E-B766-07C285F68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c84202-c237-4038-9ee0-869900cdc94f"/>
    <ds:schemaRef ds:uri="76deb96d-0598-4147-91b9-e91e53133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4DE650-420F-428A-9127-F38D605CE724}">
  <ds:schemaRefs>
    <ds:schemaRef ds:uri="http://schemas.microsoft.com/sharepoint/v3/contenttype/forms"/>
  </ds:schemaRefs>
</ds:datastoreItem>
</file>

<file path=customXml/itemProps3.xml><?xml version="1.0" encoding="utf-8"?>
<ds:datastoreItem xmlns:ds="http://schemas.openxmlformats.org/officeDocument/2006/customXml" ds:itemID="{00B19F71-AE4D-45C4-BDE0-4CC6F9142F01}">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94c84202-c237-4038-9ee0-869900cdc94f"/>
    <ds:schemaRef ds:uri="http://schemas.microsoft.com/office/2006/documentManagement/types"/>
    <ds:schemaRef ds:uri="76deb96d-0598-4147-91b9-e91e5313365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MNSU-master-11-13pc</Template>
  <TotalTime>23</TotalTime>
  <Words>651</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OpenSans</vt:lpstr>
      <vt:lpstr>Symbol</vt:lpstr>
      <vt:lpstr>Webdings</vt:lpstr>
      <vt:lpstr>MNSU_master_11-13</vt:lpstr>
      <vt:lpstr>IT 418/518: Foundations of Data Science</vt:lpstr>
      <vt:lpstr>Regression</vt:lpstr>
      <vt:lpstr>Does eating chocolate make you a Nobel prize winner?</vt:lpstr>
      <vt:lpstr>How to find a regression line?</vt:lpstr>
      <vt:lpstr>Regression Equation</vt:lpstr>
      <vt:lpstr>How good is the regression line?</vt:lpstr>
      <vt:lpstr>r squared (Coefficient of Determination)</vt:lpstr>
      <vt:lpstr>Person’s r Vs. r squared</vt:lpstr>
      <vt:lpstr>Caveats with Regression Analysis</vt:lpstr>
      <vt:lpstr>Exercise</vt:lpstr>
      <vt:lpstr>Answer part 1</vt:lpstr>
      <vt:lpstr>Answer part 2</vt:lpstr>
      <vt:lpstr>Answer part 3</vt:lpstr>
      <vt:lpstr>Answer part 4</vt:lpstr>
      <vt:lpstr>Evaluating Linear Regression Models</vt:lpstr>
      <vt:lpstr>Question</vt:lpstr>
    </vt:vector>
  </TitlesOfParts>
  <Company>v</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340 – Introductions to Database Systems</dc:title>
  <dc:creator>Bukralia, Rajeev</dc:creator>
  <cp:lastModifiedBy>Bukralia, Rajeev</cp:lastModifiedBy>
  <cp:revision>2</cp:revision>
  <dcterms:created xsi:type="dcterms:W3CDTF">2016-08-24T19:17:46Z</dcterms:created>
  <dcterms:modified xsi:type="dcterms:W3CDTF">2020-03-05T20:53:07Z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0x010100B4C47318B63E1E48A718127921DD400C</vt:lpwstr>
  </property>
</Properties>
</file>