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4"/>
  </p:sldMasterIdLst>
  <p:notesMasterIdLst>
    <p:notesMasterId r:id="rId21"/>
  </p:notesMasterIdLst>
  <p:sldIdLst>
    <p:sldId id="256" r:id="rId5"/>
    <p:sldId id="277" r:id="rId6"/>
    <p:sldId id="265" r:id="rId7"/>
    <p:sldId id="266" r:id="rId8"/>
    <p:sldId id="267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kralia, Rajeev" initials="BR" lastIdx="1" clrIdx="0">
    <p:extLst>
      <p:ext uri="{19B8F6BF-5375-455C-9EA6-DF929625EA0E}">
        <p15:presenceInfo xmlns:p15="http://schemas.microsoft.com/office/powerpoint/2012/main" userId="S-1-5-21-3696825333-3990763484-1079928615-9928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BB7A4-C786-451A-BA2F-B41EE186FC24}" v="454" dt="2020-03-31T19:29:00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502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kralia, Rajeev" userId="90c774bd-6aea-4ccd-9807-629395d0b3ca" providerId="ADAL" clId="{18FBB7A4-C786-451A-BA2F-B41EE186FC24}"/>
    <pc:docChg chg="custSel modSld">
      <pc:chgData name="Bukralia, Rajeev" userId="90c774bd-6aea-4ccd-9807-629395d0b3ca" providerId="ADAL" clId="{18FBB7A4-C786-451A-BA2F-B41EE186FC24}" dt="2020-03-31T19:29:00.936" v="453" actId="20577"/>
      <pc:docMkLst>
        <pc:docMk/>
      </pc:docMkLst>
      <pc:sldChg chg="modSp">
        <pc:chgData name="Bukralia, Rajeev" userId="90c774bd-6aea-4ccd-9807-629395d0b3ca" providerId="ADAL" clId="{18FBB7A4-C786-451A-BA2F-B41EE186FC24}" dt="2020-03-31T19:19:07.041" v="1" actId="20577"/>
        <pc:sldMkLst>
          <pc:docMk/>
          <pc:sldMk cId="311093204" sldId="256"/>
        </pc:sldMkLst>
        <pc:spChg chg="mod">
          <ac:chgData name="Bukralia, Rajeev" userId="90c774bd-6aea-4ccd-9807-629395d0b3ca" providerId="ADAL" clId="{18FBB7A4-C786-451A-BA2F-B41EE186FC24}" dt="2020-03-31T19:19:07.041" v="1" actId="20577"/>
          <ac:spMkLst>
            <pc:docMk/>
            <pc:sldMk cId="311093204" sldId="256"/>
            <ac:spMk id="3" creationId="{00000000-0000-0000-0000-000000000000}"/>
          </ac:spMkLst>
        </pc:spChg>
      </pc:sldChg>
      <pc:sldChg chg="modSp">
        <pc:chgData name="Bukralia, Rajeev" userId="90c774bd-6aea-4ccd-9807-629395d0b3ca" providerId="ADAL" clId="{18FBB7A4-C786-451A-BA2F-B41EE186FC24}" dt="2020-03-31T19:29:00.936" v="453" actId="20577"/>
        <pc:sldMkLst>
          <pc:docMk/>
          <pc:sldMk cId="240648103" sldId="277"/>
        </pc:sldMkLst>
        <pc:spChg chg="mod">
          <ac:chgData name="Bukralia, Rajeev" userId="90c774bd-6aea-4ccd-9807-629395d0b3ca" providerId="ADAL" clId="{18FBB7A4-C786-451A-BA2F-B41EE186FC24}" dt="2020-03-31T19:25:08.726" v="365" actId="14100"/>
          <ac:spMkLst>
            <pc:docMk/>
            <pc:sldMk cId="240648103" sldId="277"/>
            <ac:spMk id="2" creationId="{91334FB4-B3BD-420D-AFDD-5F019965B58A}"/>
          </ac:spMkLst>
        </pc:spChg>
        <pc:spChg chg="mod">
          <ac:chgData name="Bukralia, Rajeev" userId="90c774bd-6aea-4ccd-9807-629395d0b3ca" providerId="ADAL" clId="{18FBB7A4-C786-451A-BA2F-B41EE186FC24}" dt="2020-03-31T19:29:00.936" v="453" actId="20577"/>
          <ac:spMkLst>
            <pc:docMk/>
            <pc:sldMk cId="240648103" sldId="277"/>
            <ac:spMk id="3" creationId="{BA00893D-3C66-49B5-AC9F-B6AA4B46B23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03DF-1550-43AB-8942-2B097B212F63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30965-B4E7-4913-8E9C-3196D0506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5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_2_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981075"/>
          </a:xfrm>
        </p:spPr>
        <p:txBody>
          <a:bodyPr/>
          <a:lstStyle>
            <a:lvl1pPr>
              <a:defRPr sz="3600" b="0" i="0">
                <a:solidFill>
                  <a:srgbClr val="F1E405"/>
                </a:solidFill>
                <a:latin typeface=""/>
                <a:cs typeface="Futura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504950"/>
          </a:xfrm>
        </p:spPr>
        <p:txBody>
          <a:bodyPr/>
          <a:lstStyle>
            <a:lvl1pPr marL="0" indent="0" algn="ctr">
              <a:buFont typeface="Symbol" charset="0"/>
              <a:buNone/>
              <a:defRPr sz="2800" b="0" i="0">
                <a:solidFill>
                  <a:schemeClr val="bg1"/>
                </a:solidFill>
                <a:latin typeface=""/>
                <a:cs typeface="Futura Book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0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78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2057400"/>
            <a:ext cx="3767138" cy="383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1063" y="2057400"/>
            <a:ext cx="3767137" cy="3838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33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767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7437"/>
            <a:ext cx="4040188" cy="350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1767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7437"/>
            <a:ext cx="4041775" cy="3205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382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86675" cy="1195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281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02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213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1650"/>
            <a:ext cx="3008313" cy="4051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26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36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0"/>
            <a:ext cx="5486400" cy="3883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0363"/>
            <a:ext cx="5486400" cy="500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146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ent-slide-bkg_3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381000"/>
            <a:ext cx="76866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981200"/>
            <a:ext cx="76866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0" i="0">
          <a:solidFill>
            <a:schemeClr val="tx1"/>
          </a:solidFill>
          <a:latin typeface=""/>
          <a:ea typeface="+mj-ea"/>
          <a:cs typeface="Futura Medium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10000"/>
        </a:spcBef>
        <a:spcAft>
          <a:spcPct val="20000"/>
        </a:spcAft>
        <a:buFont typeface="Symbol" charset="0"/>
        <a:buChar char=""/>
        <a:defRPr sz="2400" b="1" i="0">
          <a:solidFill>
            <a:schemeClr val="tx1"/>
          </a:solidFill>
          <a:latin typeface=""/>
          <a:ea typeface="+mn-ea"/>
          <a:cs typeface="Futura Heavy"/>
        </a:defRPr>
      </a:lvl1pPr>
      <a:lvl2pPr marL="742950" indent="-28575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Char char="&lt;"/>
        <a:defRPr sz="2200" b="0" i="0">
          <a:solidFill>
            <a:schemeClr val="tx1"/>
          </a:solidFill>
          <a:latin typeface=""/>
          <a:ea typeface="+mn-ea"/>
          <a:cs typeface="Futura Light"/>
        </a:defRPr>
      </a:lvl2pPr>
      <a:lvl3pPr marL="11430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a"/>
        <a:defRPr sz="2200" b="0" i="0">
          <a:solidFill>
            <a:schemeClr val="tx1"/>
          </a:solidFill>
          <a:latin typeface=""/>
          <a:ea typeface="+mn-ea"/>
          <a:cs typeface="Futura Light"/>
        </a:defRPr>
      </a:lvl3pPr>
      <a:lvl4pPr marL="1600200" indent="-228600" algn="l" rtl="0" eaLnBrk="1" fontAlgn="base" hangingPunct="1">
        <a:spcBef>
          <a:spcPct val="0"/>
        </a:spcBef>
        <a:spcAft>
          <a:spcPct val="20000"/>
        </a:spcAft>
        <a:buChar char="•"/>
        <a:defRPr sz="2200" b="0" i="0">
          <a:solidFill>
            <a:schemeClr val="tx1"/>
          </a:solidFill>
          <a:latin typeface=""/>
          <a:ea typeface="+mn-ea"/>
          <a:cs typeface="Futura Light"/>
        </a:defRPr>
      </a:lvl4pPr>
      <a:lvl5pPr marL="20574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 b="0" i="0">
          <a:solidFill>
            <a:schemeClr val="tx1"/>
          </a:solidFill>
          <a:latin typeface=""/>
          <a:ea typeface="+mn-ea"/>
          <a:cs typeface="Futura Light"/>
        </a:defRPr>
      </a:lvl5pPr>
      <a:lvl6pPr marL="25146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0"/>
        </a:spcBef>
        <a:spcAft>
          <a:spcPct val="20000"/>
        </a:spcAft>
        <a:buFont typeface="Webdings" charset="0"/>
        <a:buChar char="4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133475"/>
          </a:xfrm>
        </p:spPr>
        <p:txBody>
          <a:bodyPr/>
          <a:lstStyle/>
          <a:p>
            <a:r>
              <a:rPr lang="en-US" b="1">
                <a:latin typeface="+mn-lt"/>
              </a:rPr>
              <a:t>IT 418/518: Foundations of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13</a:t>
            </a:r>
          </a:p>
          <a:p>
            <a:r>
              <a:rPr lang="en-US" dirty="0"/>
              <a:t>Dr. Rajeev Bukralia</a:t>
            </a:r>
          </a:p>
        </p:txBody>
      </p:sp>
    </p:spTree>
    <p:extLst>
      <p:ext uri="{BB962C8B-B14F-4D97-AF65-F5344CB8AC3E}">
        <p14:creationId xmlns:p14="http://schemas.microsoft.com/office/powerpoint/2010/main" val="31109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03079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3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34" y="609601"/>
            <a:ext cx="8876869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0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9600"/>
            <a:ext cx="8887097" cy="51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6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85800"/>
            <a:ext cx="8885469" cy="49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9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Choosing a classification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981200"/>
            <a:ext cx="7686675" cy="4114800"/>
          </a:xfrm>
        </p:spPr>
        <p:txBody>
          <a:bodyPr/>
          <a:lstStyle/>
          <a:p>
            <a:r>
              <a:rPr lang="en-US" b="0"/>
              <a:t>Sensitivity/recall – how good a test is at detecting the positives. A test can cheat and maximize this by always returning “positive”.</a:t>
            </a:r>
          </a:p>
          <a:p>
            <a:r>
              <a:rPr lang="en-US" b="0"/>
              <a:t>Specificity – how good a test is at avoiding false alarms. A test can cheat and maximize this by always returning “negative”.</a:t>
            </a:r>
          </a:p>
          <a:p>
            <a:r>
              <a:rPr lang="en-US" b="0"/>
              <a:t>Precision – how many of the positively classified were relevant. A test can cheat and maximize this by only returning positive on one result it’s most confident in.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Choosing a classification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/>
              <a:t>No single classifier works best across all possible scenarios. </a:t>
            </a:r>
          </a:p>
          <a:p>
            <a:r>
              <a:rPr lang="en-US" b="0"/>
              <a:t>In practice, it is always recommended that you compare the performance of at least a handful of different learning algorithms to select the best model for the particular problem; these may differ in the number of features or samples, the amount of noise in a dataset, and whether the classes are linearly separable or not.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2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533400"/>
            <a:ext cx="7686675" cy="5562600"/>
          </a:xfrm>
        </p:spPr>
        <p:txBody>
          <a:bodyPr/>
          <a:lstStyle/>
          <a:p>
            <a:pPr marL="0" indent="0">
              <a:buNone/>
            </a:pPr>
            <a:r>
              <a:rPr lang="en-US" sz="1600">
                <a:latin typeface="+mj-lt"/>
              </a:rPr>
              <a:t># Logistic Regression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from </a:t>
            </a:r>
            <a:r>
              <a:rPr lang="en-US" sz="1600" err="1">
                <a:latin typeface="+mj-lt"/>
              </a:rPr>
              <a:t>sklearn</a:t>
            </a:r>
            <a:r>
              <a:rPr lang="en-US" sz="1600">
                <a:latin typeface="+mj-lt"/>
              </a:rPr>
              <a:t> import datasets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from </a:t>
            </a:r>
            <a:r>
              <a:rPr lang="en-US" sz="1600" err="1">
                <a:latin typeface="+mj-lt"/>
              </a:rPr>
              <a:t>sklearn</a:t>
            </a:r>
            <a:r>
              <a:rPr lang="en-US" sz="1600">
                <a:latin typeface="+mj-lt"/>
              </a:rPr>
              <a:t> import metrics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from </a:t>
            </a:r>
            <a:r>
              <a:rPr lang="en-US" sz="1600" err="1">
                <a:latin typeface="+mj-lt"/>
              </a:rPr>
              <a:t>sklearn.linear_model</a:t>
            </a:r>
            <a:r>
              <a:rPr lang="en-US" sz="1600">
                <a:latin typeface="+mj-lt"/>
              </a:rPr>
              <a:t> import </a:t>
            </a:r>
            <a:r>
              <a:rPr lang="en-US" sz="1600" err="1">
                <a:latin typeface="+mj-lt"/>
              </a:rPr>
              <a:t>LogisticRegression</a:t>
            </a:r>
            <a:endParaRPr lang="en-US" sz="1600">
              <a:latin typeface="+mj-lt"/>
            </a:endParaRPr>
          </a:p>
          <a:p>
            <a:pPr marL="0" indent="0">
              <a:buNone/>
            </a:pPr>
            <a:r>
              <a:rPr lang="en-US" sz="1600">
                <a:latin typeface="+mj-lt"/>
              </a:rPr>
              <a:t># load the iris datasets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dataset = </a:t>
            </a:r>
            <a:r>
              <a:rPr lang="en-US" sz="1600" err="1">
                <a:latin typeface="+mj-lt"/>
              </a:rPr>
              <a:t>datasets.load_iris</a:t>
            </a:r>
            <a:r>
              <a:rPr lang="en-US" sz="1600">
                <a:latin typeface="+mj-lt"/>
              </a:rPr>
              <a:t>()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# fit a logistic regression model to the data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model = </a:t>
            </a:r>
            <a:r>
              <a:rPr lang="en-US" sz="1600" err="1">
                <a:latin typeface="+mj-lt"/>
              </a:rPr>
              <a:t>LogisticRegression</a:t>
            </a:r>
            <a:r>
              <a:rPr lang="en-US" sz="1600">
                <a:latin typeface="+mj-lt"/>
              </a:rPr>
              <a:t>()</a:t>
            </a:r>
          </a:p>
          <a:p>
            <a:pPr marL="0" indent="0">
              <a:buNone/>
            </a:pPr>
            <a:r>
              <a:rPr lang="en-US" sz="1600" err="1">
                <a:latin typeface="+mj-lt"/>
              </a:rPr>
              <a:t>model.fit</a:t>
            </a:r>
            <a:r>
              <a:rPr lang="en-US" sz="1600">
                <a:latin typeface="+mj-lt"/>
              </a:rPr>
              <a:t>(</a:t>
            </a:r>
            <a:r>
              <a:rPr lang="en-US" sz="1600" err="1">
                <a:latin typeface="+mj-lt"/>
              </a:rPr>
              <a:t>dataset.data</a:t>
            </a:r>
            <a:r>
              <a:rPr lang="en-US" sz="1600">
                <a:latin typeface="+mj-lt"/>
              </a:rPr>
              <a:t>, </a:t>
            </a:r>
            <a:r>
              <a:rPr lang="en-US" sz="1600" err="1">
                <a:latin typeface="+mj-lt"/>
              </a:rPr>
              <a:t>dataset.target</a:t>
            </a:r>
            <a:r>
              <a:rPr lang="en-US" sz="160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print(model)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# make predictions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expected = </a:t>
            </a:r>
            <a:r>
              <a:rPr lang="en-US" sz="1600" err="1">
                <a:latin typeface="+mj-lt"/>
              </a:rPr>
              <a:t>dataset.target</a:t>
            </a:r>
            <a:endParaRPr lang="en-US" sz="1600">
              <a:latin typeface="+mj-lt"/>
            </a:endParaRPr>
          </a:p>
          <a:p>
            <a:pPr marL="0" indent="0">
              <a:buNone/>
            </a:pPr>
            <a:r>
              <a:rPr lang="en-US" sz="1600">
                <a:latin typeface="+mj-lt"/>
              </a:rPr>
              <a:t>predicted = </a:t>
            </a:r>
            <a:r>
              <a:rPr lang="en-US" sz="1600" err="1">
                <a:latin typeface="+mj-lt"/>
              </a:rPr>
              <a:t>model.predict</a:t>
            </a:r>
            <a:r>
              <a:rPr lang="en-US" sz="1600">
                <a:latin typeface="+mj-lt"/>
              </a:rPr>
              <a:t>(</a:t>
            </a:r>
            <a:r>
              <a:rPr lang="en-US" sz="1600" err="1">
                <a:latin typeface="+mj-lt"/>
              </a:rPr>
              <a:t>dataset.data</a:t>
            </a:r>
            <a:r>
              <a:rPr lang="en-US" sz="160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# summarize the fit of the model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print(</a:t>
            </a:r>
            <a:r>
              <a:rPr lang="en-US" sz="1600" err="1">
                <a:latin typeface="+mj-lt"/>
              </a:rPr>
              <a:t>metrics.classification_report</a:t>
            </a:r>
            <a:r>
              <a:rPr lang="en-US" sz="1600">
                <a:latin typeface="+mj-lt"/>
              </a:rPr>
              <a:t>(expected, predicted))</a:t>
            </a:r>
          </a:p>
          <a:p>
            <a:pPr marL="0" indent="0">
              <a:buNone/>
            </a:pPr>
            <a:r>
              <a:rPr lang="en-US" sz="1600">
                <a:latin typeface="+mj-lt"/>
              </a:rPr>
              <a:t>print(</a:t>
            </a:r>
            <a:r>
              <a:rPr lang="en-US" sz="1600" err="1">
                <a:latin typeface="+mj-lt"/>
              </a:rPr>
              <a:t>metrics.confusion_matrix</a:t>
            </a:r>
            <a:r>
              <a:rPr lang="en-US" sz="1600">
                <a:latin typeface="+mj-lt"/>
              </a:rPr>
              <a:t>(expected, predicted))</a:t>
            </a:r>
          </a:p>
        </p:txBody>
      </p:sp>
    </p:spTree>
    <p:extLst>
      <p:ext uri="{BB962C8B-B14F-4D97-AF65-F5344CB8AC3E}">
        <p14:creationId xmlns:p14="http://schemas.microsoft.com/office/powerpoint/2010/main" val="170200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4FB4-B3BD-420D-AFDD-5F019965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381000"/>
            <a:ext cx="7686675" cy="589961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0893D-3C66-49B5-AC9F-B6AA4B46B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065228"/>
            <a:ext cx="7686675" cy="5255443"/>
          </a:xfrm>
        </p:spPr>
        <p:txBody>
          <a:bodyPr/>
          <a:lstStyle/>
          <a:p>
            <a:r>
              <a:rPr lang="en-US" sz="2200" dirty="0">
                <a:latin typeface="+mn-lt"/>
              </a:rPr>
              <a:t>Midterm canceled</a:t>
            </a:r>
          </a:p>
          <a:p>
            <a:r>
              <a:rPr lang="en-US" sz="2200" dirty="0">
                <a:latin typeface="+mn-lt"/>
              </a:rPr>
              <a:t>Quiz 4 canceled</a:t>
            </a:r>
          </a:p>
          <a:p>
            <a:r>
              <a:rPr lang="en-US" sz="2200" dirty="0">
                <a:latin typeface="+mn-lt"/>
              </a:rPr>
              <a:t>No changes to the final exam, group project, and quiz 5 currently</a:t>
            </a:r>
          </a:p>
          <a:p>
            <a:r>
              <a:rPr lang="en-US" sz="2200" dirty="0">
                <a:latin typeface="+mn-lt"/>
              </a:rPr>
              <a:t>Grade table will be revised to reflect cancellation of midterm and quiz 4</a:t>
            </a:r>
          </a:p>
          <a:p>
            <a:r>
              <a:rPr lang="en-US" sz="2200" dirty="0">
                <a:latin typeface="+mn-lt"/>
              </a:rPr>
              <a:t>Assignment 2 posted (due on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April 15, 11 pm Central time</a:t>
            </a:r>
            <a:r>
              <a:rPr lang="en-US" sz="2200" dirty="0">
                <a:latin typeface="+mn-lt"/>
              </a:rPr>
              <a:t>)</a:t>
            </a:r>
          </a:p>
          <a:p>
            <a:r>
              <a:rPr lang="en-US" sz="2200" dirty="0">
                <a:latin typeface="+mn-lt"/>
              </a:rPr>
              <a:t>Assignment 1 grades will be posted by next week</a:t>
            </a:r>
          </a:p>
          <a:p>
            <a:r>
              <a:rPr lang="en-US" sz="2200" dirty="0">
                <a:latin typeface="+mn-lt"/>
              </a:rPr>
              <a:t>Zoom meetings are optional; </a:t>
            </a:r>
            <a:r>
              <a:rPr lang="en-US" sz="2200">
                <a:latin typeface="+mn-lt"/>
              </a:rPr>
              <a:t>no attendance </a:t>
            </a:r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Check your MNSU email and D2L daily</a:t>
            </a:r>
          </a:p>
          <a:p>
            <a:r>
              <a:rPr lang="en-US" sz="2200" dirty="0">
                <a:latin typeface="+mn-lt"/>
              </a:rPr>
              <a:t>Check the updated deadline document in D2L</a:t>
            </a:r>
          </a:p>
        </p:txBody>
      </p:sp>
    </p:spTree>
    <p:extLst>
      <p:ext uri="{BB962C8B-B14F-4D97-AF65-F5344CB8AC3E}">
        <p14:creationId xmlns:p14="http://schemas.microsoft.com/office/powerpoint/2010/main" val="24064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Classification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9863" y="2057400"/>
            <a:ext cx="3454137" cy="365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2249031"/>
            <a:ext cx="5029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/>
              <a:t>Classification</a:t>
            </a:r>
            <a:r>
              <a:rPr lang="en-US"/>
              <a:t>: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b="1"/>
              <a:t>Supervised</a:t>
            </a:r>
            <a:r>
              <a:rPr lang="en-US"/>
              <a:t>, unlike clustering: </a:t>
            </a:r>
            <a:r>
              <a:rPr lang="en-US" b="1">
                <a:solidFill>
                  <a:srgbClr val="FF0000"/>
                </a:solidFill>
              </a:rPr>
              <a:t>un</a:t>
            </a:r>
            <a:r>
              <a:rPr lang="en-US"/>
              <a:t>supervised</a:t>
            </a:r>
          </a:p>
          <a:p>
            <a:r>
              <a:rPr lang="en-US" b="1"/>
              <a:t>Binary Classification</a:t>
            </a:r>
            <a:r>
              <a:rPr lang="en-US"/>
              <a:t>: predict one of </a:t>
            </a:r>
            <a:r>
              <a:rPr lang="en-US" b="1"/>
              <a:t>two</a:t>
            </a:r>
            <a:r>
              <a:rPr lang="en-US"/>
              <a:t> outcomes</a:t>
            </a:r>
          </a:p>
        </p:txBody>
      </p:sp>
    </p:spTree>
    <p:extLst>
      <p:ext uri="{BB962C8B-B14F-4D97-AF65-F5344CB8AC3E}">
        <p14:creationId xmlns:p14="http://schemas.microsoft.com/office/powerpoint/2010/main" val="11848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Classification Algorithms (Classifiers)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Neural Networks</a:t>
            </a:r>
          </a:p>
          <a:p>
            <a:r>
              <a:rPr lang="en-US"/>
              <a:t>Support Vector Machines (SVM)</a:t>
            </a:r>
          </a:p>
          <a:p>
            <a:r>
              <a:rPr lang="en-US"/>
              <a:t>Logistic Regression</a:t>
            </a:r>
          </a:p>
          <a:p>
            <a:r>
              <a:rPr lang="en-US"/>
              <a:t>Decision Trees</a:t>
            </a:r>
          </a:p>
          <a:p>
            <a:r>
              <a:rPr lang="en-US"/>
              <a:t>Naïve Bayes</a:t>
            </a:r>
          </a:p>
          <a:p>
            <a:r>
              <a:rPr lang="en-US"/>
              <a:t>k-Nearest Neighbors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" y="381000"/>
            <a:ext cx="8915400" cy="473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9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411" y="1580742"/>
            <a:ext cx="7686675" cy="4515258"/>
          </a:xfrm>
        </p:spPr>
        <p:txBody>
          <a:bodyPr/>
          <a:lstStyle/>
          <a:p>
            <a:r>
              <a:rPr lang="en-US" b="0"/>
              <a:t>Logistic regression is a simple machine learning method that you can use to predict an observation's category based on the relationship between the target feature and independent categorical predictive features in the data set.</a:t>
            </a:r>
          </a:p>
          <a:p>
            <a:r>
              <a:rPr lang="en-US" b="0"/>
              <a:t>Logistic regression differs from linear regression in that, with logistic regression, you're predicting categories for ordinal variables, in linear progression you're predicting values for numeric continuous variables.</a:t>
            </a:r>
          </a:p>
          <a:p>
            <a:r>
              <a:rPr lang="en-US" b="0"/>
              <a:t>Most common binary classification technique.</a:t>
            </a:r>
          </a:p>
        </p:txBody>
      </p:sp>
    </p:spTree>
    <p:extLst>
      <p:ext uri="{BB962C8B-B14F-4D97-AF65-F5344CB8AC3E}">
        <p14:creationId xmlns:p14="http://schemas.microsoft.com/office/powerpoint/2010/main" val="409016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447800"/>
            <a:ext cx="7686675" cy="4191000"/>
          </a:xfrm>
        </p:spPr>
        <p:txBody>
          <a:bodyPr/>
          <a:lstStyle/>
          <a:p>
            <a:r>
              <a:rPr lang="en-US" b="0"/>
              <a:t>A/B testing</a:t>
            </a:r>
          </a:p>
          <a:p>
            <a:r>
              <a:rPr lang="en-US" b="0"/>
              <a:t>Customer churn prediction</a:t>
            </a:r>
          </a:p>
          <a:p>
            <a:r>
              <a:rPr lang="en-US" b="0"/>
              <a:t>Employee attrition modeling </a:t>
            </a:r>
          </a:p>
          <a:p>
            <a:r>
              <a:rPr lang="en-US" b="0"/>
              <a:t>Hazardous event prediction</a:t>
            </a:r>
          </a:p>
          <a:p>
            <a:r>
              <a:rPr lang="en-US" b="0"/>
              <a:t>Dropout prediction</a:t>
            </a:r>
          </a:p>
          <a:p>
            <a:r>
              <a:rPr lang="en-US" b="0"/>
              <a:t>Disease prediction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0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for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/>
              <a:t>Data is free of missing values</a:t>
            </a:r>
          </a:p>
          <a:p>
            <a:r>
              <a:rPr lang="en-US" b="0"/>
              <a:t>The predicted variable is binary, in other words it only accepts two values, or it could be ordinal, a categorical variable with ordered values (multi-class)</a:t>
            </a:r>
          </a:p>
          <a:p>
            <a:r>
              <a:rPr lang="en-US" b="0"/>
              <a:t>All predictors are independent of each other</a:t>
            </a:r>
          </a:p>
          <a:p>
            <a:r>
              <a:rPr lang="en-US" b="0"/>
              <a:t>There are at least 50 observations per predictor variable to ensure reliable results.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9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71525" y="1676400"/>
            <a:ext cx="7686675" cy="3657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0"/>
              <a:t>Appropriate for categorical response variable with two possible outcomes (i.e. binary outcomes)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0"/>
              <a:t>Part of family of models called the </a:t>
            </a:r>
            <a:r>
              <a:rPr lang="en-US" sz="2200"/>
              <a:t>Generalized Linear Model (GLM)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0"/>
              <a:t>Can be extended for use with multi-level categorical variable: multinomial logistic regression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0"/>
              <a:t>Logistic transformation of the odds, referred to as </a:t>
            </a:r>
            <a:r>
              <a:rPr lang="en-US" sz="2200" b="0" err="1"/>
              <a:t>logit</a:t>
            </a:r>
            <a:r>
              <a:rPr lang="en-US" sz="2200" b="0"/>
              <a:t>, serves as the dependent variable: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676400" y="5084762"/>
          <a:ext cx="548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5486400" imgH="698500" progId="Word.Document.12">
                  <p:embed/>
                </p:oleObj>
              </mc:Choice>
              <mc:Fallback>
                <p:oleObj name="Document" r:id="rId3" imgW="5486400" imgH="698500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5084762"/>
                        <a:ext cx="54864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3178729"/>
      </p:ext>
    </p:extLst>
  </p:cSld>
  <p:clrMapOvr>
    <a:masterClrMapping/>
  </p:clrMapOvr>
</p:sld>
</file>

<file path=ppt/theme/theme1.xml><?xml version="1.0" encoding="utf-8"?>
<a:theme xmlns:a="http://schemas.openxmlformats.org/drawingml/2006/main" name="MNSU_master_11-13">
  <a:themeElements>
    <a:clrScheme name="">
      <a:dk1>
        <a:srgbClr val="3F0058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34004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C47318B63E1E48A718127921DD400C" ma:contentTypeVersion="13" ma:contentTypeDescription="Create a new document." ma:contentTypeScope="" ma:versionID="4797ca9b1324c18d9fe1ebd8c580dccc">
  <xsd:schema xmlns:xsd="http://www.w3.org/2001/XMLSchema" xmlns:xs="http://www.w3.org/2001/XMLSchema" xmlns:p="http://schemas.microsoft.com/office/2006/metadata/properties" xmlns:ns3="94c84202-c237-4038-9ee0-869900cdc94f" xmlns:ns4="76deb96d-0598-4147-91b9-e91e53133656" targetNamespace="http://schemas.microsoft.com/office/2006/metadata/properties" ma:root="true" ma:fieldsID="0c77b21a808ecef442a9179bbd1490e6" ns3:_="" ns4:_="">
    <xsd:import namespace="94c84202-c237-4038-9ee0-869900cdc94f"/>
    <xsd:import namespace="76deb96d-0598-4147-91b9-e91e5313365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84202-c237-4038-9ee0-869900cdc9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deb96d-0598-4147-91b9-e91e53133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09E5B9-55B3-44E8-B0A3-A03F69A9C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c84202-c237-4038-9ee0-869900cdc94f"/>
    <ds:schemaRef ds:uri="76deb96d-0598-4147-91b9-e91e531336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7D7A30-A065-4C63-9628-3A4CB23484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3C0591-55A0-4113-90FD-B8D1A062F74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4c84202-c237-4038-9ee0-869900cdc94f"/>
    <ds:schemaRef ds:uri="76deb96d-0598-4147-91b9-e91e53133656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MNSU-master-11-13pc</Template>
  <TotalTime>22</TotalTime>
  <Words>470</Words>
  <Application>Microsoft Office PowerPoint</Application>
  <PresentationFormat>On-screen Show (4:3)</PresentationFormat>
  <Paragraphs>68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Futura Book</vt:lpstr>
      <vt:lpstr>Futura Heavy</vt:lpstr>
      <vt:lpstr>Futura Light</vt:lpstr>
      <vt:lpstr>Futura Medium</vt:lpstr>
      <vt:lpstr>Osaka</vt:lpstr>
      <vt:lpstr>Symbol</vt:lpstr>
      <vt:lpstr>Webdings</vt:lpstr>
      <vt:lpstr>ヒラギノ角ゴ Pro W3</vt:lpstr>
      <vt:lpstr>MNSU_master_11-13</vt:lpstr>
      <vt:lpstr>Document</vt:lpstr>
      <vt:lpstr>IT 418/518: Foundations of Data Science</vt:lpstr>
      <vt:lpstr>Announcements</vt:lpstr>
      <vt:lpstr>Binary Classification</vt:lpstr>
      <vt:lpstr>Common Classification Algorithms (Classifiers)</vt:lpstr>
      <vt:lpstr>PowerPoint Presentation</vt:lpstr>
      <vt:lpstr>Logistic Regression</vt:lpstr>
      <vt:lpstr>Applications</vt:lpstr>
      <vt:lpstr>Assumptions for Logistic Regression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Choosing a classification algorithm</vt:lpstr>
      <vt:lpstr>Choosing a classification algorithm</vt:lpstr>
      <vt:lpstr>PowerPoint Presentation</vt:lpstr>
    </vt:vector>
  </TitlesOfParts>
  <Company>v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418</dc:title>
  <dc:creator>Bukralia, Rajeev</dc:creator>
  <cp:lastModifiedBy>Bukralia, Rajeev</cp:lastModifiedBy>
  <cp:revision>2</cp:revision>
  <dcterms:created xsi:type="dcterms:W3CDTF">2016-08-24T19:17:46Z</dcterms:created>
  <dcterms:modified xsi:type="dcterms:W3CDTF">2020-03-31T19:29:06Z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0x010100B4C47318B63E1E48A718127921DD400C</vt:lpwstr>
  </property>
</Properties>
</file>