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4"/>
  </p:sldMasterIdLst>
  <p:notesMasterIdLst>
    <p:notesMasterId r:id="rId11"/>
  </p:notesMasterIdLst>
  <p:sldIdLst>
    <p:sldId id="256" r:id="rId5"/>
    <p:sldId id="259" r:id="rId6"/>
    <p:sldId id="260" r:id="rId7"/>
    <p:sldId id="257" r:id="rId8"/>
    <p:sldId id="258" r:id="rId9"/>
    <p:sldId id="261"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kralia, Rajeev" initials="BR" lastIdx="1" clrIdx="0">
    <p:extLst>
      <p:ext uri="{19B8F6BF-5375-455C-9EA6-DF929625EA0E}">
        <p15:presenceInfo xmlns:p15="http://schemas.microsoft.com/office/powerpoint/2012/main" userId="S-1-5-21-3696825333-3990763484-1079928615-9928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E4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6B845-2427-40D7-94C2-E2D886D18B63}" v="2" dt="2020-04-02T19:31:19.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502" y="2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kralia, Rajeev" userId="90c774bd-6aea-4ccd-9807-629395d0b3ca" providerId="ADAL" clId="{E656B845-2427-40D7-94C2-E2D886D18B63}"/>
    <pc:docChg chg="modSld">
      <pc:chgData name="Bukralia, Rajeev" userId="90c774bd-6aea-4ccd-9807-629395d0b3ca" providerId="ADAL" clId="{E656B845-2427-40D7-94C2-E2D886D18B63}" dt="2020-04-02T19:31:19.999" v="1" actId="20577"/>
      <pc:docMkLst>
        <pc:docMk/>
      </pc:docMkLst>
      <pc:sldChg chg="modSp">
        <pc:chgData name="Bukralia, Rajeev" userId="90c774bd-6aea-4ccd-9807-629395d0b3ca" providerId="ADAL" clId="{E656B845-2427-40D7-94C2-E2D886D18B63}" dt="2020-04-02T19:31:19.999" v="1" actId="20577"/>
        <pc:sldMkLst>
          <pc:docMk/>
          <pc:sldMk cId="311093204" sldId="256"/>
        </pc:sldMkLst>
        <pc:spChg chg="mod">
          <ac:chgData name="Bukralia, Rajeev" userId="90c774bd-6aea-4ccd-9807-629395d0b3ca" providerId="ADAL" clId="{E656B845-2427-40D7-94C2-E2D886D18B63}" dt="2020-04-02T19:31:19.999" v="1" actId="20577"/>
          <ac:spMkLst>
            <pc:docMk/>
            <pc:sldMk cId="31109320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03DF-1550-43AB-8942-2B097B212F63}" type="datetimeFigureOut">
              <a:rPr lang="en-US" smtClean="0"/>
              <a:t>4/2/2020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0965-B4E7-4913-8E9C-3196D05065A3}" type="slidenum">
              <a:rPr lang="en-US" smtClean="0"/>
              <a:t>‹#›</a:t>
            </a:fld>
            <a:endParaRPr lang="en-US"/>
          </a:p>
        </p:txBody>
      </p:sp>
    </p:spTree>
    <p:extLst>
      <p:ext uri="{BB962C8B-B14F-4D97-AF65-F5344CB8AC3E}">
        <p14:creationId xmlns:p14="http://schemas.microsoft.com/office/powerpoint/2010/main" val="52575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76C87-3650-3645-9920-880F964C9ADD}" type="slidenum">
              <a:rPr lang="en-US" smtClean="0"/>
              <a:t>4</a:t>
            </a:fld>
            <a:endParaRPr lang="en-US"/>
          </a:p>
        </p:txBody>
      </p:sp>
    </p:spTree>
    <p:extLst>
      <p:ext uri="{BB962C8B-B14F-4D97-AF65-F5344CB8AC3E}">
        <p14:creationId xmlns:p14="http://schemas.microsoft.com/office/powerpoint/2010/main" val="284824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76C87-3650-3645-9920-880F964C9ADD}" type="slidenum">
              <a:rPr lang="en-US" smtClean="0"/>
              <a:t>5</a:t>
            </a:fld>
            <a:endParaRPr lang="en-US"/>
          </a:p>
        </p:txBody>
      </p:sp>
    </p:spTree>
    <p:extLst>
      <p:ext uri="{BB962C8B-B14F-4D97-AF65-F5344CB8AC3E}">
        <p14:creationId xmlns:p14="http://schemas.microsoft.com/office/powerpoint/2010/main" val="4270384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descr="Title slide bkg_2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9" name="Rectangle 3"/>
          <p:cNvSpPr>
            <a:spLocks noGrp="1" noChangeArrowheads="1"/>
          </p:cNvSpPr>
          <p:nvPr>
            <p:ph type="ctrTitle"/>
          </p:nvPr>
        </p:nvSpPr>
        <p:spPr>
          <a:xfrm>
            <a:off x="685800" y="2362200"/>
            <a:ext cx="7772400" cy="981075"/>
          </a:xfrm>
        </p:spPr>
        <p:txBody>
          <a:bodyPr/>
          <a:lstStyle>
            <a:lvl1pPr>
              <a:defRPr sz="3600" b="0" i="0">
                <a:solidFill>
                  <a:srgbClr val="F1E405"/>
                </a:solidFill>
                <a:latin typeface=""/>
                <a:cs typeface="Futura Light"/>
              </a:defRPr>
            </a:lvl1pPr>
          </a:lstStyle>
          <a:p>
            <a:pPr lvl="0"/>
            <a:r>
              <a:rPr lang="en-US" noProof="0"/>
              <a:t>Click to edit Master title style</a:t>
            </a:r>
          </a:p>
        </p:txBody>
      </p:sp>
      <p:sp>
        <p:nvSpPr>
          <p:cNvPr id="4100" name="Rectangle 4"/>
          <p:cNvSpPr>
            <a:spLocks noGrp="1" noChangeArrowheads="1"/>
          </p:cNvSpPr>
          <p:nvPr>
            <p:ph type="subTitle" idx="1"/>
          </p:nvPr>
        </p:nvSpPr>
        <p:spPr>
          <a:xfrm>
            <a:off x="1371600" y="3962400"/>
            <a:ext cx="6400800" cy="1504950"/>
          </a:xfrm>
        </p:spPr>
        <p:txBody>
          <a:bodyPr/>
          <a:lstStyle>
            <a:lvl1pPr marL="0" indent="0" algn="ctr">
              <a:buFont typeface="Symbol" charset="0"/>
              <a:buNone/>
              <a:defRPr sz="2800" b="0" i="0">
                <a:solidFill>
                  <a:schemeClr val="bg1"/>
                </a:solidFill>
                <a:latin typeface=""/>
                <a:cs typeface="Futura Book"/>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Empty Content Area">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E3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Box 3"/>
          <p:cNvSpPr txBox="1"/>
          <p:nvPr userDrawn="1"/>
        </p:nvSpPr>
        <p:spPr>
          <a:xfrm>
            <a:off x="0" y="-553998"/>
            <a:ext cx="9144000" cy="276999"/>
          </a:xfrm>
          <a:prstGeom prst="rect">
            <a:avLst/>
          </a:prstGeom>
          <a:solidFill>
            <a:schemeClr val="accent1"/>
          </a:solidFill>
          <a:ln>
            <a:noFill/>
          </a:ln>
        </p:spPr>
        <p:txBody>
          <a:bodyPr wrap="square" rtlCol="0">
            <a:spAutoFit/>
          </a:bodyPr>
          <a:lstStyle/>
          <a:p>
            <a:r>
              <a:rPr lang="en-US" sz="1200" b="1">
                <a:solidFill>
                  <a:schemeClr val="bg1"/>
                </a:solidFill>
              </a:rPr>
              <a:t>Title Only</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736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406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5678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1525" y="2057400"/>
            <a:ext cx="3767138"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1063" y="2057400"/>
            <a:ext cx="3767137"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33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176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57437"/>
            <a:ext cx="4040188" cy="350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176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57437"/>
            <a:ext cx="4041775" cy="3205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82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86675" cy="1195388"/>
          </a:xfrm>
        </p:spPr>
        <p:txBody>
          <a:bodyPr/>
          <a:lstStyle/>
          <a:p>
            <a:r>
              <a:rPr lang="en-US"/>
              <a:t>Click to edit Master title style</a:t>
            </a:r>
          </a:p>
        </p:txBody>
      </p:sp>
    </p:spTree>
    <p:extLst>
      <p:ext uri="{BB962C8B-B14F-4D97-AF65-F5344CB8AC3E}">
        <p14:creationId xmlns:p14="http://schemas.microsoft.com/office/powerpoint/2010/main" val="209281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02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09600"/>
            <a:ext cx="5111750" cy="5213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771650"/>
            <a:ext cx="3008313" cy="4051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342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3625"/>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200"/>
            <a:ext cx="5486400" cy="3883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440363"/>
            <a:ext cx="5486400" cy="500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6146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ontent-slide-bkg_3.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Rectangle 3"/>
          <p:cNvSpPr>
            <a:spLocks noGrp="1" noChangeArrowheads="1"/>
          </p:cNvSpPr>
          <p:nvPr>
            <p:ph type="title"/>
          </p:nvPr>
        </p:nvSpPr>
        <p:spPr bwMode="auto">
          <a:xfrm>
            <a:off x="771525" y="381000"/>
            <a:ext cx="7686675"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771525" y="1981200"/>
            <a:ext cx="76866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ctr" rtl="0" eaLnBrk="1" fontAlgn="base" hangingPunct="1">
        <a:spcBef>
          <a:spcPct val="0"/>
        </a:spcBef>
        <a:spcAft>
          <a:spcPct val="0"/>
        </a:spcAft>
        <a:defRPr sz="3600" b="0" i="0">
          <a:solidFill>
            <a:schemeClr val="tx1"/>
          </a:solidFill>
          <a:latin typeface=""/>
          <a:ea typeface="+mj-ea"/>
          <a:cs typeface="Futura Medium"/>
        </a:defRPr>
      </a:lvl1pPr>
      <a:lvl2pPr algn="ctr" rtl="0" eaLnBrk="1" fontAlgn="base" hangingPunct="1">
        <a:spcBef>
          <a:spcPct val="0"/>
        </a:spcBef>
        <a:spcAft>
          <a:spcPct val="0"/>
        </a:spcAft>
        <a:defRPr sz="3600" b="1">
          <a:solidFill>
            <a:schemeClr val="tx1"/>
          </a:solidFill>
          <a:latin typeface="Arial" charset="0"/>
          <a:ea typeface="Osaka" charset="0"/>
          <a:cs typeface="Osaka" charset="0"/>
        </a:defRPr>
      </a:lvl2pPr>
      <a:lvl3pPr algn="ctr" rtl="0" eaLnBrk="1" fontAlgn="base" hangingPunct="1">
        <a:spcBef>
          <a:spcPct val="0"/>
        </a:spcBef>
        <a:spcAft>
          <a:spcPct val="0"/>
        </a:spcAft>
        <a:defRPr sz="3600" b="1">
          <a:solidFill>
            <a:schemeClr val="tx1"/>
          </a:solidFill>
          <a:latin typeface="Arial" charset="0"/>
          <a:ea typeface="Osaka" charset="0"/>
          <a:cs typeface="Osaka" charset="0"/>
        </a:defRPr>
      </a:lvl3pPr>
      <a:lvl4pPr algn="ctr" rtl="0" eaLnBrk="1" fontAlgn="base" hangingPunct="1">
        <a:spcBef>
          <a:spcPct val="0"/>
        </a:spcBef>
        <a:spcAft>
          <a:spcPct val="0"/>
        </a:spcAft>
        <a:defRPr sz="3600" b="1">
          <a:solidFill>
            <a:schemeClr val="tx1"/>
          </a:solidFill>
          <a:latin typeface="Arial" charset="0"/>
          <a:ea typeface="Osaka" charset="0"/>
          <a:cs typeface="Osaka" charset="0"/>
        </a:defRPr>
      </a:lvl4pPr>
      <a:lvl5pPr algn="ctr" rtl="0" eaLnBrk="1" fontAlgn="base" hangingPunct="1">
        <a:spcBef>
          <a:spcPct val="0"/>
        </a:spcBef>
        <a:spcAft>
          <a:spcPct val="0"/>
        </a:spcAft>
        <a:defRPr sz="3600" b="1">
          <a:solidFill>
            <a:schemeClr val="tx1"/>
          </a:solidFill>
          <a:latin typeface="Arial" charset="0"/>
          <a:ea typeface="Osaka" charset="0"/>
          <a:cs typeface="Osaka" charset="0"/>
        </a:defRPr>
      </a:lvl5pPr>
      <a:lvl6pPr marL="457200" algn="ctr" rtl="0" eaLnBrk="1" fontAlgn="base" hangingPunct="1">
        <a:spcBef>
          <a:spcPct val="0"/>
        </a:spcBef>
        <a:spcAft>
          <a:spcPct val="0"/>
        </a:spcAft>
        <a:defRPr sz="3600" b="1">
          <a:solidFill>
            <a:schemeClr val="tx1"/>
          </a:solidFill>
          <a:latin typeface="Arial" charset="0"/>
          <a:ea typeface="Osaka" charset="0"/>
          <a:cs typeface="Osaka" charset="0"/>
        </a:defRPr>
      </a:lvl6pPr>
      <a:lvl7pPr marL="914400" algn="ctr" rtl="0" eaLnBrk="1" fontAlgn="base" hangingPunct="1">
        <a:spcBef>
          <a:spcPct val="0"/>
        </a:spcBef>
        <a:spcAft>
          <a:spcPct val="0"/>
        </a:spcAft>
        <a:defRPr sz="3600" b="1">
          <a:solidFill>
            <a:schemeClr val="tx1"/>
          </a:solidFill>
          <a:latin typeface="Arial" charset="0"/>
          <a:ea typeface="Osaka" charset="0"/>
          <a:cs typeface="Osaka" charset="0"/>
        </a:defRPr>
      </a:lvl7pPr>
      <a:lvl8pPr marL="1371600" algn="ctr" rtl="0" eaLnBrk="1" fontAlgn="base" hangingPunct="1">
        <a:spcBef>
          <a:spcPct val="0"/>
        </a:spcBef>
        <a:spcAft>
          <a:spcPct val="0"/>
        </a:spcAft>
        <a:defRPr sz="3600" b="1">
          <a:solidFill>
            <a:schemeClr val="tx1"/>
          </a:solidFill>
          <a:latin typeface="Arial" charset="0"/>
          <a:ea typeface="Osaka" charset="0"/>
          <a:cs typeface="Osaka" charset="0"/>
        </a:defRPr>
      </a:lvl8pPr>
      <a:lvl9pPr marL="1828800" algn="ctr" rtl="0" eaLnBrk="1" fontAlgn="base" hangingPunct="1">
        <a:spcBef>
          <a:spcPct val="0"/>
        </a:spcBef>
        <a:spcAft>
          <a:spcPct val="0"/>
        </a:spcAft>
        <a:defRPr sz="3600" b="1">
          <a:solidFill>
            <a:schemeClr val="tx1"/>
          </a:solidFill>
          <a:latin typeface="Arial" charset="0"/>
          <a:ea typeface="Osaka" charset="0"/>
          <a:cs typeface="Osaka" charset="0"/>
        </a:defRPr>
      </a:lvl9pPr>
    </p:titleStyle>
    <p:bodyStyle>
      <a:lvl1pPr marL="342900" indent="-342900" algn="l" rtl="0" eaLnBrk="1" fontAlgn="base" hangingPunct="1">
        <a:spcBef>
          <a:spcPct val="10000"/>
        </a:spcBef>
        <a:spcAft>
          <a:spcPct val="20000"/>
        </a:spcAft>
        <a:buFont typeface="Symbol" charset="0"/>
        <a:buChar char=""/>
        <a:defRPr sz="2400" b="1" i="0">
          <a:solidFill>
            <a:schemeClr val="tx1"/>
          </a:solidFill>
          <a:latin typeface=""/>
          <a:ea typeface="+mn-ea"/>
          <a:cs typeface="Futura Heavy"/>
        </a:defRPr>
      </a:lvl1pPr>
      <a:lvl2pPr marL="742950" indent="-285750" algn="l" rtl="0" eaLnBrk="1" fontAlgn="base" hangingPunct="1">
        <a:spcBef>
          <a:spcPct val="0"/>
        </a:spcBef>
        <a:spcAft>
          <a:spcPct val="20000"/>
        </a:spcAft>
        <a:buClr>
          <a:schemeClr val="tx1"/>
        </a:buClr>
        <a:buChar char="&lt;"/>
        <a:defRPr sz="2200" b="0" i="0">
          <a:solidFill>
            <a:schemeClr val="tx1"/>
          </a:solidFill>
          <a:latin typeface=""/>
          <a:ea typeface="+mn-ea"/>
          <a:cs typeface="Futura Light"/>
        </a:defRPr>
      </a:lvl2pPr>
      <a:lvl3pPr marL="1143000" indent="-228600" algn="l" rtl="0" eaLnBrk="1" fontAlgn="base" hangingPunct="1">
        <a:spcBef>
          <a:spcPct val="0"/>
        </a:spcBef>
        <a:spcAft>
          <a:spcPct val="20000"/>
        </a:spcAft>
        <a:buFont typeface="Webdings" charset="0"/>
        <a:buChar char="a"/>
        <a:defRPr sz="2200" b="0" i="0">
          <a:solidFill>
            <a:schemeClr val="tx1"/>
          </a:solidFill>
          <a:latin typeface=""/>
          <a:ea typeface="+mn-ea"/>
          <a:cs typeface="Futura Light"/>
        </a:defRPr>
      </a:lvl3pPr>
      <a:lvl4pPr marL="1600200" indent="-228600" algn="l" rtl="0" eaLnBrk="1" fontAlgn="base" hangingPunct="1">
        <a:spcBef>
          <a:spcPct val="0"/>
        </a:spcBef>
        <a:spcAft>
          <a:spcPct val="20000"/>
        </a:spcAft>
        <a:buChar char="•"/>
        <a:defRPr sz="2200" b="0" i="0">
          <a:solidFill>
            <a:schemeClr val="tx1"/>
          </a:solidFill>
          <a:latin typeface=""/>
          <a:ea typeface="+mn-ea"/>
          <a:cs typeface="Futura Light"/>
        </a:defRPr>
      </a:lvl4pPr>
      <a:lvl5pPr marL="2057400" indent="-228600" algn="l" rtl="0" eaLnBrk="1" fontAlgn="base" hangingPunct="1">
        <a:spcBef>
          <a:spcPct val="0"/>
        </a:spcBef>
        <a:spcAft>
          <a:spcPct val="20000"/>
        </a:spcAft>
        <a:buFont typeface="Webdings" charset="0"/>
        <a:buChar char="4"/>
        <a:defRPr sz="2200" b="0" i="0">
          <a:solidFill>
            <a:schemeClr val="tx1"/>
          </a:solidFill>
          <a:latin typeface=""/>
          <a:ea typeface="+mn-ea"/>
          <a:cs typeface="Futura Light"/>
        </a:defRPr>
      </a:lvl5pPr>
      <a:lvl6pPr marL="25146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6pPr>
      <a:lvl7pPr marL="29718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7pPr>
      <a:lvl8pPr marL="34290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8pPr>
      <a:lvl9pPr marL="38862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133475"/>
          </a:xfrm>
        </p:spPr>
        <p:txBody>
          <a:bodyPr/>
          <a:lstStyle/>
          <a:p>
            <a:r>
              <a:rPr lang="en-US" b="1">
                <a:latin typeface="+mn-lt"/>
              </a:rPr>
              <a:t>IT 418/518: Foundations of Data Science</a:t>
            </a:r>
          </a:p>
        </p:txBody>
      </p:sp>
      <p:sp>
        <p:nvSpPr>
          <p:cNvPr id="3" name="Subtitle 2"/>
          <p:cNvSpPr>
            <a:spLocks noGrp="1"/>
          </p:cNvSpPr>
          <p:nvPr>
            <p:ph type="subTitle" idx="1"/>
          </p:nvPr>
        </p:nvSpPr>
        <p:spPr/>
        <p:txBody>
          <a:bodyPr/>
          <a:lstStyle/>
          <a:p>
            <a:r>
              <a:rPr lang="en-US"/>
              <a:t>Class 14</a:t>
            </a:r>
          </a:p>
          <a:p>
            <a:r>
              <a:rPr lang="en-US" dirty="0"/>
              <a:t>Dr. Rajeev Bukralia</a:t>
            </a:r>
          </a:p>
        </p:txBody>
      </p:sp>
    </p:spTree>
    <p:extLst>
      <p:ext uri="{BB962C8B-B14F-4D97-AF65-F5344CB8AC3E}">
        <p14:creationId xmlns:p14="http://schemas.microsoft.com/office/powerpoint/2010/main" val="31109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3" y="418011"/>
            <a:ext cx="7686675" cy="685800"/>
          </a:xfrm>
        </p:spPr>
        <p:txBody>
          <a:bodyPr/>
          <a:lstStyle/>
          <a:p>
            <a:r>
              <a:rPr lang="en-US"/>
              <a:t>Hypothesis Testing</a:t>
            </a:r>
            <a:br>
              <a:rPr lang="en-US"/>
            </a:br>
            <a:endParaRPr lang="en-US"/>
          </a:p>
        </p:txBody>
      </p:sp>
      <p:sp>
        <p:nvSpPr>
          <p:cNvPr id="3" name="Content Placeholder 2"/>
          <p:cNvSpPr>
            <a:spLocks noGrp="1"/>
          </p:cNvSpPr>
          <p:nvPr>
            <p:ph idx="1"/>
          </p:nvPr>
        </p:nvSpPr>
        <p:spPr>
          <a:xfrm>
            <a:off x="771524" y="1103811"/>
            <a:ext cx="7686675" cy="5105400"/>
          </a:xfrm>
        </p:spPr>
        <p:txBody>
          <a:bodyPr/>
          <a:lstStyle/>
          <a:p>
            <a:r>
              <a:rPr lang="en-US" b="0"/>
              <a:t>Hypothesis testing is fundamental to inferential statistics because it allows us to use statistical methods to make decisions about real-life problems. There are several conceptual steps involved in hypothesis testing:</a:t>
            </a:r>
          </a:p>
          <a:p>
            <a:pPr lvl="1"/>
            <a:r>
              <a:rPr lang="en-US" b="0"/>
              <a:t>Develop a research hypothesis that can be tested mathematically.</a:t>
            </a:r>
          </a:p>
          <a:p>
            <a:pPr lvl="1"/>
            <a:r>
              <a:rPr lang="en-US" b="0"/>
              <a:t>Formally state the null and alternative hypotheses.</a:t>
            </a:r>
          </a:p>
          <a:p>
            <a:pPr lvl="1"/>
            <a:r>
              <a:rPr lang="en-US" b="0"/>
              <a:t>Decide on an appropriate statistical test and do the calculations.</a:t>
            </a:r>
          </a:p>
          <a:p>
            <a:pPr lvl="1"/>
            <a:r>
              <a:rPr lang="en-US" b="0"/>
              <a:t>Make your decision based on the results.</a:t>
            </a:r>
            <a:endParaRPr lang="en-US"/>
          </a:p>
        </p:txBody>
      </p:sp>
    </p:spTree>
    <p:extLst>
      <p:ext uri="{BB962C8B-B14F-4D97-AF65-F5344CB8AC3E}">
        <p14:creationId xmlns:p14="http://schemas.microsoft.com/office/powerpoint/2010/main" val="322036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533400"/>
            <a:ext cx="7686675" cy="304800"/>
          </a:xfrm>
        </p:spPr>
        <p:txBody>
          <a:bodyPr/>
          <a:lstStyle/>
          <a:p>
            <a:r>
              <a:rPr lang="en-US"/>
              <a:t>Hypothesis Testing</a:t>
            </a:r>
            <a:br>
              <a:rPr lang="en-US"/>
            </a:br>
            <a:endParaRPr lang="en-US"/>
          </a:p>
        </p:txBody>
      </p:sp>
      <p:sp>
        <p:nvSpPr>
          <p:cNvPr id="3" name="Content Placeholder 2"/>
          <p:cNvSpPr>
            <a:spLocks noGrp="1"/>
          </p:cNvSpPr>
          <p:nvPr>
            <p:ph idx="1"/>
          </p:nvPr>
        </p:nvSpPr>
        <p:spPr>
          <a:xfrm>
            <a:off x="771525" y="838200"/>
            <a:ext cx="8067675" cy="5334000"/>
          </a:xfrm>
        </p:spPr>
        <p:txBody>
          <a:bodyPr/>
          <a:lstStyle/>
          <a:p>
            <a:r>
              <a:rPr lang="en-US" sz="1600" b="0"/>
              <a:t>A pharmaceutical company wants to establish that its new medication works better than current standard treatments for the same condition, so the research hypothesis might be something like “Hypertensive patients treated with drug X will show greater lowering in their blood pressure than hypertensive patients receiving the standard treatment.” </a:t>
            </a:r>
          </a:p>
          <a:p>
            <a:r>
              <a:rPr lang="en-US" sz="1600" b="0"/>
              <a:t>If we use μ</a:t>
            </a:r>
            <a:r>
              <a:rPr lang="en-US" sz="1600" b="0" baseline="-25000"/>
              <a:t>1</a:t>
            </a:r>
            <a:r>
              <a:rPr lang="en-US" sz="1600" b="0"/>
              <a:t> to signify the mean blood pressure in the group treated with drug X, and μ</a:t>
            </a:r>
            <a:r>
              <a:rPr lang="en-US" sz="1600" b="0" baseline="-25000"/>
              <a:t>2</a:t>
            </a:r>
            <a:r>
              <a:rPr lang="en-US" sz="1600" b="0"/>
              <a:t> as the mean blood pressure in the group receiving standard treatment, our null and alternative hypotheses could be formally stated as:</a:t>
            </a:r>
            <a:endParaRPr lang="en-US" sz="1600"/>
          </a:p>
          <a:p>
            <a:pPr lvl="1"/>
            <a:r>
              <a:rPr lang="en-US" sz="1600" b="0" i="1"/>
              <a:t>H</a:t>
            </a:r>
            <a:r>
              <a:rPr lang="en-US" sz="1600" b="0" baseline="-25000"/>
              <a:t>0</a:t>
            </a:r>
            <a:r>
              <a:rPr lang="en-US" sz="1600" b="0"/>
              <a:t> (null hypothesis): </a:t>
            </a:r>
            <a:r>
              <a:rPr lang="el-GR" sz="1600" b="0"/>
              <a:t>μ</a:t>
            </a:r>
            <a:r>
              <a:rPr lang="el-GR" sz="1600" b="0" baseline="-25000"/>
              <a:t>1 </a:t>
            </a:r>
            <a:r>
              <a:rPr lang="el-GR" sz="1600" b="0"/>
              <a:t>≥ μ</a:t>
            </a:r>
            <a:r>
              <a:rPr lang="el-GR" sz="1600" b="0" baseline="-25000"/>
              <a:t>2</a:t>
            </a:r>
          </a:p>
          <a:p>
            <a:pPr lvl="1"/>
            <a:r>
              <a:rPr lang="en-US" sz="1600" b="0" i="1"/>
              <a:t>H</a:t>
            </a:r>
            <a:r>
              <a:rPr lang="en-US" sz="1600" b="0" baseline="-25000"/>
              <a:t>A</a:t>
            </a:r>
            <a:r>
              <a:rPr lang="en-US" sz="1600" b="0"/>
              <a:t> (alternative hypothesis): </a:t>
            </a:r>
            <a:r>
              <a:rPr lang="el-GR" sz="1600" b="0"/>
              <a:t>μ</a:t>
            </a:r>
            <a:r>
              <a:rPr lang="el-GR" sz="1600" b="0" baseline="-25000"/>
              <a:t>1</a:t>
            </a:r>
            <a:r>
              <a:rPr lang="el-GR" sz="1600" b="0"/>
              <a:t> &lt; μ</a:t>
            </a:r>
            <a:r>
              <a:rPr lang="el-GR" sz="1600" b="0" baseline="-25000"/>
              <a:t>2</a:t>
            </a:r>
            <a:endParaRPr lang="en-US" sz="1600" b="0" baseline="-25000"/>
          </a:p>
          <a:p>
            <a:r>
              <a:rPr lang="en-US" sz="1600" b="0" i="1"/>
              <a:t>H</a:t>
            </a:r>
            <a:r>
              <a:rPr lang="en-US" sz="1600" b="0" baseline="-25000"/>
              <a:t>0</a:t>
            </a:r>
            <a:r>
              <a:rPr lang="en-US" sz="1600" b="0"/>
              <a:t> is called the </a:t>
            </a:r>
            <a:r>
              <a:rPr lang="en-US" sz="1600"/>
              <a:t>null hypothesis</a:t>
            </a:r>
            <a:r>
              <a:rPr lang="en-US" sz="1600" b="0"/>
              <a:t>: in this example, the null hypothesis states that drug X is no improvement over standard treatment. </a:t>
            </a:r>
            <a:r>
              <a:rPr lang="en-US" sz="1600" b="0" i="1"/>
              <a:t>H</a:t>
            </a:r>
            <a:r>
              <a:rPr lang="en-US" sz="1600" b="0" baseline="-25000"/>
              <a:t>A</a:t>
            </a:r>
            <a:r>
              <a:rPr lang="en-US" sz="1600" b="0"/>
              <a:t>, sometimes written as </a:t>
            </a:r>
            <a:r>
              <a:rPr lang="en-US" sz="1600" b="0" i="1"/>
              <a:t>H</a:t>
            </a:r>
            <a:r>
              <a:rPr lang="en-US" sz="1600" b="0"/>
              <a:t>1, is called the </a:t>
            </a:r>
            <a:r>
              <a:rPr lang="en-US" sz="1600"/>
              <a:t>alternative hypothesis</a:t>
            </a:r>
            <a:r>
              <a:rPr lang="en-US" sz="1600" b="0"/>
              <a:t>: in this case, the alternative hypothesis is that drug X is more effective than standard treatment.</a:t>
            </a:r>
          </a:p>
          <a:p>
            <a:r>
              <a:rPr lang="en-US" sz="1600" b="0"/>
              <a:t>In this case, we can perform a </a:t>
            </a:r>
            <a:r>
              <a:rPr lang="en-US" sz="1600" b="0" i="1"/>
              <a:t>t</a:t>
            </a:r>
            <a:r>
              <a:rPr lang="en-US" sz="1600" b="0"/>
              <a:t>-test or ANOVA, and based on our results make one of two decisions:</a:t>
            </a:r>
          </a:p>
          <a:p>
            <a:pPr lvl="1"/>
            <a:r>
              <a:rPr lang="en-US" sz="1600" b="0"/>
              <a:t>Reject the null hypothesis and accept the alternative hypothesis, or</a:t>
            </a:r>
          </a:p>
          <a:p>
            <a:pPr lvl="1"/>
            <a:r>
              <a:rPr lang="en-US" sz="1600" b="0"/>
              <a:t>Fail to reject the null hypothesis</a:t>
            </a:r>
            <a:endParaRPr lang="en-US" sz="1600"/>
          </a:p>
        </p:txBody>
      </p:sp>
    </p:spTree>
    <p:extLst>
      <p:ext uri="{BB962C8B-B14F-4D97-AF65-F5344CB8AC3E}">
        <p14:creationId xmlns:p14="http://schemas.microsoft.com/office/powerpoint/2010/main" val="238853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62" y="132890"/>
            <a:ext cx="8229600" cy="628277"/>
          </a:xfrm>
        </p:spPr>
        <p:txBody>
          <a:bodyPr/>
          <a:lstStyle/>
          <a:p>
            <a:r>
              <a:rPr lang="en-US"/>
              <a:t>Hypotheses</a:t>
            </a:r>
          </a:p>
        </p:txBody>
      </p:sp>
      <p:sp>
        <p:nvSpPr>
          <p:cNvPr id="3" name="Rounded Rectangle 2"/>
          <p:cNvSpPr/>
          <p:nvPr/>
        </p:nvSpPr>
        <p:spPr>
          <a:xfrm>
            <a:off x="179614" y="1138103"/>
            <a:ext cx="3760394" cy="820045"/>
          </a:xfrm>
          <a:prstGeom prst="roundRect">
            <a:avLst/>
          </a:prstGeom>
          <a:solidFill>
            <a:schemeClr val="accent1">
              <a:lumMod val="40000"/>
              <a:lumOff val="60000"/>
              <a:alpha val="47000"/>
            </a:schemeClr>
          </a:solid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tx1"/>
                </a:solidFill>
              </a:rPr>
              <a:t>Null Hypothesis </a:t>
            </a:r>
            <a:r>
              <a:rPr lang="en-US">
                <a:solidFill>
                  <a:schemeClr val="tx1"/>
                </a:solidFill>
              </a:rPr>
              <a:t>(H</a:t>
            </a:r>
            <a:r>
              <a:rPr lang="en-US" baseline="-25000">
                <a:solidFill>
                  <a:schemeClr val="tx1"/>
                </a:solidFill>
              </a:rPr>
              <a:t>0</a:t>
            </a:r>
            <a:r>
              <a:rPr lang="en-US">
                <a:solidFill>
                  <a:schemeClr val="tx1"/>
                </a:solidFill>
              </a:rPr>
              <a:t>): </a:t>
            </a:r>
          </a:p>
          <a:p>
            <a:pPr algn="ctr"/>
            <a:r>
              <a:rPr lang="en-US">
                <a:solidFill>
                  <a:schemeClr val="tx1"/>
                </a:solidFill>
              </a:rPr>
              <a:t>there is </a:t>
            </a:r>
            <a:r>
              <a:rPr lang="en-US" b="1">
                <a:solidFill>
                  <a:schemeClr val="tx1"/>
                </a:solidFill>
              </a:rPr>
              <a:t>no</a:t>
            </a:r>
            <a:r>
              <a:rPr lang="en-US">
                <a:solidFill>
                  <a:schemeClr val="tx1"/>
                </a:solidFill>
              </a:rPr>
              <a:t> effect </a:t>
            </a:r>
          </a:p>
        </p:txBody>
      </p:sp>
      <p:sp>
        <p:nvSpPr>
          <p:cNvPr id="4" name="Rounded Rectangle 3"/>
          <p:cNvSpPr/>
          <p:nvPr/>
        </p:nvSpPr>
        <p:spPr>
          <a:xfrm>
            <a:off x="5229659" y="1138103"/>
            <a:ext cx="3760395" cy="995497"/>
          </a:xfrm>
          <a:prstGeom prst="roundRect">
            <a:avLst/>
          </a:prstGeom>
          <a:solidFill>
            <a:schemeClr val="accent1">
              <a:lumMod val="40000"/>
              <a:lumOff val="60000"/>
              <a:alpha val="47000"/>
            </a:schemeClr>
          </a:solid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tx1"/>
                </a:solidFill>
              </a:rPr>
              <a:t>Alternate Hypothesis </a:t>
            </a:r>
            <a:r>
              <a:rPr lang="en-US">
                <a:solidFill>
                  <a:schemeClr val="tx1"/>
                </a:solidFill>
              </a:rPr>
              <a:t>(H</a:t>
            </a:r>
            <a:r>
              <a:rPr lang="en-US" baseline="-25000">
                <a:solidFill>
                  <a:schemeClr val="tx1"/>
                </a:solidFill>
              </a:rPr>
              <a:t>A</a:t>
            </a:r>
            <a:r>
              <a:rPr lang="en-US">
                <a:solidFill>
                  <a:schemeClr val="tx1"/>
                </a:solidFill>
              </a:rPr>
              <a:t>): </a:t>
            </a:r>
          </a:p>
          <a:p>
            <a:pPr algn="ctr"/>
            <a:r>
              <a:rPr lang="en-US">
                <a:solidFill>
                  <a:schemeClr val="tx1"/>
                </a:solidFill>
              </a:rPr>
              <a:t>there </a:t>
            </a:r>
            <a:r>
              <a:rPr lang="en-US" b="1">
                <a:solidFill>
                  <a:schemeClr val="tx1"/>
                </a:solidFill>
              </a:rPr>
              <a:t>is</a:t>
            </a:r>
            <a:r>
              <a:rPr lang="en-US">
                <a:solidFill>
                  <a:schemeClr val="tx1"/>
                </a:solidFill>
              </a:rPr>
              <a:t> an effect </a:t>
            </a:r>
          </a:p>
        </p:txBody>
      </p:sp>
      <p:sp>
        <p:nvSpPr>
          <p:cNvPr id="5" name="Left-Right Arrow 4"/>
          <p:cNvSpPr/>
          <p:nvPr/>
        </p:nvSpPr>
        <p:spPr>
          <a:xfrm>
            <a:off x="4131000" y="1343334"/>
            <a:ext cx="936530" cy="410454"/>
          </a:xfrm>
          <a:prstGeom prst="leftRightArrow">
            <a:avLst/>
          </a:prstGeom>
          <a:solidFill>
            <a:schemeClr val="accent3">
              <a:lumMod val="60000"/>
              <a:lumOff val="40000"/>
            </a:schemeClr>
          </a:solidFill>
          <a:ln w="508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179614" y="2473850"/>
            <a:ext cx="8810436" cy="1870737"/>
            <a:chOff x="1792513" y="1596573"/>
            <a:chExt cx="1973944" cy="1645902"/>
          </a:xfrm>
        </p:grpSpPr>
        <p:sp>
          <p:nvSpPr>
            <p:cNvPr id="9" name="Rectangle 8"/>
            <p:cNvSpPr/>
            <p:nvPr/>
          </p:nvSpPr>
          <p:spPr>
            <a:xfrm>
              <a:off x="1792513" y="1596573"/>
              <a:ext cx="1973944" cy="1645902"/>
            </a:xfrm>
            <a:prstGeom prst="rect">
              <a:avLst/>
            </a:prstGeom>
            <a:solidFill>
              <a:schemeClr val="accent3">
                <a:lumMod val="20000"/>
                <a:lumOff val="80000"/>
              </a:schemeClr>
            </a:solidFill>
            <a:ln>
              <a:noFill/>
            </a:ln>
            <a:effectLst>
              <a:outerShdw dist="50800" dir="3600000" sx="101000" sy="101000" rotWithShape="0">
                <a:srgbClr val="000000">
                  <a:alpha val="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 name="TextBox 9"/>
            <p:cNvSpPr txBox="1"/>
            <p:nvPr/>
          </p:nvSpPr>
          <p:spPr>
            <a:xfrm>
              <a:off x="1792513" y="2068290"/>
              <a:ext cx="1973943" cy="827840"/>
            </a:xfrm>
            <a:prstGeom prst="rect">
              <a:avLst/>
            </a:prstGeom>
            <a:solidFill>
              <a:schemeClr val="accent3">
                <a:lumMod val="40000"/>
                <a:lumOff val="60000"/>
              </a:schemeClr>
            </a:solidFill>
          </p:spPr>
          <p:txBody>
            <a:bodyPr wrap="square" rtlCol="0" anchor="t" anchorCtr="0">
              <a:noAutofit/>
            </a:bodyPr>
            <a:lstStyle/>
            <a:p>
              <a:r>
                <a:rPr lang="en-US" b="1" i="1"/>
                <a:t>t</a:t>
              </a:r>
              <a:r>
                <a:rPr lang="en-US" b="1"/>
                <a:t>-Test</a:t>
              </a:r>
              <a:r>
                <a:rPr lang="en-US"/>
                <a:t>: compares the means of two groups. Use </a:t>
              </a:r>
              <a:r>
                <a:rPr lang="en-US" err="1">
                  <a:latin typeface="Courier New"/>
                  <a:cs typeface="Courier New"/>
                </a:rPr>
                <a:t>t.test</a:t>
              </a:r>
              <a:r>
                <a:rPr lang="en-US">
                  <a:latin typeface="Courier New"/>
                  <a:cs typeface="Courier New"/>
                </a:rPr>
                <a:t>()</a:t>
              </a:r>
              <a:r>
                <a:rPr lang="en-US"/>
                <a:t> in R and </a:t>
              </a:r>
              <a:r>
                <a:rPr lang="en-US" err="1"/>
                <a:t>ttest</a:t>
              </a:r>
              <a:r>
                <a:rPr lang="en-US"/>
                <a:t> in </a:t>
              </a:r>
              <a:r>
                <a:rPr lang="en-US" err="1"/>
                <a:t>scipy.stats</a:t>
              </a:r>
              <a:r>
                <a:rPr lang="en-US"/>
                <a:t> or </a:t>
              </a:r>
              <a:r>
                <a:rPr lang="en-US" err="1"/>
                <a:t>statsmodels</a:t>
              </a:r>
              <a:r>
                <a:rPr lang="en-US"/>
                <a:t> in Python</a:t>
              </a:r>
            </a:p>
            <a:p>
              <a:r>
                <a:rPr lang="en-US" b="1"/>
                <a:t>ANOVA</a:t>
              </a:r>
              <a:r>
                <a:rPr lang="en-US"/>
                <a:t>: compare variance of three or more groups. Use </a:t>
              </a:r>
              <a:r>
                <a:rPr lang="en-US" err="1">
                  <a:latin typeface="Courier New"/>
                  <a:cs typeface="Courier New"/>
                </a:rPr>
                <a:t>aov</a:t>
              </a:r>
              <a:r>
                <a:rPr lang="en-US">
                  <a:latin typeface="Courier New"/>
                  <a:cs typeface="Courier New"/>
                </a:rPr>
                <a:t>()</a:t>
              </a:r>
              <a:r>
                <a:rPr lang="en-US"/>
                <a:t>in R. Use </a:t>
              </a:r>
              <a:r>
                <a:rPr lang="en-US" err="1"/>
                <a:t>scipy</a:t>
              </a:r>
              <a:r>
                <a:rPr lang="en-US"/>
                <a:t> and </a:t>
              </a:r>
              <a:r>
                <a:rPr lang="en-US" err="1"/>
                <a:t>statsmodels</a:t>
              </a:r>
              <a:r>
                <a:rPr lang="en-US"/>
                <a:t> in Python</a:t>
              </a:r>
            </a:p>
          </p:txBody>
        </p:sp>
        <p:sp>
          <p:nvSpPr>
            <p:cNvPr id="11" name="TextBox 10"/>
            <p:cNvSpPr txBox="1"/>
            <p:nvPr/>
          </p:nvSpPr>
          <p:spPr>
            <a:xfrm>
              <a:off x="1792514" y="1596573"/>
              <a:ext cx="1973943" cy="471714"/>
            </a:xfrm>
            <a:prstGeom prst="rect">
              <a:avLst/>
            </a:prstGeom>
            <a:noFill/>
          </p:spPr>
          <p:txBody>
            <a:bodyPr wrap="square" rtlCol="0" anchor="ctr" anchorCtr="0">
              <a:noAutofit/>
            </a:bodyPr>
            <a:lstStyle/>
            <a:p>
              <a:pPr algn="ctr"/>
              <a:r>
                <a:rPr lang="en-US" b="1">
                  <a:cs typeface="Georgia"/>
                </a:rPr>
                <a:t>Construct a test to compare</a:t>
              </a:r>
            </a:p>
          </p:txBody>
        </p:sp>
      </p:grpSp>
      <p:grpSp>
        <p:nvGrpSpPr>
          <p:cNvPr id="14" name="Group 13"/>
          <p:cNvGrpSpPr/>
          <p:nvPr/>
        </p:nvGrpSpPr>
        <p:grpSpPr>
          <a:xfrm>
            <a:off x="0" y="4724400"/>
            <a:ext cx="8827932" cy="2133600"/>
            <a:chOff x="1785184" y="1561571"/>
            <a:chExt cx="1981273" cy="1334525"/>
          </a:xfrm>
        </p:grpSpPr>
        <p:sp>
          <p:nvSpPr>
            <p:cNvPr id="15" name="Rectangle 14"/>
            <p:cNvSpPr/>
            <p:nvPr/>
          </p:nvSpPr>
          <p:spPr>
            <a:xfrm>
              <a:off x="1792513" y="1596571"/>
              <a:ext cx="1973944" cy="1251119"/>
            </a:xfrm>
            <a:prstGeom prst="rect">
              <a:avLst/>
            </a:prstGeom>
            <a:solidFill>
              <a:schemeClr val="accent2">
                <a:lumMod val="20000"/>
                <a:lumOff val="80000"/>
              </a:schemeClr>
            </a:solidFill>
            <a:ln>
              <a:noFill/>
            </a:ln>
            <a:effectLst>
              <a:outerShdw dist="50800" dir="3600000" sx="101000" sy="101000" rotWithShape="0">
                <a:srgbClr val="000000">
                  <a:alpha val="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 name="TextBox 15"/>
            <p:cNvSpPr txBox="1"/>
            <p:nvPr/>
          </p:nvSpPr>
          <p:spPr>
            <a:xfrm>
              <a:off x="1792514" y="1942666"/>
              <a:ext cx="1973943" cy="953430"/>
            </a:xfrm>
            <a:prstGeom prst="rect">
              <a:avLst/>
            </a:prstGeom>
            <a:solidFill>
              <a:schemeClr val="accent2">
                <a:lumMod val="40000"/>
                <a:lumOff val="60000"/>
              </a:schemeClr>
            </a:solidFill>
          </p:spPr>
          <p:txBody>
            <a:bodyPr wrap="square" rtlCol="0" anchor="t" anchorCtr="0">
              <a:noAutofit/>
            </a:bodyPr>
            <a:lstStyle/>
            <a:p>
              <a:r>
                <a:rPr lang="en-US" b="1"/>
                <a:t>Type I</a:t>
              </a:r>
              <a:r>
                <a:rPr lang="en-US"/>
                <a:t>: probability of rejecting a null hypothesis that is actually true</a:t>
              </a:r>
            </a:p>
            <a:p>
              <a:r>
                <a:rPr lang="en-US" b="1"/>
                <a:t>Type II</a:t>
              </a:r>
              <a:r>
                <a:rPr lang="en-US"/>
                <a:t>: probability of retaining a null hypothesis that is actually false</a:t>
              </a:r>
            </a:p>
          </p:txBody>
        </p:sp>
        <p:sp>
          <p:nvSpPr>
            <p:cNvPr id="17" name="TextBox 16"/>
            <p:cNvSpPr txBox="1"/>
            <p:nvPr/>
          </p:nvSpPr>
          <p:spPr>
            <a:xfrm>
              <a:off x="1785184" y="1561571"/>
              <a:ext cx="1973943" cy="394953"/>
            </a:xfrm>
            <a:prstGeom prst="rect">
              <a:avLst/>
            </a:prstGeom>
            <a:noFill/>
          </p:spPr>
          <p:txBody>
            <a:bodyPr wrap="square" rtlCol="0" anchor="ctr" anchorCtr="0">
              <a:noAutofit/>
            </a:bodyPr>
            <a:lstStyle/>
            <a:p>
              <a:pPr algn="ctr"/>
              <a:r>
                <a:rPr lang="en-US" b="1">
                  <a:cs typeface="Georgia"/>
                </a:rPr>
                <a:t>Errors</a:t>
              </a:r>
            </a:p>
          </p:txBody>
        </p:sp>
      </p:grpSp>
    </p:spTree>
    <p:extLst>
      <p:ext uri="{BB962C8B-B14F-4D97-AF65-F5344CB8AC3E}">
        <p14:creationId xmlns:p14="http://schemas.microsoft.com/office/powerpoint/2010/main" val="352580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457200"/>
          </a:xfrm>
        </p:spPr>
        <p:txBody>
          <a:bodyPr/>
          <a:lstStyle/>
          <a:p>
            <a:r>
              <a:rPr lang="en-US"/>
              <a:t>Statistically Significant </a:t>
            </a:r>
          </a:p>
        </p:txBody>
      </p:sp>
      <p:sp>
        <p:nvSpPr>
          <p:cNvPr id="3" name="Content Placeholder 2"/>
          <p:cNvSpPr>
            <a:spLocks noGrp="1"/>
          </p:cNvSpPr>
          <p:nvPr>
            <p:ph idx="1"/>
          </p:nvPr>
        </p:nvSpPr>
        <p:spPr>
          <a:xfrm>
            <a:off x="457200" y="1828800"/>
            <a:ext cx="8229600" cy="1399566"/>
          </a:xfrm>
        </p:spPr>
        <p:txBody>
          <a:bodyPr>
            <a:normAutofit fontScale="85000" lnSpcReduction="20000"/>
          </a:bodyPr>
          <a:lstStyle/>
          <a:p>
            <a:r>
              <a:rPr lang="en-US" i="1"/>
              <a:t>p</a:t>
            </a:r>
            <a:r>
              <a:rPr lang="en-US"/>
              <a:t>-value helps determine significance </a:t>
            </a:r>
          </a:p>
          <a:p>
            <a:r>
              <a:rPr lang="en-US"/>
              <a:t>Reporting </a:t>
            </a:r>
            <a:r>
              <a:rPr lang="en-US" b="1"/>
              <a:t>confidence intervals</a:t>
            </a:r>
            <a:r>
              <a:rPr lang="en-US"/>
              <a:t> becoming more common to avoid </a:t>
            </a:r>
            <a:r>
              <a:rPr lang="en-US" i="1"/>
              <a:t>p</a:t>
            </a:r>
            <a:r>
              <a:rPr lang="en-US"/>
              <a:t>-value limitations</a:t>
            </a:r>
          </a:p>
          <a:p>
            <a:r>
              <a:rPr lang="en-US"/>
              <a:t>Statistical significance does </a:t>
            </a:r>
            <a:r>
              <a:rPr lang="en-US" b="1"/>
              <a:t>not </a:t>
            </a:r>
            <a:r>
              <a:rPr lang="en-US"/>
              <a:t>mean practical significance</a:t>
            </a:r>
          </a:p>
          <a:p>
            <a:endParaRPr lang="en-US"/>
          </a:p>
        </p:txBody>
      </p:sp>
      <p:sp>
        <p:nvSpPr>
          <p:cNvPr id="5" name="Content Placeholder 2"/>
          <p:cNvSpPr txBox="1">
            <a:spLocks/>
          </p:cNvSpPr>
          <p:nvPr/>
        </p:nvSpPr>
        <p:spPr>
          <a:xfrm>
            <a:off x="381000" y="1062752"/>
            <a:ext cx="8229600" cy="6597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a:t>Actual effect; results not attributed to chance</a:t>
            </a:r>
          </a:p>
          <a:p>
            <a:pPr marL="0" indent="0" algn="ctr">
              <a:buNone/>
            </a:pP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1157452"/>
              </p:ext>
            </p:extLst>
          </p:nvPr>
        </p:nvGraphicFramePr>
        <p:xfrm>
          <a:off x="381000" y="3429000"/>
          <a:ext cx="8534400" cy="2194560"/>
        </p:xfrm>
        <a:graphic>
          <a:graphicData uri="http://schemas.openxmlformats.org/drawingml/2006/table">
            <a:tbl>
              <a:tblPr firstRow="1" bandRow="1">
                <a:tableStyleId>{3B4B98B0-60AC-42C2-AFA5-B58CD77FA1E5}</a:tableStyleId>
              </a:tblPr>
              <a:tblGrid>
                <a:gridCol w="1907343">
                  <a:extLst>
                    <a:ext uri="{9D8B030D-6E8A-4147-A177-3AD203B41FA5}">
                      <a16:colId xmlns:a16="http://schemas.microsoft.com/office/drawing/2014/main" val="20000"/>
                    </a:ext>
                  </a:extLst>
                </a:gridCol>
                <a:gridCol w="3419215">
                  <a:extLst>
                    <a:ext uri="{9D8B030D-6E8A-4147-A177-3AD203B41FA5}">
                      <a16:colId xmlns:a16="http://schemas.microsoft.com/office/drawing/2014/main" val="20001"/>
                    </a:ext>
                  </a:extLst>
                </a:gridCol>
                <a:gridCol w="3207842">
                  <a:extLst>
                    <a:ext uri="{9D8B030D-6E8A-4147-A177-3AD203B41FA5}">
                      <a16:colId xmlns:a16="http://schemas.microsoft.com/office/drawing/2014/main" val="20002"/>
                    </a:ext>
                  </a:extLst>
                </a:gridCol>
              </a:tblGrid>
              <a:tr h="295909">
                <a:tc>
                  <a:txBody>
                    <a:bodyPr/>
                    <a:lstStyle/>
                    <a:p>
                      <a:r>
                        <a:rPr lang="en-US" sz="2400" i="1"/>
                        <a:t>p</a:t>
                      </a:r>
                      <a:r>
                        <a:rPr lang="en-US" sz="2400"/>
                        <a:t>-value</a:t>
                      </a:r>
                    </a:p>
                  </a:txBody>
                  <a:tcPr marR="0" marT="0" marB="0"/>
                </a:tc>
                <a:tc>
                  <a:txBody>
                    <a:bodyPr/>
                    <a:lstStyle/>
                    <a:p>
                      <a:r>
                        <a:rPr lang="en-US" sz="2400"/>
                        <a:t>Evidence against H</a:t>
                      </a:r>
                      <a:r>
                        <a:rPr lang="en-US" sz="2400" baseline="-25000"/>
                        <a:t>0</a:t>
                      </a:r>
                      <a:r>
                        <a:rPr lang="en-US" sz="2400"/>
                        <a:t> is…</a:t>
                      </a:r>
                    </a:p>
                  </a:txBody>
                  <a:tcPr marR="0" marT="0" marB="0"/>
                </a:tc>
                <a:tc>
                  <a:txBody>
                    <a:bodyPr/>
                    <a:lstStyle/>
                    <a:p>
                      <a:r>
                        <a:rPr lang="en-US" sz="2400"/>
                        <a:t>so you should…</a:t>
                      </a:r>
                    </a:p>
                  </a:txBody>
                  <a:tcPr marR="0" marT="0" marB="0"/>
                </a:tc>
                <a:extLst>
                  <a:ext uri="{0D108BD9-81ED-4DB2-BD59-A6C34878D82A}">
                    <a16:rowId xmlns:a16="http://schemas.microsoft.com/office/drawing/2014/main" val="10000"/>
                  </a:ext>
                </a:extLst>
              </a:tr>
              <a:tr h="436603">
                <a:tc>
                  <a:txBody>
                    <a:bodyPr/>
                    <a:lstStyle/>
                    <a:p>
                      <a:r>
                        <a:rPr lang="en-US" sz="2400" b="0"/>
                        <a:t>Small (≤ 0.05)</a:t>
                      </a:r>
                    </a:p>
                  </a:txBody>
                  <a:tcPr marR="0" marT="0" marB="0"/>
                </a:tc>
                <a:tc>
                  <a:txBody>
                    <a:bodyPr/>
                    <a:lstStyle/>
                    <a:p>
                      <a:pPr algn="ctr"/>
                      <a:r>
                        <a:rPr lang="en-US" sz="2400"/>
                        <a:t>strong</a:t>
                      </a:r>
                    </a:p>
                  </a:txBody>
                  <a:tcPr marR="0" marT="0" marB="0"/>
                </a:tc>
                <a:tc>
                  <a:txBody>
                    <a:bodyPr/>
                    <a:lstStyle/>
                    <a:p>
                      <a:pPr algn="ctr"/>
                      <a:r>
                        <a:rPr lang="en-US" sz="2400"/>
                        <a:t>reject null hypothesis</a:t>
                      </a:r>
                    </a:p>
                  </a:txBody>
                  <a:tcPr marR="0" marT="0" marB="0"/>
                </a:tc>
                <a:extLst>
                  <a:ext uri="{0D108BD9-81ED-4DB2-BD59-A6C34878D82A}">
                    <a16:rowId xmlns:a16="http://schemas.microsoft.com/office/drawing/2014/main" val="10001"/>
                  </a:ext>
                </a:extLst>
              </a:tr>
              <a:tr h="423281">
                <a:tc>
                  <a:txBody>
                    <a:bodyPr/>
                    <a:lstStyle/>
                    <a:p>
                      <a:r>
                        <a:rPr lang="en-US" sz="2400" b="0"/>
                        <a:t>Large (&gt; 0.05)</a:t>
                      </a:r>
                    </a:p>
                  </a:txBody>
                  <a:tcPr marR="0" marT="0" marB="0"/>
                </a:tc>
                <a:tc>
                  <a:txBody>
                    <a:bodyPr/>
                    <a:lstStyle/>
                    <a:p>
                      <a:pPr algn="ctr"/>
                      <a:r>
                        <a:rPr lang="en-US" sz="2400"/>
                        <a:t>weak</a:t>
                      </a:r>
                    </a:p>
                  </a:txBody>
                  <a:tcPr marR="0" marT="0" marB="0"/>
                </a:tc>
                <a:tc>
                  <a:txBody>
                    <a:bodyPr/>
                    <a:lstStyle/>
                    <a:p>
                      <a:pPr algn="ctr"/>
                      <a:r>
                        <a:rPr lang="en-US" sz="2400"/>
                        <a:t>keep null hypothesis</a:t>
                      </a:r>
                    </a:p>
                  </a:txBody>
                  <a:tcPr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59922082"/>
      </p:ext>
    </p:extLst>
  </p:cSld>
  <p:clrMapOvr>
    <a:masterClrMapping/>
  </p:clrMapOvr>
  <mc:AlternateContent xmlns:mc="http://schemas.openxmlformats.org/markup-compatibility/2006" xmlns:p14="http://schemas.microsoft.com/office/powerpoint/2010/main">
    <mc:Choice Requires="p14">
      <p:transition spd="slow" p14:dur="2000" advTm="142573"/>
    </mc:Choice>
    <mc:Fallback xmlns="">
      <p:transition spd="slow" advTm="1425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533400"/>
          </a:xfrm>
        </p:spPr>
        <p:txBody>
          <a:bodyPr/>
          <a:lstStyle/>
          <a:p>
            <a:r>
              <a:rPr lang="en-US"/>
              <a:t>Statistically Significant </a:t>
            </a:r>
          </a:p>
        </p:txBody>
      </p:sp>
      <p:sp>
        <p:nvSpPr>
          <p:cNvPr id="3" name="Content Placeholder 2"/>
          <p:cNvSpPr>
            <a:spLocks noGrp="1"/>
          </p:cNvSpPr>
          <p:nvPr>
            <p:ph idx="1"/>
          </p:nvPr>
        </p:nvSpPr>
        <p:spPr>
          <a:xfrm>
            <a:off x="771524" y="1143000"/>
            <a:ext cx="7686675" cy="4191000"/>
          </a:xfrm>
        </p:spPr>
        <p:txBody>
          <a:bodyPr/>
          <a:lstStyle/>
          <a:p>
            <a:r>
              <a:rPr lang="en-US" b="0"/>
              <a:t>The process of statistical testing involves establishing a probability level or </a:t>
            </a:r>
            <a:r>
              <a:rPr lang="en-US" i="1"/>
              <a:t>p</a:t>
            </a:r>
            <a:r>
              <a:rPr lang="en-US"/>
              <a:t>-value.</a:t>
            </a:r>
          </a:p>
          <a:p>
            <a:r>
              <a:rPr lang="en-US" b="0"/>
              <a:t>In practice, the </a:t>
            </a:r>
            <a:r>
              <a:rPr lang="en-US" b="0" i="1"/>
              <a:t>p</a:t>
            </a:r>
            <a:r>
              <a:rPr lang="en-US" b="0"/>
              <a:t>-value is commonly set at 0.05.</a:t>
            </a:r>
          </a:p>
          <a:p>
            <a:r>
              <a:rPr lang="en-US" b="0"/>
              <a:t>Alternative lower values are sometimes used, such as </a:t>
            </a:r>
            <a:r>
              <a:rPr lang="en-US" b="0" i="1"/>
              <a:t>p </a:t>
            </a:r>
            <a:r>
              <a:rPr lang="en-US" b="0"/>
              <a:t>&lt; 0.01 or </a:t>
            </a:r>
            <a:r>
              <a:rPr lang="en-US" b="0" i="1"/>
              <a:t>p </a:t>
            </a:r>
            <a:r>
              <a:rPr lang="en-US" b="0"/>
              <a:t>&lt; 0.001.</a:t>
            </a:r>
          </a:p>
          <a:p>
            <a:r>
              <a:rPr lang="en-US" b="0"/>
              <a:t>Note that failure to reject the null hypothesis does not mean that we have proven it to be true, only that the experiment or study did not find sufficient evidence to reject it.</a:t>
            </a:r>
          </a:p>
          <a:p>
            <a:r>
              <a:rPr lang="en-US" b="0"/>
              <a:t>In many professional fields it has become common practice to report both p-values and confidence intervals.</a:t>
            </a:r>
            <a:endParaRPr lang="en-US"/>
          </a:p>
        </p:txBody>
      </p:sp>
    </p:spTree>
    <p:extLst>
      <p:ext uri="{BB962C8B-B14F-4D97-AF65-F5344CB8AC3E}">
        <p14:creationId xmlns:p14="http://schemas.microsoft.com/office/powerpoint/2010/main" val="3715591539"/>
      </p:ext>
    </p:extLst>
  </p:cSld>
  <p:clrMapOvr>
    <a:masterClrMapping/>
  </p:clrMapOvr>
</p:sld>
</file>

<file path=ppt/theme/theme1.xml><?xml version="1.0" encoding="utf-8"?>
<a:theme xmlns:a="http://schemas.openxmlformats.org/drawingml/2006/main" name="MNSU_master_11-13">
  <a:themeElements>
    <a:clrScheme name="">
      <a:dk1>
        <a:srgbClr val="3F0058"/>
      </a:dk1>
      <a:lt1>
        <a:srgbClr val="FFFFFF"/>
      </a:lt1>
      <a:dk2>
        <a:srgbClr val="000000"/>
      </a:dk2>
      <a:lt2>
        <a:srgbClr val="808080"/>
      </a:lt2>
      <a:accent1>
        <a:srgbClr val="BBE0E3"/>
      </a:accent1>
      <a:accent2>
        <a:srgbClr val="333399"/>
      </a:accent2>
      <a:accent3>
        <a:srgbClr val="FFFFFF"/>
      </a:accent3>
      <a:accent4>
        <a:srgbClr val="34004A"/>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C47318B63E1E48A718127921DD400C" ma:contentTypeVersion="13" ma:contentTypeDescription="Create a new document." ma:contentTypeScope="" ma:versionID="4797ca9b1324c18d9fe1ebd8c580dccc">
  <xsd:schema xmlns:xsd="http://www.w3.org/2001/XMLSchema" xmlns:xs="http://www.w3.org/2001/XMLSchema" xmlns:p="http://schemas.microsoft.com/office/2006/metadata/properties" xmlns:ns3="94c84202-c237-4038-9ee0-869900cdc94f" xmlns:ns4="76deb96d-0598-4147-91b9-e91e53133656" targetNamespace="http://schemas.microsoft.com/office/2006/metadata/properties" ma:root="true" ma:fieldsID="0c77b21a808ecef442a9179bbd1490e6" ns3:_="" ns4:_="">
    <xsd:import namespace="94c84202-c237-4038-9ee0-869900cdc94f"/>
    <xsd:import namespace="76deb96d-0598-4147-91b9-e91e531336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84202-c237-4038-9ee0-869900cdc94f"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deb96d-0598-4147-91b9-e91e531336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E41BA2-E831-424E-91A3-226A59B736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c84202-c237-4038-9ee0-869900cdc94f"/>
    <ds:schemaRef ds:uri="76deb96d-0598-4147-91b9-e91e531336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48D5C6-08F6-4CFB-8393-5EC96D406261}">
  <ds:schemaRefs>
    <ds:schemaRef ds:uri="http://schemas.microsoft.com/sharepoint/v3/contenttype/forms"/>
  </ds:schemaRefs>
</ds:datastoreItem>
</file>

<file path=customXml/itemProps3.xml><?xml version="1.0" encoding="utf-8"?>
<ds:datastoreItem xmlns:ds="http://schemas.openxmlformats.org/officeDocument/2006/customXml" ds:itemID="{0146066E-4938-46E2-ACDA-EC4DD6A8E4B6}">
  <ds:schemaRefs>
    <ds:schemaRef ds:uri="http://purl.org/dc/terms/"/>
    <ds:schemaRef ds:uri="http://schemas.microsoft.com/office/2006/documentManagement/types"/>
    <ds:schemaRef ds:uri="94c84202-c237-4038-9ee0-869900cdc94f"/>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76deb96d-0598-4147-91b9-e91e5313365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MNSU-master-11-13pc</Template>
  <TotalTime>17</TotalTime>
  <Words>530</Words>
  <Application>Microsoft Office PowerPoint</Application>
  <PresentationFormat>On-screen Show (4:3)</PresentationFormat>
  <Paragraphs>51</Paragraphs>
  <Slides>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Arial</vt:lpstr>
      <vt:lpstr>Calibri</vt:lpstr>
      <vt:lpstr>Courier New</vt:lpstr>
      <vt:lpstr>Futura Book</vt:lpstr>
      <vt:lpstr>Futura Heavy</vt:lpstr>
      <vt:lpstr>Futura Light</vt:lpstr>
      <vt:lpstr>Futura Medium</vt:lpstr>
      <vt:lpstr>Georgia</vt:lpstr>
      <vt:lpstr>Osaka</vt:lpstr>
      <vt:lpstr>Symbol</vt:lpstr>
      <vt:lpstr>Webdings</vt:lpstr>
      <vt:lpstr>ヒラギノ角ゴ Pro W3</vt:lpstr>
      <vt:lpstr>MNSU_master_11-13</vt:lpstr>
      <vt:lpstr>IT 418/518: Foundations of Data Science</vt:lpstr>
      <vt:lpstr>Hypothesis Testing </vt:lpstr>
      <vt:lpstr>Hypothesis Testing </vt:lpstr>
      <vt:lpstr>Hypotheses</vt:lpstr>
      <vt:lpstr>Statistically Significant </vt:lpstr>
      <vt:lpstr>Statistically Significant </vt:lpstr>
    </vt:vector>
  </TitlesOfParts>
  <Company>v</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418</dc:title>
  <dc:creator>Bukralia, Rajeev</dc:creator>
  <cp:lastModifiedBy>Bukralia, Rajeev</cp:lastModifiedBy>
  <cp:revision>2</cp:revision>
  <dcterms:created xsi:type="dcterms:W3CDTF">2016-08-24T19:17:46Z</dcterms:created>
  <dcterms:modified xsi:type="dcterms:W3CDTF">2020-04-02T19:31:22Z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0x010100B4C47318B63E1E48A718127921DD400C</vt:lpwstr>
  </property>
</Properties>
</file>