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20"/>
  </p:notesMasterIdLst>
  <p:sldIdLst>
    <p:sldId id="256" r:id="rId5"/>
    <p:sldId id="269" r:id="rId6"/>
    <p:sldId id="268" r:id="rId7"/>
    <p:sldId id="270" r:id="rId8"/>
    <p:sldId id="271" r:id="rId9"/>
    <p:sldId id="290" r:id="rId10"/>
    <p:sldId id="291" r:id="rId11"/>
    <p:sldId id="292" r:id="rId12"/>
    <p:sldId id="294" r:id="rId13"/>
    <p:sldId id="293" r:id="rId14"/>
    <p:sldId id="295" r:id="rId15"/>
    <p:sldId id="285" r:id="rId16"/>
    <p:sldId id="296" r:id="rId17"/>
    <p:sldId id="297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kralia, Rajeev" initials="BR" lastIdx="1" clrIdx="0">
    <p:extLst>
      <p:ext uri="{19B8F6BF-5375-455C-9EA6-DF929625EA0E}">
        <p15:presenceInfo xmlns:p15="http://schemas.microsoft.com/office/powerpoint/2012/main" userId="S-1-5-21-3696825333-3990763484-1079928615-9928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831DA-9C3C-464E-B04C-E68F94EDFCA5}" v="16" dt="2020-04-21T19:55:30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 autoAdjust="0"/>
    <p:restoredTop sz="95366" autoAdjust="0"/>
  </p:normalViewPr>
  <p:slideViewPr>
    <p:cSldViewPr>
      <p:cViewPr varScale="1">
        <p:scale>
          <a:sx n="164" d="100"/>
          <a:sy n="164" d="100"/>
        </p:scale>
        <p:origin x="16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ralia, Rajeev" userId="90c774bd-6aea-4ccd-9807-629395d0b3ca" providerId="ADAL" clId="{9B6831DA-9C3C-464E-B04C-E68F94EDFCA5}"/>
    <pc:docChg chg="addSld modSld">
      <pc:chgData name="Bukralia, Rajeev" userId="90c774bd-6aea-4ccd-9807-629395d0b3ca" providerId="ADAL" clId="{9B6831DA-9C3C-464E-B04C-E68F94EDFCA5}" dt="2020-04-21T19:55:30.325" v="185"/>
      <pc:docMkLst>
        <pc:docMk/>
      </pc:docMkLst>
      <pc:sldChg chg="modSp">
        <pc:chgData name="Bukralia, Rajeev" userId="90c774bd-6aea-4ccd-9807-629395d0b3ca" providerId="ADAL" clId="{9B6831DA-9C3C-464E-B04C-E68F94EDFCA5}" dt="2020-04-21T19:44:32.117" v="48" actId="207"/>
        <pc:sldMkLst>
          <pc:docMk/>
          <pc:sldMk cId="2362699710" sldId="269"/>
        </pc:sldMkLst>
        <pc:spChg chg="mod">
          <ac:chgData name="Bukralia, Rajeev" userId="90c774bd-6aea-4ccd-9807-629395d0b3ca" providerId="ADAL" clId="{9B6831DA-9C3C-464E-B04C-E68F94EDFCA5}" dt="2020-04-21T19:44:32.117" v="48" actId="207"/>
          <ac:spMkLst>
            <pc:docMk/>
            <pc:sldMk cId="2362699710" sldId="269"/>
            <ac:spMk id="3" creationId="{00000000-0000-0000-0000-000000000000}"/>
          </ac:spMkLst>
        </pc:spChg>
      </pc:sldChg>
      <pc:sldChg chg="modSp">
        <pc:chgData name="Bukralia, Rajeev" userId="90c774bd-6aea-4ccd-9807-629395d0b3ca" providerId="ADAL" clId="{9B6831DA-9C3C-464E-B04C-E68F94EDFCA5}" dt="2020-04-21T19:49:54.094" v="159" actId="20577"/>
        <pc:sldMkLst>
          <pc:docMk/>
          <pc:sldMk cId="512122653" sldId="285"/>
        </pc:sldMkLst>
        <pc:spChg chg="mod">
          <ac:chgData name="Bukralia, Rajeev" userId="90c774bd-6aea-4ccd-9807-629395d0b3ca" providerId="ADAL" clId="{9B6831DA-9C3C-464E-B04C-E68F94EDFCA5}" dt="2020-04-21T19:49:54.094" v="159" actId="20577"/>
          <ac:spMkLst>
            <pc:docMk/>
            <pc:sldMk cId="512122653" sldId="285"/>
            <ac:spMk id="3" creationId="{58DB80D9-A610-2D45-90B8-AA16DAEB77AE}"/>
          </ac:spMkLst>
        </pc:spChg>
      </pc:sldChg>
      <pc:sldChg chg="modSp add">
        <pc:chgData name="Bukralia, Rajeev" userId="90c774bd-6aea-4ccd-9807-629395d0b3ca" providerId="ADAL" clId="{9B6831DA-9C3C-464E-B04C-E68F94EDFCA5}" dt="2020-04-21T19:51:57.103" v="176" actId="20577"/>
        <pc:sldMkLst>
          <pc:docMk/>
          <pc:sldMk cId="3107385859" sldId="296"/>
        </pc:sldMkLst>
        <pc:spChg chg="mod">
          <ac:chgData name="Bukralia, Rajeev" userId="90c774bd-6aea-4ccd-9807-629395d0b3ca" providerId="ADAL" clId="{9B6831DA-9C3C-464E-B04C-E68F94EDFCA5}" dt="2020-04-21T19:45:52.635" v="73" actId="14100"/>
          <ac:spMkLst>
            <pc:docMk/>
            <pc:sldMk cId="3107385859" sldId="296"/>
            <ac:spMk id="2" creationId="{54C2FA31-B4E1-4536-9DB5-9B84100E05BA}"/>
          </ac:spMkLst>
        </pc:spChg>
        <pc:spChg chg="mod">
          <ac:chgData name="Bukralia, Rajeev" userId="90c774bd-6aea-4ccd-9807-629395d0b3ca" providerId="ADAL" clId="{9B6831DA-9C3C-464E-B04C-E68F94EDFCA5}" dt="2020-04-21T19:51:57.103" v="176" actId="20577"/>
          <ac:spMkLst>
            <pc:docMk/>
            <pc:sldMk cId="3107385859" sldId="296"/>
            <ac:spMk id="3" creationId="{12AD2D0A-1557-4138-86BA-76D80BDBF28A}"/>
          </ac:spMkLst>
        </pc:spChg>
      </pc:sldChg>
      <pc:sldChg chg="modSp add">
        <pc:chgData name="Bukralia, Rajeev" userId="90c774bd-6aea-4ccd-9807-629395d0b3ca" providerId="ADAL" clId="{9B6831DA-9C3C-464E-B04C-E68F94EDFCA5}" dt="2020-04-21T19:55:30.325" v="185"/>
        <pc:sldMkLst>
          <pc:docMk/>
          <pc:sldMk cId="524870034" sldId="297"/>
        </pc:sldMkLst>
        <pc:spChg chg="mod">
          <ac:chgData name="Bukralia, Rajeev" userId="90c774bd-6aea-4ccd-9807-629395d0b3ca" providerId="ADAL" clId="{9B6831DA-9C3C-464E-B04C-E68F94EDFCA5}" dt="2020-04-21T19:48:40.062" v="147" actId="20577"/>
          <ac:spMkLst>
            <pc:docMk/>
            <pc:sldMk cId="524870034" sldId="297"/>
            <ac:spMk id="2" creationId="{04D4DB66-A753-49FB-99F5-68ECC69C88B5}"/>
          </ac:spMkLst>
        </pc:spChg>
        <pc:spChg chg="mod">
          <ac:chgData name="Bukralia, Rajeev" userId="90c774bd-6aea-4ccd-9807-629395d0b3ca" providerId="ADAL" clId="{9B6831DA-9C3C-464E-B04C-E68F94EDFCA5}" dt="2020-04-21T19:55:30.325" v="185"/>
          <ac:spMkLst>
            <pc:docMk/>
            <pc:sldMk cId="524870034" sldId="297"/>
            <ac:spMk id="3" creationId="{58812E15-518F-49A3-ACD7-040AFAF576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03DF-1550-43AB-8942-2B097B212F63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0965-B4E7-4913-8E9C-3196D050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Deep Neural Networks. Deep learning is excellent at feature engineering. With deep learning, you learn all features in one pass rather than having to engineer them yourself.</a:t>
            </a:r>
          </a:p>
          <a:p>
            <a:endParaRPr lang="en-US" sz="1300" dirty="0"/>
          </a:p>
          <a:p>
            <a:r>
              <a:rPr lang="en-US" sz="1300" dirty="0"/>
              <a:t>The first layer will try to detect edges and subsequent layers will combine them into simple shapes. The final layer matches in all input images into weighted sum.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0965-B4E7-4913-8E9C-3196D05065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The loss score is used as a feedback signal to adjust the weights.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0965-B4E7-4913-8E9C-3196D05065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convolutional networks (for computer vision), recurrent networks (for sequence processing)</a:t>
            </a:r>
          </a:p>
          <a:p>
            <a:r>
              <a:rPr lang="en-US" sz="1300" dirty="0"/>
              <a:t>Typical CNN architectures stack a few convolutional layers (each one generally followed</a:t>
            </a:r>
          </a:p>
          <a:p>
            <a:r>
              <a:rPr lang="en-US" sz="1300" dirty="0"/>
              <a:t>by a </a:t>
            </a:r>
            <a:r>
              <a:rPr lang="en-US" sz="1300" dirty="0" err="1"/>
              <a:t>ReLU</a:t>
            </a:r>
            <a:r>
              <a:rPr lang="en-US" sz="1300" dirty="0"/>
              <a:t> layer), then a pooling layer, then another few convolutional layers</a:t>
            </a:r>
          </a:p>
          <a:p>
            <a:r>
              <a:rPr lang="en-US" sz="1300" dirty="0"/>
              <a:t>(+</a:t>
            </a:r>
            <a:r>
              <a:rPr lang="en-US" sz="1300" dirty="0" err="1"/>
              <a:t>ReLU</a:t>
            </a:r>
            <a:r>
              <a:rPr lang="en-US" sz="1300" dirty="0"/>
              <a:t>), then another pooling layer, and so on. The image gets smaller and smaller</a:t>
            </a:r>
          </a:p>
          <a:p>
            <a:r>
              <a:rPr lang="en-US" sz="1300" dirty="0"/>
              <a:t>as it progresses through the network, but it also typically gets deeper and deeper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0965-B4E7-4913-8E9C-3196D05065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0965-B4E7-4913-8E9C-3196D05065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30965-B4E7-4913-8E9C-3196D05065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_2_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981075"/>
          </a:xfrm>
        </p:spPr>
        <p:txBody>
          <a:bodyPr/>
          <a:lstStyle>
            <a:lvl1pPr>
              <a:defRPr sz="3600" b="0" i="0">
                <a:solidFill>
                  <a:srgbClr val="F1E405"/>
                </a:solidFill>
                <a:latin typeface=""/>
                <a:cs typeface="Futura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504950"/>
          </a:xfrm>
        </p:spPr>
        <p:txBody>
          <a:bodyPr/>
          <a:lstStyle>
            <a:lvl1pPr marL="0" indent="0" algn="ctr">
              <a:buFont typeface="Symbol" charset="0"/>
              <a:buNone/>
              <a:defRPr sz="2800" b="0" i="0">
                <a:solidFill>
                  <a:schemeClr val="bg1"/>
                </a:solidFill>
                <a:latin typeface=""/>
                <a:cs typeface="Futura Book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7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2057400"/>
            <a:ext cx="3767138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3" y="2057400"/>
            <a:ext cx="3767137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3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76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37"/>
            <a:ext cx="4040188" cy="350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176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37"/>
            <a:ext cx="4041775" cy="3205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8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86675" cy="1195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8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213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1650"/>
            <a:ext cx="3008313" cy="4051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2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36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3883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0363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-slide-bkg_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381000"/>
            <a:ext cx="76866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76866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i="0">
          <a:solidFill>
            <a:schemeClr val="tx1"/>
          </a:solidFill>
          <a:latin typeface=""/>
          <a:ea typeface="+mj-ea"/>
          <a:cs typeface="Futura Medium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10000"/>
        </a:spcBef>
        <a:spcAft>
          <a:spcPct val="20000"/>
        </a:spcAft>
        <a:buFont typeface="Symbol" charset="0"/>
        <a:buChar char=""/>
        <a:defRPr sz="2400" b="1" i="0">
          <a:solidFill>
            <a:schemeClr val="tx1"/>
          </a:solidFill>
          <a:latin typeface=""/>
          <a:ea typeface="+mn-ea"/>
          <a:cs typeface="Futura Heavy"/>
        </a:defRPr>
      </a:lvl1pPr>
      <a:lvl2pPr marL="742950" indent="-28575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&lt;"/>
        <a:defRPr sz="2200" b="0" i="0">
          <a:solidFill>
            <a:schemeClr val="tx1"/>
          </a:solidFill>
          <a:latin typeface=""/>
          <a:ea typeface="+mn-ea"/>
          <a:cs typeface="Futura Light"/>
        </a:defRPr>
      </a:lvl2pPr>
      <a:lvl3pPr marL="1143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a"/>
        <a:defRPr sz="2200" b="0" i="0">
          <a:solidFill>
            <a:schemeClr val="tx1"/>
          </a:solidFill>
          <a:latin typeface=""/>
          <a:ea typeface="+mn-ea"/>
          <a:cs typeface="Futura Light"/>
        </a:defRPr>
      </a:lvl3pPr>
      <a:lvl4pPr marL="1600200" indent="-228600" algn="l" rtl="0" eaLnBrk="1" fontAlgn="base" hangingPunct="1">
        <a:spcBef>
          <a:spcPct val="0"/>
        </a:spcBef>
        <a:spcAft>
          <a:spcPct val="20000"/>
        </a:spcAft>
        <a:buChar char="•"/>
        <a:defRPr sz="2200" b="0" i="0">
          <a:solidFill>
            <a:schemeClr val="tx1"/>
          </a:solidFill>
          <a:latin typeface=""/>
          <a:ea typeface="+mn-ea"/>
          <a:cs typeface="Futura Light"/>
        </a:defRPr>
      </a:lvl4pPr>
      <a:lvl5pPr marL="20574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 b="0" i="0">
          <a:solidFill>
            <a:schemeClr val="tx1"/>
          </a:solidFill>
          <a:latin typeface=""/>
          <a:ea typeface="+mn-ea"/>
          <a:cs typeface="Futura Light"/>
        </a:defRPr>
      </a:lvl5pPr>
      <a:lvl6pPr marL="25146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nsorbo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nsorboard" TargetMode="External"/><Relationship Id="rId2" Type="http://schemas.openxmlformats.org/officeDocument/2006/relationships/hyperlink" Target="https://github.com/aymericdamien/TensorFlow-Ex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13347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 418/518: Foundations of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17</a:t>
            </a:r>
          </a:p>
          <a:p>
            <a:r>
              <a:rPr lang="en-US" dirty="0"/>
              <a:t>Dr. Rajeev Bukralia</a:t>
            </a:r>
          </a:p>
        </p:txBody>
      </p:sp>
    </p:spTree>
    <p:extLst>
      <p:ext uri="{BB962C8B-B14F-4D97-AF65-F5344CB8AC3E}">
        <p14:creationId xmlns:p14="http://schemas.microsoft.com/office/powerpoint/2010/main" val="31109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0CDF-22A6-6F46-B80C-F50C2C78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381000"/>
          </a:xfrm>
        </p:spPr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7ACC-A44C-A949-BB85-2D726860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066800"/>
            <a:ext cx="7686675" cy="4572000"/>
          </a:xfrm>
        </p:spPr>
        <p:txBody>
          <a:bodyPr/>
          <a:lstStyle/>
          <a:p>
            <a:r>
              <a:rPr lang="en-US" dirty="0"/>
              <a:t>Images typically have 3 dimensions: height, width and color depth. Color images are 3D tensors.</a:t>
            </a:r>
          </a:p>
          <a:p>
            <a:r>
              <a:rPr lang="en-US" dirty="0"/>
              <a:t>Grayscale images (MNIST dataset) have single color channel</a:t>
            </a:r>
          </a:p>
          <a:p>
            <a:r>
              <a:rPr lang="en-US" dirty="0"/>
              <a:t>Tensor shape for a batch of 128 grayscale images of size 256X256 pixels: (128, 256, 256, 1)</a:t>
            </a:r>
          </a:p>
          <a:p>
            <a:r>
              <a:rPr lang="en-US" dirty="0"/>
              <a:t>Tensor shape for a batch of 128 color images of size 256X256 pixels: (128, 256, 256, 3)</a:t>
            </a:r>
          </a:p>
          <a:p>
            <a:r>
              <a:rPr lang="en-US" dirty="0"/>
              <a:t>Video data is 4D or 5D tensor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0DFE-E219-8140-B8FE-40E306CE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533400"/>
          </a:xfrm>
        </p:spPr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3B00-7294-FD44-848C-F2011C4A9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71600"/>
            <a:ext cx="7686675" cy="4724400"/>
          </a:xfrm>
        </p:spPr>
        <p:txBody>
          <a:bodyPr/>
          <a:lstStyle/>
          <a:p>
            <a:r>
              <a:rPr lang="en-US" dirty="0"/>
              <a:t>Weight: </a:t>
            </a:r>
            <a:r>
              <a:rPr lang="en-US" b="0" dirty="0"/>
              <a:t>Parameters of a layer. What a layer does to its input data is stored in the layer’s weights, which are a bunch of numbers </a:t>
            </a:r>
          </a:p>
          <a:p>
            <a:r>
              <a:rPr lang="en-US" dirty="0"/>
              <a:t>Learning Rate: </a:t>
            </a:r>
            <a:r>
              <a:rPr lang="en-US" b="0" dirty="0"/>
              <a:t>A</a:t>
            </a:r>
            <a:r>
              <a:rPr lang="en-US" dirty="0"/>
              <a:t> </a:t>
            </a:r>
            <a:r>
              <a:rPr lang="en-US" b="0" dirty="0"/>
              <a:t>key hyperparameter which is set in order to train a neural network for gradient descent. </a:t>
            </a:r>
            <a:endParaRPr lang="en-US" dirty="0"/>
          </a:p>
          <a:p>
            <a:r>
              <a:rPr lang="en-US" dirty="0"/>
              <a:t>Activation Function: </a:t>
            </a:r>
            <a:r>
              <a:rPr lang="en-US" b="0" dirty="0"/>
              <a:t>Essential for learning non-linear complex functional mappings between the inputs and response variable. They introduce non-linear properties to neural nets. Examples: Sigmoid or Logistic, </a:t>
            </a:r>
            <a:r>
              <a:rPr lang="en-US" b="0" dirty="0" err="1"/>
              <a:t>ReLu</a:t>
            </a:r>
            <a:r>
              <a:rPr lang="en-US" b="0" dirty="0"/>
              <a:t> (Rectified Linear Units), Tanh (Hyperbolic Tangent), and </a:t>
            </a:r>
            <a:r>
              <a:rPr lang="en-US" b="0" dirty="0" err="1"/>
              <a:t>Softmax</a:t>
            </a:r>
            <a:endParaRPr lang="en-US" b="0" dirty="0"/>
          </a:p>
          <a:p>
            <a:endParaRPr lang="en-US" b="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4C9D-930E-4A4C-BB82-6A70862F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6708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80D9-A610-2D45-90B8-AA16DAEB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" y="1295400"/>
            <a:ext cx="7686675" cy="4648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Open source, deep learning library developed by Google</a:t>
            </a:r>
          </a:p>
          <a:p>
            <a:r>
              <a:rPr lang="en-US" b="0" dirty="0"/>
              <a:t>Version 2.0 recently released</a:t>
            </a:r>
          </a:p>
          <a:p>
            <a:r>
              <a:rPr lang="en-US" b="0" dirty="0"/>
              <a:t>Data flow graph-based ML and DL library</a:t>
            </a:r>
          </a:p>
          <a:p>
            <a:r>
              <a:rPr lang="en-US" b="0" dirty="0"/>
              <a:t>Leverages GPU (</a:t>
            </a:r>
            <a:r>
              <a:rPr lang="en-US" b="0" dirty="0" err="1"/>
              <a:t>cuDNN</a:t>
            </a:r>
            <a:r>
              <a:rPr lang="en-US" b="0" dirty="0"/>
              <a:t>) and TPUs</a:t>
            </a:r>
          </a:p>
          <a:p>
            <a:r>
              <a:rPr lang="en-US" b="0" dirty="0"/>
              <a:t>Can be scaled over cluster</a:t>
            </a:r>
          </a:p>
          <a:p>
            <a:r>
              <a:rPr lang="en-US" b="0" dirty="0"/>
              <a:t>Large number of APIs</a:t>
            </a:r>
          </a:p>
          <a:p>
            <a:r>
              <a:rPr lang="en-US" b="1" dirty="0"/>
              <a:t>TensorFlow.js</a:t>
            </a:r>
            <a:r>
              <a:rPr lang="en-US" dirty="0"/>
              <a:t>:</a:t>
            </a:r>
            <a:r>
              <a:rPr lang="en-US" b="0" dirty="0"/>
              <a:t> </a:t>
            </a:r>
            <a:r>
              <a:rPr lang="en-US" dirty="0"/>
              <a:t>JavaScript library for training and deploying models in the browser and on Node.js</a:t>
            </a:r>
          </a:p>
          <a:p>
            <a:r>
              <a:rPr lang="en-US" b="1" dirty="0" err="1"/>
              <a:t>TensorFlow</a:t>
            </a:r>
            <a:r>
              <a:rPr lang="en-US" b="1" dirty="0"/>
              <a:t> Lite</a:t>
            </a:r>
            <a:r>
              <a:rPr lang="en-US" dirty="0"/>
              <a:t>: lightweight library for deploying models on mobile and embedded devices.</a:t>
            </a:r>
          </a:p>
          <a:p>
            <a:r>
              <a:rPr lang="en-US" b="1" dirty="0" err="1"/>
              <a:t>TensorFlow</a:t>
            </a:r>
            <a:r>
              <a:rPr lang="en-US" b="1" dirty="0"/>
              <a:t> Extended: </a:t>
            </a:r>
            <a:r>
              <a:rPr lang="en-US" dirty="0"/>
              <a:t>an end-to-end platform for preparing data, training, validating, and deploying models in large production environments.</a:t>
            </a:r>
            <a:endParaRPr lang="en-US" b="0" dirty="0"/>
          </a:p>
          <a:p>
            <a:r>
              <a:rPr lang="en-US" b="1" dirty="0" err="1"/>
              <a:t>TensorBoard</a:t>
            </a:r>
            <a:r>
              <a:rPr lang="en-US" dirty="0"/>
              <a:t>:</a:t>
            </a:r>
            <a:r>
              <a:rPr lang="en-US" b="0" dirty="0"/>
              <a:t> visualization tool (</a:t>
            </a:r>
            <a:r>
              <a:rPr lang="en-US" b="0" dirty="0">
                <a:hlinkClick r:id="rId3"/>
              </a:rPr>
              <a:t>https://www.tensorflow.org/tensorboard</a:t>
            </a:r>
            <a:r>
              <a:rPr lang="en-US" b="0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2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FA31-B4E1-4536-9DB5-9B84100E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685800"/>
          </a:xfrm>
        </p:spPr>
        <p:txBody>
          <a:bodyPr/>
          <a:lstStyle/>
          <a:p>
            <a:r>
              <a:rPr lang="en-US" dirty="0"/>
              <a:t>Deep Learning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2D0A-1557-4138-86BA-76D80BDB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71600"/>
            <a:ext cx="7686675" cy="4267200"/>
          </a:xfrm>
        </p:spPr>
        <p:txBody>
          <a:bodyPr/>
          <a:lstStyle/>
          <a:p>
            <a:r>
              <a:rPr lang="en-US" dirty="0"/>
              <a:t>TensorFlow (Google)</a:t>
            </a:r>
          </a:p>
          <a:p>
            <a:r>
              <a:rPr lang="en-US" dirty="0" err="1"/>
              <a:t>PyTorch</a:t>
            </a:r>
            <a:r>
              <a:rPr lang="en-US" dirty="0"/>
              <a:t> (Facebook)</a:t>
            </a:r>
          </a:p>
          <a:p>
            <a:r>
              <a:rPr lang="en-US" dirty="0" err="1"/>
              <a:t>MXNet</a:t>
            </a:r>
            <a:r>
              <a:rPr lang="en-US" dirty="0"/>
              <a:t> (Apache)</a:t>
            </a:r>
          </a:p>
          <a:p>
            <a:r>
              <a:rPr lang="en-US" dirty="0"/>
              <a:t>Fast.ai</a:t>
            </a:r>
          </a:p>
          <a:p>
            <a:r>
              <a:rPr lang="en-US" dirty="0"/>
              <a:t>Theano</a:t>
            </a:r>
          </a:p>
          <a:p>
            <a:r>
              <a:rPr lang="en-US" dirty="0"/>
              <a:t>CNTK (Microsoft)</a:t>
            </a:r>
          </a:p>
        </p:txBody>
      </p:sp>
    </p:spTree>
    <p:extLst>
      <p:ext uri="{BB962C8B-B14F-4D97-AF65-F5344CB8AC3E}">
        <p14:creationId xmlns:p14="http://schemas.microsoft.com/office/powerpoint/2010/main" val="310738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B66-A753-49FB-99F5-68ECC69C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E15-518F-49A3-ACD7-040AFAF5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https://www.tensorflow.org/</a:t>
            </a:r>
          </a:p>
          <a:p>
            <a:r>
              <a:rPr lang="en-US" dirty="0">
                <a:hlinkClick r:id="rId2"/>
              </a:rPr>
              <a:t>https://pytorch.org/ </a:t>
            </a:r>
          </a:p>
          <a:p>
            <a:r>
              <a:rPr lang="en-US" dirty="0">
                <a:hlinkClick r:id="rId2"/>
              </a:rPr>
              <a:t>https://www.tensorflow.org/js</a:t>
            </a:r>
          </a:p>
          <a:p>
            <a:r>
              <a:rPr lang="en-US" dirty="0">
                <a:hlinkClick r:id="rId2"/>
              </a:rPr>
              <a:t>https://www.tensorflow.org/lite</a:t>
            </a:r>
          </a:p>
          <a:p>
            <a:r>
              <a:rPr lang="en-US" dirty="0">
                <a:hlinkClick r:id="rId2"/>
              </a:rPr>
              <a:t>https://github.com/aymericdamien/TensorFlow-Examples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https://www.tensorflow.org/tensorboard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87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49088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Image Recognition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1351" y="1257020"/>
            <a:ext cx="3124200" cy="1009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514600"/>
            <a:ext cx="80709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Classify handwritten digits in the MNIST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Classify grayscale images of handwritten digits (28 × 28 pixels) into their 10 categories (0 through 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set of 60,000 training images, plus 10,000 test images from NIST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Classifier: Convolutional Neural Network (CNN) using </a:t>
            </a:r>
            <a:r>
              <a:rPr lang="en-US" sz="2000" dirty="0" err="1">
                <a:latin typeface="+mn-lt"/>
              </a:rPr>
              <a:t>Keras</a:t>
            </a:r>
            <a:r>
              <a:rPr lang="en-US" sz="2000" dirty="0">
                <a:latin typeface="+mn-lt"/>
              </a:rPr>
              <a:t> with TensorFlow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neural net model had a baseline error of 1.83%, while the CNN model had a baseline error of 0.72%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endParaRPr 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600200"/>
            <a:ext cx="7686675" cy="4038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Quiz 5 is scheduled on April 21 (12 am to 11:59 pm Central time)</a:t>
            </a:r>
          </a:p>
          <a:p>
            <a:r>
              <a:rPr lang="en-US" dirty="0">
                <a:solidFill>
                  <a:schemeClr val="tx2"/>
                </a:solidFill>
              </a:rPr>
              <a:t>Group Project due on </a:t>
            </a:r>
            <a:r>
              <a:rPr lang="en-US" dirty="0">
                <a:solidFill>
                  <a:srgbClr val="FF0000"/>
                </a:solidFill>
              </a:rPr>
              <a:t>April 23</a:t>
            </a:r>
            <a:r>
              <a:rPr lang="en-US" dirty="0">
                <a:solidFill>
                  <a:schemeClr val="tx2"/>
                </a:solidFill>
              </a:rPr>
              <a:t>, 11 pm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Group Project Presentation on </a:t>
            </a:r>
            <a:r>
              <a:rPr lang="en-US" dirty="0">
                <a:solidFill>
                  <a:srgbClr val="FF0000"/>
                </a:solidFill>
              </a:rPr>
              <a:t>April 28</a:t>
            </a:r>
          </a:p>
          <a:p>
            <a:r>
              <a:rPr lang="en-US" dirty="0">
                <a:solidFill>
                  <a:schemeClr val="tx2"/>
                </a:solidFill>
              </a:rPr>
              <a:t>Extra Credit Activities due on May 3, 11 pm</a:t>
            </a:r>
          </a:p>
          <a:p>
            <a:r>
              <a:rPr lang="en-US" dirty="0">
                <a:solidFill>
                  <a:srgbClr val="C00000"/>
                </a:solidFill>
              </a:rPr>
              <a:t>Final Exam: Monday, May 4, 2:45-4:45 pm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 you are out of the US, contact Dr. Bukralia to reschedule time</a:t>
            </a:r>
          </a:p>
        </p:txBody>
      </p:sp>
    </p:spTree>
    <p:extLst>
      <p:ext uri="{BB962C8B-B14F-4D97-AF65-F5344CB8AC3E}">
        <p14:creationId xmlns:p14="http://schemas.microsoft.com/office/powerpoint/2010/main" val="236269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199" cy="685800"/>
          </a:xfrm>
        </p:spPr>
        <p:txBody>
          <a:bodyPr/>
          <a:lstStyle/>
          <a:p>
            <a:r>
              <a:rPr lang="en-US" sz="2000" b="1" i="1" dirty="0"/>
              <a:t>Artificial intelligence, machine learning, and deep learning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65217"/>
            <a:ext cx="3276600" cy="24694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9600" y="1635034"/>
            <a:ext cx="41844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Artificial Intelligence (AI)</a:t>
            </a:r>
            <a:r>
              <a:rPr lang="en-US" sz="1800" dirty="0">
                <a:latin typeface="+mj-lt"/>
              </a:rPr>
              <a:t>: an effort to automate intellectual tasks normally performed by humans.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Machine Learning (ML)</a:t>
            </a:r>
            <a:r>
              <a:rPr lang="en-US" sz="1800" dirty="0">
                <a:latin typeface="+mj-lt"/>
              </a:rPr>
              <a:t>: could a computer automatically learn these rules by looking at data?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Deep Learning</a:t>
            </a:r>
            <a:r>
              <a:rPr lang="en-US" sz="1800" dirty="0">
                <a:latin typeface="+mj-lt"/>
              </a:rPr>
              <a:t>: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 </a:t>
            </a:r>
            <a:r>
              <a:rPr lang="en-US" sz="1800" dirty="0"/>
              <a:t>subfield of machine learning - a new take on learning representations (neural networks) from data that puts an emphasis on learning successive </a:t>
            </a:r>
            <a:r>
              <a:rPr lang="en-US" sz="1800" i="1" dirty="0"/>
              <a:t>layers (deep) </a:t>
            </a:r>
            <a:r>
              <a:rPr lang="en-US" sz="1800" dirty="0"/>
              <a:t>of increasingly meaningful representations.</a:t>
            </a:r>
            <a:r>
              <a:rPr lang="en-US" sz="1800" dirty="0">
                <a:latin typeface="+mj-lt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34654"/>
            <a:ext cx="32766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6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1468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Deep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3793" y="1576388"/>
            <a:ext cx="6282137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73792" y="5334000"/>
            <a:ext cx="62224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Deep representations learned by a digit-classification model using the MINST database.</a:t>
            </a:r>
          </a:p>
        </p:txBody>
      </p:sp>
    </p:spTree>
    <p:extLst>
      <p:ext uri="{BB962C8B-B14F-4D97-AF65-F5344CB8AC3E}">
        <p14:creationId xmlns:p14="http://schemas.microsoft.com/office/powerpoint/2010/main" val="357242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41"/>
            <a:ext cx="9143999" cy="53340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Deep Learning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219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Map inputs (such as images) to targets (such as the label “cancer”) by observing many examples of input and targets.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In deep neural networks this input-to-target mapping is done by a sequence of simple data transformations (deep layers). These data transformations are learned by exposure to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What a layer does to its input data is stored in the layer’s </a:t>
            </a:r>
            <a:r>
              <a:rPr lang="en-US" sz="1600" i="1" dirty="0">
                <a:latin typeface="+mn-lt"/>
              </a:rPr>
              <a:t>weights.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Loss function</a:t>
            </a:r>
            <a:r>
              <a:rPr lang="en-US" sz="1600" i="1" dirty="0">
                <a:latin typeface="+mn-lt"/>
              </a:rPr>
              <a:t>: </a:t>
            </a:r>
            <a:r>
              <a:rPr lang="en-US" sz="1600" dirty="0">
                <a:latin typeface="+mn-lt"/>
              </a:rPr>
              <a:t>how far the output is from what you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Adjust the value of the weights a little, in a direction that will lower the loss score.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295400"/>
            <a:ext cx="4010025" cy="335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440E2-D135-0548-8416-5361858C08BF}"/>
              </a:ext>
            </a:extLst>
          </p:cNvPr>
          <p:cNvSpPr txBox="1"/>
          <p:nvPr/>
        </p:nvSpPr>
        <p:spPr>
          <a:xfrm>
            <a:off x="1219200" y="4648200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Deep Learning Steps</a:t>
            </a:r>
          </a:p>
        </p:txBody>
      </p:sp>
    </p:spTree>
    <p:extLst>
      <p:ext uri="{BB962C8B-B14F-4D97-AF65-F5344CB8AC3E}">
        <p14:creationId xmlns:p14="http://schemas.microsoft.com/office/powerpoint/2010/main" val="261857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396A-C337-A047-AF0D-7D2D1C3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937"/>
            <a:ext cx="9144000" cy="104923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Deep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9093-E518-6C4C-8BC0-A9F62BB4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4" y="1447800"/>
            <a:ext cx="7686675" cy="495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Convolutional Neural Networks (CNN): </a:t>
            </a:r>
            <a:r>
              <a:rPr lang="en-US" sz="2000" b="0" dirty="0">
                <a:latin typeface="+mn-lt"/>
              </a:rPr>
              <a:t>excellent at visual tasks such as image search, self-driving cars, and automatic video classification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Recurrent Neural Networks (RNN): </a:t>
            </a:r>
            <a:r>
              <a:rPr lang="en-US" sz="2000" b="0" dirty="0">
                <a:latin typeface="+mn-lt"/>
              </a:rPr>
              <a:t>used for analyzing time series data such as stock prices. Widely used in natural language processing (NLP) systems such as automatic translation, speech-to-text, or sentiment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A892B-897F-5241-9CB1-7001F469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87" y="2667000"/>
            <a:ext cx="4984750" cy="1234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9730A-4B13-C248-979F-3C0CB9C32EA5}"/>
              </a:ext>
            </a:extLst>
          </p:cNvPr>
          <p:cNvSpPr txBox="1"/>
          <p:nvPr/>
        </p:nvSpPr>
        <p:spPr>
          <a:xfrm>
            <a:off x="3429000" y="4038600"/>
            <a:ext cx="1942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CNN Architecture. Source</a:t>
            </a:r>
          </a:p>
        </p:txBody>
      </p:sp>
    </p:spTree>
    <p:extLst>
      <p:ext uri="{BB962C8B-B14F-4D97-AF65-F5344CB8AC3E}">
        <p14:creationId xmlns:p14="http://schemas.microsoft.com/office/powerpoint/2010/main" val="204930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3999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Deep Learning Breakthroughs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371600"/>
            <a:ext cx="7686675" cy="4267200"/>
          </a:xfrm>
        </p:spPr>
        <p:txBody>
          <a:bodyPr>
            <a:normAutofit/>
          </a:bodyPr>
          <a:lstStyle/>
          <a:p>
            <a:r>
              <a:rPr lang="en-US" b="0" dirty="0"/>
              <a:t>Improved Image classification</a:t>
            </a:r>
          </a:p>
          <a:p>
            <a:r>
              <a:rPr lang="en-US" b="0" dirty="0"/>
              <a:t>Improved Speech recognition</a:t>
            </a:r>
          </a:p>
          <a:p>
            <a:r>
              <a:rPr lang="en-US" b="0" dirty="0"/>
              <a:t>Improved Handwriting transcription</a:t>
            </a:r>
          </a:p>
          <a:p>
            <a:r>
              <a:rPr lang="en-US" b="0" dirty="0"/>
              <a:t>Improved machine translation</a:t>
            </a:r>
          </a:p>
          <a:p>
            <a:r>
              <a:rPr lang="en-US" b="0" dirty="0"/>
              <a:t>Improved text-to-speech conversion</a:t>
            </a:r>
          </a:p>
          <a:p>
            <a:r>
              <a:rPr lang="en-US" b="0" dirty="0"/>
              <a:t>Digital assistants such as Google Now, Apple Siri, and Amazon Alexa</a:t>
            </a:r>
          </a:p>
          <a:p>
            <a:r>
              <a:rPr lang="en-US" b="0" dirty="0"/>
              <a:t>Improved search results on the web</a:t>
            </a:r>
          </a:p>
          <a:p>
            <a:r>
              <a:rPr lang="en-US" b="0" dirty="0"/>
              <a:t>Go playing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0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192E-E2FF-A94C-AD21-64C5E88D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685800"/>
          </a:xfrm>
        </p:spPr>
        <p:txBody>
          <a:bodyPr/>
          <a:lstStyle/>
          <a:p>
            <a:r>
              <a:rPr lang="en-US" dirty="0"/>
              <a:t>Why DL is growing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DA45-35CE-304A-A6F3-C102E7B0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066800"/>
            <a:ext cx="7686675" cy="5105400"/>
          </a:xfrm>
        </p:spPr>
        <p:txBody>
          <a:bodyPr/>
          <a:lstStyle/>
          <a:p>
            <a:r>
              <a:rPr lang="en-US" sz="1600" dirty="0"/>
              <a:t>Hardware</a:t>
            </a:r>
          </a:p>
          <a:p>
            <a:pPr lvl="1"/>
            <a:r>
              <a:rPr lang="en-US" sz="1600" dirty="0"/>
              <a:t>CUDA (NVIDIA’s programming interface for GPUs)</a:t>
            </a:r>
          </a:p>
          <a:p>
            <a:pPr lvl="1"/>
            <a:r>
              <a:rPr lang="en-US" sz="1600" dirty="0"/>
              <a:t>Google’s TPUs (Tensor Processing Units)</a:t>
            </a:r>
          </a:p>
          <a:p>
            <a:r>
              <a:rPr lang="en-US" sz="1600" dirty="0"/>
              <a:t>Data</a:t>
            </a:r>
          </a:p>
          <a:p>
            <a:pPr lvl="1"/>
            <a:r>
              <a:rPr lang="en-US" sz="1600" dirty="0"/>
              <a:t>Big data</a:t>
            </a:r>
          </a:p>
          <a:p>
            <a:pPr lvl="1"/>
            <a:r>
              <a:rPr lang="en-US" sz="1600" dirty="0"/>
              <a:t>Open source data repositories for training (ImageNet has over 1.4 million images)</a:t>
            </a:r>
          </a:p>
          <a:p>
            <a:r>
              <a:rPr lang="en-US" sz="1600" dirty="0"/>
              <a:t>Democratization of technology</a:t>
            </a:r>
          </a:p>
          <a:p>
            <a:pPr lvl="1"/>
            <a:r>
              <a:rPr lang="en-US" sz="1600" dirty="0"/>
              <a:t>Cloud computing</a:t>
            </a:r>
          </a:p>
          <a:p>
            <a:pPr lvl="1"/>
            <a:r>
              <a:rPr lang="en-US" sz="1600" dirty="0"/>
              <a:t>Edge computing</a:t>
            </a:r>
          </a:p>
          <a:p>
            <a:pPr lvl="1"/>
            <a:r>
              <a:rPr lang="en-US" sz="1600" dirty="0"/>
              <a:t>Kaggle and other competitions</a:t>
            </a:r>
          </a:p>
          <a:p>
            <a:r>
              <a:rPr lang="en-US" sz="1600" dirty="0"/>
              <a:t>Algorithms</a:t>
            </a:r>
          </a:p>
          <a:p>
            <a:pPr lvl="1"/>
            <a:r>
              <a:rPr lang="en-US" sz="1600" dirty="0"/>
              <a:t>Better activation functions for neural layers</a:t>
            </a:r>
          </a:p>
          <a:p>
            <a:pPr lvl="1"/>
            <a:r>
              <a:rPr lang="en-US" sz="1600" dirty="0"/>
              <a:t>Better optimization schemes such as </a:t>
            </a:r>
            <a:r>
              <a:rPr lang="en-US" sz="1600" dirty="0" err="1"/>
              <a:t>RMSProp</a:t>
            </a:r>
            <a:r>
              <a:rPr lang="en-US" sz="1600" dirty="0"/>
              <a:t> and Adam</a:t>
            </a:r>
          </a:p>
          <a:p>
            <a:pPr lvl="1"/>
            <a:r>
              <a:rPr lang="en-US" sz="1600" dirty="0"/>
              <a:t>New libraries: </a:t>
            </a:r>
            <a:r>
              <a:rPr lang="en-US" sz="1600" dirty="0" err="1"/>
              <a:t>Keras</a:t>
            </a:r>
            <a:r>
              <a:rPr lang="en-US" sz="1600" dirty="0"/>
              <a:t>, TensorFlow, </a:t>
            </a:r>
            <a:r>
              <a:rPr lang="en-US" sz="1600" dirty="0" err="1"/>
              <a:t>PyTorch</a:t>
            </a:r>
            <a:r>
              <a:rPr lang="en-US" sz="1600" dirty="0"/>
              <a:t>, </a:t>
            </a:r>
            <a:r>
              <a:rPr lang="en-US" sz="1600" dirty="0" err="1"/>
              <a:t>SageMaker</a:t>
            </a:r>
            <a:r>
              <a:rPr lang="en-US" sz="1600" dirty="0"/>
              <a:t>, etc.</a:t>
            </a:r>
          </a:p>
          <a:p>
            <a:r>
              <a:rPr lang="en-US" sz="1600" dirty="0"/>
              <a:t>Industry investments</a:t>
            </a:r>
          </a:p>
        </p:txBody>
      </p:sp>
    </p:spTree>
    <p:extLst>
      <p:ext uri="{BB962C8B-B14F-4D97-AF65-F5344CB8AC3E}">
        <p14:creationId xmlns:p14="http://schemas.microsoft.com/office/powerpoint/2010/main" val="119197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F46A-8331-E84D-A54E-9DA7BA21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609600"/>
          </a:xfrm>
        </p:spPr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6C09-22B2-FC47-967B-B2E852F7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219200"/>
            <a:ext cx="7686675" cy="4953000"/>
          </a:xfrm>
        </p:spPr>
        <p:txBody>
          <a:bodyPr/>
          <a:lstStyle/>
          <a:p>
            <a:r>
              <a:rPr lang="en-US" dirty="0"/>
              <a:t>Tensors are multi dimensional NUMPY arrays </a:t>
            </a:r>
          </a:p>
          <a:p>
            <a:r>
              <a:rPr lang="en-US" dirty="0"/>
              <a:t>ML systems use tensors as their basic data structure</a:t>
            </a:r>
          </a:p>
          <a:p>
            <a:r>
              <a:rPr lang="en-US" dirty="0"/>
              <a:t> A tensor is a container of data (almost always numerical data), so it is a container of numbers</a:t>
            </a:r>
          </a:p>
          <a:p>
            <a:r>
              <a:rPr lang="en-US" dirty="0"/>
              <a:t>Scalar (0D tensor): A tensor that contains only one number</a:t>
            </a:r>
          </a:p>
          <a:p>
            <a:r>
              <a:rPr lang="en-US" dirty="0"/>
              <a:t>Vector (1D tensor): An array of numbers</a:t>
            </a:r>
          </a:p>
          <a:p>
            <a:r>
              <a:rPr lang="en-US" dirty="0"/>
              <a:t>Matrices (2D tensors): An array of matrix. A matrix has two axes (rows and columns) or rectangular grid of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6759"/>
      </p:ext>
    </p:extLst>
  </p:cSld>
  <p:clrMapOvr>
    <a:masterClrMapping/>
  </p:clrMapOvr>
</p:sld>
</file>

<file path=ppt/theme/theme1.xml><?xml version="1.0" encoding="utf-8"?>
<a:theme xmlns:a="http://schemas.openxmlformats.org/drawingml/2006/main" name="MNSU_master_11-13">
  <a:themeElements>
    <a:clrScheme name="">
      <a:dk1>
        <a:srgbClr val="3F005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34004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47318B63E1E48A718127921DD400C" ma:contentTypeVersion="13" ma:contentTypeDescription="Create a new document." ma:contentTypeScope="" ma:versionID="4797ca9b1324c18d9fe1ebd8c580dccc">
  <xsd:schema xmlns:xsd="http://www.w3.org/2001/XMLSchema" xmlns:xs="http://www.w3.org/2001/XMLSchema" xmlns:p="http://schemas.microsoft.com/office/2006/metadata/properties" xmlns:ns3="94c84202-c237-4038-9ee0-869900cdc94f" xmlns:ns4="76deb96d-0598-4147-91b9-e91e53133656" targetNamespace="http://schemas.microsoft.com/office/2006/metadata/properties" ma:root="true" ma:fieldsID="0c77b21a808ecef442a9179bbd1490e6" ns3:_="" ns4:_="">
    <xsd:import namespace="94c84202-c237-4038-9ee0-869900cdc94f"/>
    <xsd:import namespace="76deb96d-0598-4147-91b9-e91e531336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84202-c237-4038-9ee0-869900cdc9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eb96d-0598-4147-91b9-e91e53133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7C9A7E-EAC8-464E-BFBB-65A7524BB7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D7954A-C0E6-4031-B939-23715D7F54AB}">
  <ds:schemaRefs>
    <ds:schemaRef ds:uri="76deb96d-0598-4147-91b9-e91e5313365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4c84202-c237-4038-9ee0-869900cdc94f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D8560D7-70B5-4C6F-8C2B-10F2AC3AA9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84202-c237-4038-9ee0-869900cdc94f"/>
    <ds:schemaRef ds:uri="76deb96d-0598-4147-91b9-e91e53133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MNSU-master-11-13pc</Template>
  <TotalTime>4668</TotalTime>
  <Words>1098</Words>
  <Application>Microsoft Office PowerPoint</Application>
  <PresentationFormat>On-screen Show (4:3)</PresentationFormat>
  <Paragraphs>129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 Neue</vt:lpstr>
      <vt:lpstr>Symbol</vt:lpstr>
      <vt:lpstr>Webdings</vt:lpstr>
      <vt:lpstr>MNSU_master_11-13</vt:lpstr>
      <vt:lpstr>IT 418/518: Foundations of Data Science</vt:lpstr>
      <vt:lpstr>Reminders</vt:lpstr>
      <vt:lpstr>Artificial intelligence, machine learning, and deep learning</vt:lpstr>
      <vt:lpstr>Deep Learning</vt:lpstr>
      <vt:lpstr>Deep Learning</vt:lpstr>
      <vt:lpstr>Deep Learning Models</vt:lpstr>
      <vt:lpstr>Deep Learning Breakthroughs</vt:lpstr>
      <vt:lpstr>Why DL is growing now?</vt:lpstr>
      <vt:lpstr>Tensors</vt:lpstr>
      <vt:lpstr>Image Data</vt:lpstr>
      <vt:lpstr>Key Terms</vt:lpstr>
      <vt:lpstr>TensorFlow</vt:lpstr>
      <vt:lpstr>Deep Learning Libraries</vt:lpstr>
      <vt:lpstr>Resources</vt:lpstr>
      <vt:lpstr>Image Recognition</vt:lpstr>
    </vt:vector>
  </TitlesOfParts>
  <Company>v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418</dc:title>
  <dc:creator>Bukralia, Rajeev</dc:creator>
  <cp:lastModifiedBy>Bukralia, Rajeev</cp:lastModifiedBy>
  <cp:revision>192</cp:revision>
  <dcterms:created xsi:type="dcterms:W3CDTF">2016-08-24T19:17:46Z</dcterms:created>
  <dcterms:modified xsi:type="dcterms:W3CDTF">2020-04-21T19:56:16Z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0x010100B4C47318B63E1E48A718127921DD400C</vt:lpwstr>
  </property>
</Properties>
</file>