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Lst>
  <p:notesMasterIdLst>
    <p:notesMasterId r:id="rId20"/>
  </p:notesMasterIdLst>
  <p:sldIdLst>
    <p:sldId id="256" r:id="rId2"/>
    <p:sldId id="269" r:id="rId3"/>
    <p:sldId id="297" r:id="rId4"/>
    <p:sldId id="298" r:id="rId5"/>
    <p:sldId id="299" r:id="rId6"/>
    <p:sldId id="284" r:id="rId7"/>
    <p:sldId id="285" r:id="rId8"/>
    <p:sldId id="282" r:id="rId9"/>
    <p:sldId id="283" r:id="rId10"/>
    <p:sldId id="296" r:id="rId11"/>
    <p:sldId id="286" r:id="rId12"/>
    <p:sldId id="288" r:id="rId13"/>
    <p:sldId id="290" r:id="rId14"/>
    <p:sldId id="291" r:id="rId15"/>
    <p:sldId id="292" r:id="rId16"/>
    <p:sldId id="293" r:id="rId17"/>
    <p:sldId id="294" r:id="rId18"/>
    <p:sldId id="295" r:id="rId19"/>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charset="0"/>
        <a:ea typeface="ヒラギノ角ゴ Pro W3" charset="0"/>
        <a:cs typeface="ヒラギノ角ゴ Pro W3" charset="0"/>
      </a:defRPr>
    </a:lvl1pPr>
    <a:lvl2pPr marL="457200" algn="l" rtl="0" eaLnBrk="0" fontAlgn="base" hangingPunct="0">
      <a:spcBef>
        <a:spcPct val="0"/>
      </a:spcBef>
      <a:spcAft>
        <a:spcPct val="0"/>
      </a:spcAft>
      <a:defRPr sz="2400" kern="1200">
        <a:solidFill>
          <a:schemeClr val="tx1"/>
        </a:solidFill>
        <a:latin typeface="Arial" charset="0"/>
        <a:ea typeface="ヒラギノ角ゴ Pro W3" charset="0"/>
        <a:cs typeface="ヒラギノ角ゴ Pro W3" charset="0"/>
      </a:defRPr>
    </a:lvl2pPr>
    <a:lvl3pPr marL="914400" algn="l" rtl="0" eaLnBrk="0" fontAlgn="base" hangingPunct="0">
      <a:spcBef>
        <a:spcPct val="0"/>
      </a:spcBef>
      <a:spcAft>
        <a:spcPct val="0"/>
      </a:spcAft>
      <a:defRPr sz="2400" kern="1200">
        <a:solidFill>
          <a:schemeClr val="tx1"/>
        </a:solidFill>
        <a:latin typeface="Arial" charset="0"/>
        <a:ea typeface="ヒラギノ角ゴ Pro W3" charset="0"/>
        <a:cs typeface="ヒラギノ角ゴ Pro W3" charset="0"/>
      </a:defRPr>
    </a:lvl3pPr>
    <a:lvl4pPr marL="1371600" algn="l" rtl="0" eaLnBrk="0" fontAlgn="base" hangingPunct="0">
      <a:spcBef>
        <a:spcPct val="0"/>
      </a:spcBef>
      <a:spcAft>
        <a:spcPct val="0"/>
      </a:spcAft>
      <a:defRPr sz="2400" kern="1200">
        <a:solidFill>
          <a:schemeClr val="tx1"/>
        </a:solidFill>
        <a:latin typeface="Arial" charset="0"/>
        <a:ea typeface="ヒラギノ角ゴ Pro W3" charset="0"/>
        <a:cs typeface="ヒラギノ角ゴ Pro W3" charset="0"/>
      </a:defRPr>
    </a:lvl4pPr>
    <a:lvl5pPr marL="1828800" algn="l" rtl="0" eaLnBrk="0" fontAlgn="base" hangingPunct="0">
      <a:spcBef>
        <a:spcPct val="0"/>
      </a:spcBef>
      <a:spcAft>
        <a:spcPct val="0"/>
      </a:spcAft>
      <a:defRPr sz="2400" kern="1200">
        <a:solidFill>
          <a:schemeClr val="tx1"/>
        </a:solidFill>
        <a:latin typeface="Arial" charset="0"/>
        <a:ea typeface="ヒラギノ角ゴ Pro W3" charset="0"/>
        <a:cs typeface="ヒラギノ角ゴ Pro W3" charset="0"/>
      </a:defRPr>
    </a:lvl5pPr>
    <a:lvl6pPr marL="2286000" algn="l" defTabSz="457200" rtl="0" eaLnBrk="1" latinLnBrk="0" hangingPunct="1">
      <a:defRPr sz="2400" kern="1200">
        <a:solidFill>
          <a:schemeClr val="tx1"/>
        </a:solidFill>
        <a:latin typeface="Arial" charset="0"/>
        <a:ea typeface="ヒラギノ角ゴ Pro W3" charset="0"/>
        <a:cs typeface="ヒラギノ角ゴ Pro W3" charset="0"/>
      </a:defRPr>
    </a:lvl6pPr>
    <a:lvl7pPr marL="2743200" algn="l" defTabSz="457200" rtl="0" eaLnBrk="1" latinLnBrk="0" hangingPunct="1">
      <a:defRPr sz="2400" kern="1200">
        <a:solidFill>
          <a:schemeClr val="tx1"/>
        </a:solidFill>
        <a:latin typeface="Arial" charset="0"/>
        <a:ea typeface="ヒラギノ角ゴ Pro W3" charset="0"/>
        <a:cs typeface="ヒラギノ角ゴ Pro W3" charset="0"/>
      </a:defRPr>
    </a:lvl7pPr>
    <a:lvl8pPr marL="3200400" algn="l" defTabSz="457200" rtl="0" eaLnBrk="1" latinLnBrk="0" hangingPunct="1">
      <a:defRPr sz="2400" kern="1200">
        <a:solidFill>
          <a:schemeClr val="tx1"/>
        </a:solidFill>
        <a:latin typeface="Arial" charset="0"/>
        <a:ea typeface="ヒラギノ角ゴ Pro W3" charset="0"/>
        <a:cs typeface="ヒラギノ角ゴ Pro W3" charset="0"/>
      </a:defRPr>
    </a:lvl8pPr>
    <a:lvl9pPr marL="3657600" algn="l" defTabSz="457200" rtl="0" eaLnBrk="1" latinLnBrk="0" hangingPunct="1">
      <a:defRPr sz="2400" kern="1200">
        <a:solidFill>
          <a:schemeClr val="tx1"/>
        </a:solidFill>
        <a:latin typeface="Arial" charset="0"/>
        <a:ea typeface="ヒラギノ角ゴ Pro W3" charset="0"/>
        <a:cs typeface="ヒラギノ角ゴ Pro W3"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ukralia, Rajeev" initials="BR" lastIdx="1" clrIdx="0">
    <p:extLst>
      <p:ext uri="{19B8F6BF-5375-455C-9EA6-DF929625EA0E}">
        <p15:presenceInfo xmlns:p15="http://schemas.microsoft.com/office/powerpoint/2012/main" userId="S-1-5-21-3696825333-3990763484-1079928615-99286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1E40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57" autoAdjust="0"/>
    <p:restoredTop sz="95366" autoAdjust="0"/>
  </p:normalViewPr>
  <p:slideViewPr>
    <p:cSldViewPr>
      <p:cViewPr varScale="1">
        <p:scale>
          <a:sx n="110" d="100"/>
          <a:sy n="110" d="100"/>
        </p:scale>
        <p:origin x="344"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5903DF-1550-43AB-8942-2B097B212F63}" type="datetimeFigureOut">
              <a:rPr lang="en-US" smtClean="0"/>
              <a:t>4/23/20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A30965-B4E7-4913-8E9C-3196D05065A3}" type="slidenum">
              <a:rPr lang="en-US" smtClean="0"/>
              <a:t>‹#›</a:t>
            </a:fld>
            <a:endParaRPr lang="en-US"/>
          </a:p>
        </p:txBody>
      </p:sp>
    </p:spTree>
    <p:extLst>
      <p:ext uri="{BB962C8B-B14F-4D97-AF65-F5344CB8AC3E}">
        <p14:creationId xmlns:p14="http://schemas.microsoft.com/office/powerpoint/2010/main" val="525750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Animations:</a:t>
            </a:r>
          </a:p>
          <a:p>
            <a:pPr marL="171450" indent="-171450">
              <a:buFontTx/>
              <a:buChar char="-"/>
            </a:pPr>
            <a:r>
              <a:rPr lang="en-US" dirty="0"/>
              <a:t>Visible at start: title, image, “Data</a:t>
            </a:r>
            <a:r>
              <a:rPr lang="en-US" baseline="0" dirty="0"/>
              <a:t> Science is evolving</a:t>
            </a:r>
            <a:r>
              <a:rPr lang="is-IS" baseline="0" dirty="0"/>
              <a:t>…”</a:t>
            </a:r>
          </a:p>
          <a:p>
            <a:pPr marL="171450" indent="-171450">
              <a:buFontTx/>
              <a:buChar char="-"/>
            </a:pPr>
            <a:r>
              <a:rPr lang="is-IS" baseline="0" dirty="0"/>
              <a:t>Fade in all remaining text at 00:38.15</a:t>
            </a:r>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E49EFD49-5565-42EE-9639-17623216E6EE}" type="slidenum">
              <a:rPr lang="en-US" smtClean="0"/>
              <a:t>12</a:t>
            </a:fld>
            <a:endParaRPr lang="en-US"/>
          </a:p>
        </p:txBody>
      </p:sp>
    </p:spTree>
    <p:extLst>
      <p:ext uri="{BB962C8B-B14F-4D97-AF65-F5344CB8AC3E}">
        <p14:creationId xmlns:p14="http://schemas.microsoft.com/office/powerpoint/2010/main" val="35281746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9EFD49-5565-42EE-9639-17623216E6EE}" type="slidenum">
              <a:rPr lang="en-US" smtClean="0"/>
              <a:t>13</a:t>
            </a:fld>
            <a:endParaRPr lang="en-US"/>
          </a:p>
        </p:txBody>
      </p:sp>
    </p:spTree>
    <p:extLst>
      <p:ext uri="{BB962C8B-B14F-4D97-AF65-F5344CB8AC3E}">
        <p14:creationId xmlns:p14="http://schemas.microsoft.com/office/powerpoint/2010/main" val="32096124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9EFD49-5565-42EE-9639-17623216E6EE}" type="slidenum">
              <a:rPr lang="en-US" smtClean="0"/>
              <a:t>14</a:t>
            </a:fld>
            <a:endParaRPr lang="en-US"/>
          </a:p>
        </p:txBody>
      </p:sp>
    </p:spTree>
    <p:extLst>
      <p:ext uri="{BB962C8B-B14F-4D97-AF65-F5344CB8AC3E}">
        <p14:creationId xmlns:p14="http://schemas.microsoft.com/office/powerpoint/2010/main" val="30335323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Audio: 00:00.00</a:t>
            </a:r>
            <a:r>
              <a:rPr lang="en-US" baseline="0" dirty="0"/>
              <a:t> – 03:21.76 </a:t>
            </a:r>
            <a:r>
              <a:rPr lang="en-US" dirty="0"/>
              <a:t>(“</a:t>
            </a:r>
            <a:r>
              <a:rPr lang="is-IS" dirty="0"/>
              <a:t>…you will get better in terms of detecting these biases.”)</a:t>
            </a:r>
            <a:endParaRPr lang="en-US" dirty="0"/>
          </a:p>
        </p:txBody>
      </p:sp>
      <p:sp>
        <p:nvSpPr>
          <p:cNvPr id="4" name="Slide Number Placeholder 3"/>
          <p:cNvSpPr>
            <a:spLocks noGrp="1"/>
          </p:cNvSpPr>
          <p:nvPr>
            <p:ph type="sldNum" sz="quarter" idx="10"/>
          </p:nvPr>
        </p:nvSpPr>
        <p:spPr/>
        <p:txBody>
          <a:bodyPr/>
          <a:lstStyle/>
          <a:p>
            <a:fld id="{E49EFD49-5565-42EE-9639-17623216E6EE}" type="slidenum">
              <a:rPr lang="en-US" smtClean="0"/>
              <a:t>16</a:t>
            </a:fld>
            <a:endParaRPr lang="en-US"/>
          </a:p>
        </p:txBody>
      </p:sp>
    </p:spTree>
    <p:extLst>
      <p:ext uri="{BB962C8B-B14F-4D97-AF65-F5344CB8AC3E}">
        <p14:creationId xmlns:p14="http://schemas.microsoft.com/office/powerpoint/2010/main" val="6189316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9EFD49-5565-42EE-9639-17623216E6EE}" type="slidenum">
              <a:rPr lang="en-US" smtClean="0"/>
              <a:t>17</a:t>
            </a:fld>
            <a:endParaRPr lang="en-US"/>
          </a:p>
        </p:txBody>
      </p:sp>
    </p:spTree>
    <p:extLst>
      <p:ext uri="{BB962C8B-B14F-4D97-AF65-F5344CB8AC3E}">
        <p14:creationId xmlns:p14="http://schemas.microsoft.com/office/powerpoint/2010/main" val="37020504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9EFD49-5565-42EE-9639-17623216E6EE}" type="slidenum">
              <a:rPr lang="en-US" smtClean="0"/>
              <a:t>18</a:t>
            </a:fld>
            <a:endParaRPr lang="en-US"/>
          </a:p>
        </p:txBody>
      </p:sp>
    </p:spTree>
    <p:extLst>
      <p:ext uri="{BB962C8B-B14F-4D97-AF65-F5344CB8AC3E}">
        <p14:creationId xmlns:p14="http://schemas.microsoft.com/office/powerpoint/2010/main" val="27238576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3" name="Picture 2" descr="Title slide bkg_2_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099" name="Rectangle 3"/>
          <p:cNvSpPr>
            <a:spLocks noGrp="1" noChangeArrowheads="1"/>
          </p:cNvSpPr>
          <p:nvPr>
            <p:ph type="ctrTitle"/>
          </p:nvPr>
        </p:nvSpPr>
        <p:spPr>
          <a:xfrm>
            <a:off x="685800" y="2362200"/>
            <a:ext cx="7772400" cy="981075"/>
          </a:xfrm>
        </p:spPr>
        <p:txBody>
          <a:bodyPr/>
          <a:lstStyle>
            <a:lvl1pPr>
              <a:defRPr sz="3600" b="0" i="0">
                <a:solidFill>
                  <a:srgbClr val="F1E405"/>
                </a:solidFill>
                <a:latin typeface=""/>
                <a:cs typeface="Futura Light"/>
              </a:defRPr>
            </a:lvl1pPr>
          </a:lstStyle>
          <a:p>
            <a:pPr lvl="0"/>
            <a:r>
              <a:rPr lang="en-US" noProof="0"/>
              <a:t>Click to edit Master title style</a:t>
            </a:r>
            <a:endParaRPr lang="en-US" noProof="0" dirty="0"/>
          </a:p>
        </p:txBody>
      </p:sp>
      <p:sp>
        <p:nvSpPr>
          <p:cNvPr id="4100" name="Rectangle 4"/>
          <p:cNvSpPr>
            <a:spLocks noGrp="1" noChangeArrowheads="1"/>
          </p:cNvSpPr>
          <p:nvPr>
            <p:ph type="subTitle" idx="1"/>
          </p:nvPr>
        </p:nvSpPr>
        <p:spPr>
          <a:xfrm>
            <a:off x="1371600" y="3962400"/>
            <a:ext cx="6400800" cy="1504950"/>
          </a:xfrm>
        </p:spPr>
        <p:txBody>
          <a:bodyPr/>
          <a:lstStyle>
            <a:lvl1pPr marL="0" indent="0" algn="ctr">
              <a:buFont typeface="Symbol" charset="0"/>
              <a:buNone/>
              <a:defRPr sz="2800" b="0" i="0">
                <a:solidFill>
                  <a:schemeClr val="bg1"/>
                </a:solidFill>
                <a:latin typeface=""/>
                <a:cs typeface="Futura Book"/>
              </a:defRPr>
            </a:lvl1pPr>
          </a:lstStyle>
          <a:p>
            <a:pPr lvl="0"/>
            <a:r>
              <a:rPr lang="en-US" noProof="0"/>
              <a:t>Click to edit Master subtitle style</a:t>
            </a:r>
            <a:endParaRPr lang="en-US" noProof="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84066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1356780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71525" y="2057400"/>
            <a:ext cx="3767138" cy="3838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91063" y="2057400"/>
            <a:ext cx="3767137" cy="3838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66332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717675"/>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357437"/>
            <a:ext cx="4040188" cy="3509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717675"/>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357437"/>
            <a:ext cx="4041775" cy="32051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03825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
            <a:ext cx="7686675" cy="1195388"/>
          </a:xfrm>
        </p:spPr>
        <p:txBody>
          <a:bodyPr/>
          <a:lstStyle/>
          <a:p>
            <a:r>
              <a:rPr lang="en-US"/>
              <a:t>Click to edit Master title style</a:t>
            </a:r>
          </a:p>
        </p:txBody>
      </p:sp>
    </p:spTree>
    <p:extLst>
      <p:ext uri="{BB962C8B-B14F-4D97-AF65-F5344CB8AC3E}">
        <p14:creationId xmlns:p14="http://schemas.microsoft.com/office/powerpoint/2010/main" val="2092817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1021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609599"/>
            <a:ext cx="3008313" cy="1162050"/>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3575050" y="609600"/>
            <a:ext cx="5111750" cy="52133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771650"/>
            <a:ext cx="3008313" cy="40513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1334268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73625"/>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838200"/>
            <a:ext cx="5486400" cy="38830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440363"/>
            <a:ext cx="5486400" cy="5000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3361463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Content-slide-bkg_3.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075" name="Rectangle 3"/>
          <p:cNvSpPr>
            <a:spLocks noGrp="1" noChangeArrowheads="1"/>
          </p:cNvSpPr>
          <p:nvPr>
            <p:ph type="title"/>
          </p:nvPr>
        </p:nvSpPr>
        <p:spPr bwMode="auto">
          <a:xfrm>
            <a:off x="771525" y="381000"/>
            <a:ext cx="7686675" cy="1195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3076" name="Rectangle 4"/>
          <p:cNvSpPr>
            <a:spLocks noGrp="1" noChangeArrowheads="1"/>
          </p:cNvSpPr>
          <p:nvPr>
            <p:ph type="body" idx="1"/>
          </p:nvPr>
        </p:nvSpPr>
        <p:spPr bwMode="auto">
          <a:xfrm>
            <a:off x="771525" y="1981200"/>
            <a:ext cx="7686675"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Lst>
  <p:hf hdr="0" dt="0"/>
  <p:txStyles>
    <p:titleStyle>
      <a:lvl1pPr algn="ctr" rtl="0" eaLnBrk="1" fontAlgn="base" hangingPunct="1">
        <a:spcBef>
          <a:spcPct val="0"/>
        </a:spcBef>
        <a:spcAft>
          <a:spcPct val="0"/>
        </a:spcAft>
        <a:defRPr sz="3600" b="0" i="0">
          <a:solidFill>
            <a:schemeClr val="tx1"/>
          </a:solidFill>
          <a:latin typeface=""/>
          <a:ea typeface="+mj-ea"/>
          <a:cs typeface="Futura Medium"/>
        </a:defRPr>
      </a:lvl1pPr>
      <a:lvl2pPr algn="ctr" rtl="0" eaLnBrk="1" fontAlgn="base" hangingPunct="1">
        <a:spcBef>
          <a:spcPct val="0"/>
        </a:spcBef>
        <a:spcAft>
          <a:spcPct val="0"/>
        </a:spcAft>
        <a:defRPr sz="3600" b="1">
          <a:solidFill>
            <a:schemeClr val="tx1"/>
          </a:solidFill>
          <a:latin typeface="Arial" charset="0"/>
          <a:ea typeface="Osaka" charset="0"/>
          <a:cs typeface="Osaka" charset="0"/>
        </a:defRPr>
      </a:lvl2pPr>
      <a:lvl3pPr algn="ctr" rtl="0" eaLnBrk="1" fontAlgn="base" hangingPunct="1">
        <a:spcBef>
          <a:spcPct val="0"/>
        </a:spcBef>
        <a:spcAft>
          <a:spcPct val="0"/>
        </a:spcAft>
        <a:defRPr sz="3600" b="1">
          <a:solidFill>
            <a:schemeClr val="tx1"/>
          </a:solidFill>
          <a:latin typeface="Arial" charset="0"/>
          <a:ea typeface="Osaka" charset="0"/>
          <a:cs typeface="Osaka" charset="0"/>
        </a:defRPr>
      </a:lvl3pPr>
      <a:lvl4pPr algn="ctr" rtl="0" eaLnBrk="1" fontAlgn="base" hangingPunct="1">
        <a:spcBef>
          <a:spcPct val="0"/>
        </a:spcBef>
        <a:spcAft>
          <a:spcPct val="0"/>
        </a:spcAft>
        <a:defRPr sz="3600" b="1">
          <a:solidFill>
            <a:schemeClr val="tx1"/>
          </a:solidFill>
          <a:latin typeface="Arial" charset="0"/>
          <a:ea typeface="Osaka" charset="0"/>
          <a:cs typeface="Osaka" charset="0"/>
        </a:defRPr>
      </a:lvl4pPr>
      <a:lvl5pPr algn="ctr" rtl="0" eaLnBrk="1" fontAlgn="base" hangingPunct="1">
        <a:spcBef>
          <a:spcPct val="0"/>
        </a:spcBef>
        <a:spcAft>
          <a:spcPct val="0"/>
        </a:spcAft>
        <a:defRPr sz="3600" b="1">
          <a:solidFill>
            <a:schemeClr val="tx1"/>
          </a:solidFill>
          <a:latin typeface="Arial" charset="0"/>
          <a:ea typeface="Osaka" charset="0"/>
          <a:cs typeface="Osaka" charset="0"/>
        </a:defRPr>
      </a:lvl5pPr>
      <a:lvl6pPr marL="457200" algn="ctr" rtl="0" eaLnBrk="1" fontAlgn="base" hangingPunct="1">
        <a:spcBef>
          <a:spcPct val="0"/>
        </a:spcBef>
        <a:spcAft>
          <a:spcPct val="0"/>
        </a:spcAft>
        <a:defRPr sz="3600" b="1">
          <a:solidFill>
            <a:schemeClr val="tx1"/>
          </a:solidFill>
          <a:latin typeface="Arial" charset="0"/>
          <a:ea typeface="Osaka" charset="0"/>
          <a:cs typeface="Osaka" charset="0"/>
        </a:defRPr>
      </a:lvl6pPr>
      <a:lvl7pPr marL="914400" algn="ctr" rtl="0" eaLnBrk="1" fontAlgn="base" hangingPunct="1">
        <a:spcBef>
          <a:spcPct val="0"/>
        </a:spcBef>
        <a:spcAft>
          <a:spcPct val="0"/>
        </a:spcAft>
        <a:defRPr sz="3600" b="1">
          <a:solidFill>
            <a:schemeClr val="tx1"/>
          </a:solidFill>
          <a:latin typeface="Arial" charset="0"/>
          <a:ea typeface="Osaka" charset="0"/>
          <a:cs typeface="Osaka" charset="0"/>
        </a:defRPr>
      </a:lvl7pPr>
      <a:lvl8pPr marL="1371600" algn="ctr" rtl="0" eaLnBrk="1" fontAlgn="base" hangingPunct="1">
        <a:spcBef>
          <a:spcPct val="0"/>
        </a:spcBef>
        <a:spcAft>
          <a:spcPct val="0"/>
        </a:spcAft>
        <a:defRPr sz="3600" b="1">
          <a:solidFill>
            <a:schemeClr val="tx1"/>
          </a:solidFill>
          <a:latin typeface="Arial" charset="0"/>
          <a:ea typeface="Osaka" charset="0"/>
          <a:cs typeface="Osaka" charset="0"/>
        </a:defRPr>
      </a:lvl8pPr>
      <a:lvl9pPr marL="1828800" algn="ctr" rtl="0" eaLnBrk="1" fontAlgn="base" hangingPunct="1">
        <a:spcBef>
          <a:spcPct val="0"/>
        </a:spcBef>
        <a:spcAft>
          <a:spcPct val="0"/>
        </a:spcAft>
        <a:defRPr sz="3600" b="1">
          <a:solidFill>
            <a:schemeClr val="tx1"/>
          </a:solidFill>
          <a:latin typeface="Arial" charset="0"/>
          <a:ea typeface="Osaka" charset="0"/>
          <a:cs typeface="Osaka" charset="0"/>
        </a:defRPr>
      </a:lvl9pPr>
    </p:titleStyle>
    <p:bodyStyle>
      <a:lvl1pPr marL="342900" indent="-342900" algn="l" rtl="0" eaLnBrk="1" fontAlgn="base" hangingPunct="1">
        <a:spcBef>
          <a:spcPct val="10000"/>
        </a:spcBef>
        <a:spcAft>
          <a:spcPct val="20000"/>
        </a:spcAft>
        <a:buFont typeface="Symbol" charset="0"/>
        <a:buChar char=""/>
        <a:defRPr sz="2400" b="1" i="0">
          <a:solidFill>
            <a:schemeClr val="tx1"/>
          </a:solidFill>
          <a:latin typeface=""/>
          <a:ea typeface="+mn-ea"/>
          <a:cs typeface="Futura Heavy"/>
        </a:defRPr>
      </a:lvl1pPr>
      <a:lvl2pPr marL="742950" indent="-285750" algn="l" rtl="0" eaLnBrk="1" fontAlgn="base" hangingPunct="1">
        <a:spcBef>
          <a:spcPct val="0"/>
        </a:spcBef>
        <a:spcAft>
          <a:spcPct val="20000"/>
        </a:spcAft>
        <a:buClr>
          <a:schemeClr val="tx1"/>
        </a:buClr>
        <a:buChar char="&lt;"/>
        <a:defRPr sz="2200" b="0" i="0">
          <a:solidFill>
            <a:schemeClr val="tx1"/>
          </a:solidFill>
          <a:latin typeface=""/>
          <a:ea typeface="+mn-ea"/>
          <a:cs typeface="Futura Light"/>
        </a:defRPr>
      </a:lvl2pPr>
      <a:lvl3pPr marL="1143000" indent="-228600" algn="l" rtl="0" eaLnBrk="1" fontAlgn="base" hangingPunct="1">
        <a:spcBef>
          <a:spcPct val="0"/>
        </a:spcBef>
        <a:spcAft>
          <a:spcPct val="20000"/>
        </a:spcAft>
        <a:buFont typeface="Webdings" charset="0"/>
        <a:buChar char="a"/>
        <a:defRPr sz="2200" b="0" i="0">
          <a:solidFill>
            <a:schemeClr val="tx1"/>
          </a:solidFill>
          <a:latin typeface=""/>
          <a:ea typeface="+mn-ea"/>
          <a:cs typeface="Futura Light"/>
        </a:defRPr>
      </a:lvl3pPr>
      <a:lvl4pPr marL="1600200" indent="-228600" algn="l" rtl="0" eaLnBrk="1" fontAlgn="base" hangingPunct="1">
        <a:spcBef>
          <a:spcPct val="0"/>
        </a:spcBef>
        <a:spcAft>
          <a:spcPct val="20000"/>
        </a:spcAft>
        <a:buChar char="•"/>
        <a:defRPr sz="2200" b="0" i="0">
          <a:solidFill>
            <a:schemeClr val="tx1"/>
          </a:solidFill>
          <a:latin typeface=""/>
          <a:ea typeface="+mn-ea"/>
          <a:cs typeface="Futura Light"/>
        </a:defRPr>
      </a:lvl4pPr>
      <a:lvl5pPr marL="2057400" indent="-228600" algn="l" rtl="0" eaLnBrk="1" fontAlgn="base" hangingPunct="1">
        <a:spcBef>
          <a:spcPct val="0"/>
        </a:spcBef>
        <a:spcAft>
          <a:spcPct val="20000"/>
        </a:spcAft>
        <a:buFont typeface="Webdings" charset="0"/>
        <a:buChar char="4"/>
        <a:defRPr sz="2200" b="0" i="0">
          <a:solidFill>
            <a:schemeClr val="tx1"/>
          </a:solidFill>
          <a:latin typeface=""/>
          <a:ea typeface="+mn-ea"/>
          <a:cs typeface="Futura Light"/>
        </a:defRPr>
      </a:lvl5pPr>
      <a:lvl6pPr marL="2514600" indent="-228600" algn="l" rtl="0" eaLnBrk="1" fontAlgn="base" hangingPunct="1">
        <a:spcBef>
          <a:spcPct val="0"/>
        </a:spcBef>
        <a:spcAft>
          <a:spcPct val="20000"/>
        </a:spcAft>
        <a:buFont typeface="Webdings" charset="0"/>
        <a:buChar char="4"/>
        <a:defRPr sz="2200">
          <a:solidFill>
            <a:schemeClr val="tx1"/>
          </a:solidFill>
          <a:latin typeface="+mn-lt"/>
          <a:ea typeface="+mn-ea"/>
          <a:cs typeface="+mn-cs"/>
        </a:defRPr>
      </a:lvl6pPr>
      <a:lvl7pPr marL="2971800" indent="-228600" algn="l" rtl="0" eaLnBrk="1" fontAlgn="base" hangingPunct="1">
        <a:spcBef>
          <a:spcPct val="0"/>
        </a:spcBef>
        <a:spcAft>
          <a:spcPct val="20000"/>
        </a:spcAft>
        <a:buFont typeface="Webdings" charset="0"/>
        <a:buChar char="4"/>
        <a:defRPr sz="2200">
          <a:solidFill>
            <a:schemeClr val="tx1"/>
          </a:solidFill>
          <a:latin typeface="+mn-lt"/>
          <a:ea typeface="+mn-ea"/>
          <a:cs typeface="+mn-cs"/>
        </a:defRPr>
      </a:lvl7pPr>
      <a:lvl8pPr marL="3429000" indent="-228600" algn="l" rtl="0" eaLnBrk="1" fontAlgn="base" hangingPunct="1">
        <a:spcBef>
          <a:spcPct val="0"/>
        </a:spcBef>
        <a:spcAft>
          <a:spcPct val="20000"/>
        </a:spcAft>
        <a:buFont typeface="Webdings" charset="0"/>
        <a:buChar char="4"/>
        <a:defRPr sz="2200">
          <a:solidFill>
            <a:schemeClr val="tx1"/>
          </a:solidFill>
          <a:latin typeface="+mn-lt"/>
          <a:ea typeface="+mn-ea"/>
          <a:cs typeface="+mn-cs"/>
        </a:defRPr>
      </a:lvl8pPr>
      <a:lvl9pPr marL="3886200" indent="-228600" algn="l" rtl="0" eaLnBrk="1" fontAlgn="base" hangingPunct="1">
        <a:spcBef>
          <a:spcPct val="0"/>
        </a:spcBef>
        <a:spcAft>
          <a:spcPct val="20000"/>
        </a:spcAft>
        <a:buFont typeface="Webdings" charset="0"/>
        <a:buChar char="4"/>
        <a:defRPr sz="2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7.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09800"/>
            <a:ext cx="7772400" cy="1133475"/>
          </a:xfrm>
        </p:spPr>
        <p:txBody>
          <a:bodyPr/>
          <a:lstStyle/>
          <a:p>
            <a:r>
              <a:rPr lang="en-US" b="1" dirty="0">
                <a:latin typeface="+mn-lt"/>
              </a:rPr>
              <a:t>IT 418/518: Foundations of Data Science</a:t>
            </a:r>
          </a:p>
        </p:txBody>
      </p:sp>
      <p:sp>
        <p:nvSpPr>
          <p:cNvPr id="3" name="Subtitle 2"/>
          <p:cNvSpPr>
            <a:spLocks noGrp="1"/>
          </p:cNvSpPr>
          <p:nvPr>
            <p:ph type="subTitle" idx="1"/>
          </p:nvPr>
        </p:nvSpPr>
        <p:spPr/>
        <p:txBody>
          <a:bodyPr/>
          <a:lstStyle/>
          <a:p>
            <a:r>
              <a:rPr lang="en-US"/>
              <a:t>Class 19</a:t>
            </a:r>
            <a:endParaRPr lang="en-US" dirty="0"/>
          </a:p>
          <a:p>
            <a:r>
              <a:rPr lang="en-US" dirty="0"/>
              <a:t>Dr. Rajeev Bukralia</a:t>
            </a:r>
          </a:p>
        </p:txBody>
      </p:sp>
    </p:spTree>
    <p:extLst>
      <p:ext uri="{BB962C8B-B14F-4D97-AF65-F5344CB8AC3E}">
        <p14:creationId xmlns:p14="http://schemas.microsoft.com/office/powerpoint/2010/main" val="311093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Assumptions for Logistic Regression</a:t>
            </a:r>
          </a:p>
        </p:txBody>
      </p:sp>
      <p:sp>
        <p:nvSpPr>
          <p:cNvPr id="3" name="Content Placeholder 2"/>
          <p:cNvSpPr>
            <a:spLocks noGrp="1"/>
          </p:cNvSpPr>
          <p:nvPr>
            <p:ph idx="1"/>
          </p:nvPr>
        </p:nvSpPr>
        <p:spPr/>
        <p:txBody>
          <a:bodyPr/>
          <a:lstStyle/>
          <a:p>
            <a:r>
              <a:rPr lang="en-US" b="0" dirty="0"/>
              <a:t>Data is free of missing values</a:t>
            </a:r>
          </a:p>
          <a:p>
            <a:r>
              <a:rPr lang="en-US" b="0" dirty="0"/>
              <a:t>The predicted variable is binary, in other words it only accepts two values, or it could be ordinal, a categorical variable with ordered values (multi-class)</a:t>
            </a:r>
          </a:p>
          <a:p>
            <a:r>
              <a:rPr lang="en-US" b="0" dirty="0"/>
              <a:t>All predictors are independent of each other</a:t>
            </a:r>
          </a:p>
          <a:p>
            <a:r>
              <a:rPr lang="en-US" b="0" dirty="0"/>
              <a:t>There are at least 50 observations per predictor variable to ensure reliable results.</a:t>
            </a:r>
            <a:endParaRPr lang="en-US" dirty="0"/>
          </a:p>
        </p:txBody>
      </p:sp>
    </p:spTree>
    <p:extLst>
      <p:ext uri="{BB962C8B-B14F-4D97-AF65-F5344CB8AC3E}">
        <p14:creationId xmlns:p14="http://schemas.microsoft.com/office/powerpoint/2010/main" val="574250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Science Goals</a:t>
            </a:r>
          </a:p>
        </p:txBody>
      </p:sp>
      <p:sp>
        <p:nvSpPr>
          <p:cNvPr id="3" name="Content Placeholder 2"/>
          <p:cNvSpPr>
            <a:spLocks noGrp="1"/>
          </p:cNvSpPr>
          <p:nvPr>
            <p:ph idx="1"/>
          </p:nvPr>
        </p:nvSpPr>
        <p:spPr>
          <a:xfrm>
            <a:off x="685800" y="1295400"/>
            <a:ext cx="7686675" cy="4443412"/>
          </a:xfrm>
        </p:spPr>
        <p:txBody>
          <a:bodyPr/>
          <a:lstStyle/>
          <a:p>
            <a:pPr marL="0" indent="0">
              <a:spcBef>
                <a:spcPts val="0"/>
              </a:spcBef>
              <a:spcAft>
                <a:spcPts val="1200"/>
              </a:spcAft>
              <a:buNone/>
            </a:pPr>
            <a:r>
              <a:rPr lang="en-US" dirty="0"/>
              <a:t>You should be able to:</a:t>
            </a:r>
          </a:p>
          <a:p>
            <a:pPr>
              <a:spcBef>
                <a:spcPts val="0"/>
              </a:spcBef>
              <a:spcAft>
                <a:spcPts val="1200"/>
              </a:spcAft>
            </a:pPr>
            <a:r>
              <a:rPr lang="en-US" dirty="0"/>
              <a:t>Conduct a needs assessment.</a:t>
            </a:r>
          </a:p>
          <a:p>
            <a:pPr>
              <a:spcBef>
                <a:spcPts val="0"/>
              </a:spcBef>
              <a:spcAft>
                <a:spcPts val="1200"/>
              </a:spcAft>
            </a:pPr>
            <a:r>
              <a:rPr lang="en-US" dirty="0"/>
              <a:t>Frame tasks in the context of organizational goals.</a:t>
            </a:r>
          </a:p>
          <a:p>
            <a:pPr>
              <a:spcBef>
                <a:spcPts val="0"/>
              </a:spcBef>
              <a:spcAft>
                <a:spcPts val="1200"/>
              </a:spcAft>
            </a:pPr>
            <a:r>
              <a:rPr lang="en-US" dirty="0"/>
              <a:t>Choose and apply tools and methodologies to solve data science tasks.</a:t>
            </a:r>
          </a:p>
          <a:p>
            <a:pPr>
              <a:spcBef>
                <a:spcPts val="0"/>
              </a:spcBef>
              <a:spcAft>
                <a:spcPts val="1200"/>
              </a:spcAft>
            </a:pPr>
            <a:r>
              <a:rPr lang="en-US" dirty="0"/>
              <a:t>Communicate results with stakeholders</a:t>
            </a:r>
          </a:p>
          <a:p>
            <a:pPr>
              <a:spcBef>
                <a:spcPts val="0"/>
              </a:spcBef>
              <a:spcAft>
                <a:spcPts val="1200"/>
              </a:spcAft>
            </a:pPr>
            <a:r>
              <a:rPr lang="en-US" dirty="0"/>
              <a:t>Identify and analyze social, legal, and ethical issues in data science</a:t>
            </a:r>
          </a:p>
          <a:p>
            <a:pPr>
              <a:spcBef>
                <a:spcPts val="0"/>
              </a:spcBef>
              <a:spcAft>
                <a:spcPts val="1200"/>
              </a:spcAft>
            </a:pPr>
            <a:r>
              <a:rPr lang="en-US" dirty="0"/>
              <a:t>Manage data science projects effectively</a:t>
            </a:r>
          </a:p>
          <a:p>
            <a:endParaRPr lang="en-US" dirty="0"/>
          </a:p>
        </p:txBody>
      </p:sp>
    </p:spTree>
    <p:extLst>
      <p:ext uri="{BB962C8B-B14F-4D97-AF65-F5344CB8AC3E}">
        <p14:creationId xmlns:p14="http://schemas.microsoft.com/office/powerpoint/2010/main" val="1595178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6972"/>
            <a:ext cx="8229600" cy="628277"/>
          </a:xfrm>
        </p:spPr>
        <p:txBody>
          <a:bodyPr/>
          <a:lstStyle/>
          <a:p>
            <a:r>
              <a:rPr lang="en-US" dirty="0"/>
              <a:t>Business Takeaways: 1-2</a:t>
            </a:r>
          </a:p>
        </p:txBody>
      </p:sp>
      <p:sp>
        <p:nvSpPr>
          <p:cNvPr id="3" name="Content Placeholder 2"/>
          <p:cNvSpPr>
            <a:spLocks noGrp="1"/>
          </p:cNvSpPr>
          <p:nvPr>
            <p:ph idx="1"/>
          </p:nvPr>
        </p:nvSpPr>
        <p:spPr>
          <a:xfrm>
            <a:off x="771461" y="1766793"/>
            <a:ext cx="4743043" cy="3890878"/>
          </a:xfrm>
        </p:spPr>
        <p:txBody>
          <a:bodyPr>
            <a:normAutofit lnSpcReduction="10000"/>
          </a:bodyPr>
          <a:lstStyle/>
          <a:p>
            <a:pPr marL="0" indent="0">
              <a:spcBef>
                <a:spcPts val="0"/>
              </a:spcBef>
              <a:spcAft>
                <a:spcPts val="1800"/>
              </a:spcAft>
              <a:buNone/>
            </a:pPr>
            <a:r>
              <a:rPr lang="en-US" dirty="0"/>
              <a:t>Data Science is evolving very quickly; no strict definition yet.</a:t>
            </a:r>
          </a:p>
          <a:p>
            <a:pPr marL="0" indent="0">
              <a:buNone/>
            </a:pPr>
            <a:r>
              <a:rPr lang="en-US" dirty="0"/>
              <a:t>Data Science has great promise to solve complex organizational and societal challenges, but we need to watch for pitfalls: erroneous conclusions, unintended social implications, privacy risks, etc.</a:t>
            </a:r>
          </a:p>
          <a:p>
            <a:pPr marL="346075"/>
            <a:r>
              <a:rPr lang="en-US" dirty="0"/>
              <a:t>Data are strategic asset. </a:t>
            </a:r>
          </a:p>
          <a:p>
            <a:pPr marL="0" indent="0">
              <a:buNone/>
            </a:pPr>
            <a:endParaRPr lang="en-US" dirty="0"/>
          </a:p>
          <a:p>
            <a:endParaRPr lang="en-US" dirty="0"/>
          </a:p>
        </p:txBody>
      </p:sp>
      <p:pic>
        <p:nvPicPr>
          <p:cNvPr id="4" name="Picture 3"/>
          <p:cNvPicPr>
            <a:picLocks noChangeAspect="1"/>
          </p:cNvPicPr>
          <p:nvPr/>
        </p:nvPicPr>
        <p:blipFill>
          <a:blip r:embed="rId3"/>
          <a:stretch>
            <a:fillRect/>
          </a:stretch>
        </p:blipFill>
        <p:spPr>
          <a:xfrm>
            <a:off x="5715000" y="2133600"/>
            <a:ext cx="3172296" cy="2115684"/>
          </a:xfrm>
          <a:prstGeom prst="rect">
            <a:avLst/>
          </a:prstGeom>
        </p:spPr>
      </p:pic>
      <p:pic>
        <p:nvPicPr>
          <p:cNvPr id="7" name="Picture 6"/>
          <p:cNvPicPr>
            <a:picLocks noChangeAspect="1"/>
          </p:cNvPicPr>
          <p:nvPr/>
        </p:nvPicPr>
        <p:blipFill>
          <a:blip r:embed="rId4"/>
          <a:stretch>
            <a:fillRect/>
          </a:stretch>
        </p:blipFill>
        <p:spPr>
          <a:xfrm>
            <a:off x="149161" y="1766793"/>
            <a:ext cx="622300" cy="622300"/>
          </a:xfrm>
          <a:prstGeom prst="rect">
            <a:avLst/>
          </a:prstGeom>
        </p:spPr>
      </p:pic>
      <p:pic>
        <p:nvPicPr>
          <p:cNvPr id="8" name="Picture 7"/>
          <p:cNvPicPr>
            <a:picLocks noChangeAspect="1"/>
          </p:cNvPicPr>
          <p:nvPr/>
        </p:nvPicPr>
        <p:blipFill>
          <a:blip r:embed="rId5"/>
          <a:stretch>
            <a:fillRect/>
          </a:stretch>
        </p:blipFill>
        <p:spPr>
          <a:xfrm>
            <a:off x="149161" y="2693345"/>
            <a:ext cx="622300" cy="622300"/>
          </a:xfrm>
          <a:prstGeom prst="rect">
            <a:avLst/>
          </a:prstGeom>
        </p:spPr>
      </p:pic>
    </p:spTree>
    <p:extLst>
      <p:ext uri="{BB962C8B-B14F-4D97-AF65-F5344CB8AC3E}">
        <p14:creationId xmlns:p14="http://schemas.microsoft.com/office/powerpoint/2010/main" val="2304699616"/>
      </p:ext>
    </p:extLst>
  </p:cSld>
  <p:clrMapOvr>
    <a:masterClrMapping/>
  </p:clrMapOvr>
  <mc:AlternateContent xmlns:mc="http://schemas.openxmlformats.org/markup-compatibility/2006" xmlns:p14="http://schemas.microsoft.com/office/powerpoint/2010/main">
    <mc:Choice Requires="p14">
      <p:transition spd="slow" p14:dur="2000" advTm="334857"/>
    </mc:Choice>
    <mc:Fallback xmlns="">
      <p:transition spd="slow" advTm="334857"/>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6972"/>
            <a:ext cx="8229600" cy="628277"/>
          </a:xfrm>
        </p:spPr>
        <p:txBody>
          <a:bodyPr/>
          <a:lstStyle/>
          <a:p>
            <a:r>
              <a:rPr lang="en-US" dirty="0"/>
              <a:t>Business Takeaways: 3</a:t>
            </a:r>
          </a:p>
        </p:txBody>
      </p:sp>
      <p:sp>
        <p:nvSpPr>
          <p:cNvPr id="3" name="Content Placeholder 2"/>
          <p:cNvSpPr>
            <a:spLocks noGrp="1"/>
          </p:cNvSpPr>
          <p:nvPr>
            <p:ph idx="1"/>
          </p:nvPr>
        </p:nvSpPr>
        <p:spPr>
          <a:xfrm>
            <a:off x="768096" y="1793655"/>
            <a:ext cx="8057068" cy="3869542"/>
          </a:xfrm>
        </p:spPr>
        <p:txBody>
          <a:bodyPr>
            <a:normAutofit fontScale="85000" lnSpcReduction="20000"/>
          </a:bodyPr>
          <a:lstStyle/>
          <a:p>
            <a:pPr marL="0" indent="0">
              <a:buNone/>
            </a:pPr>
            <a:r>
              <a:rPr lang="en-US" dirty="0"/>
              <a:t>Data Scientists require skills in multiple areas:</a:t>
            </a:r>
          </a:p>
          <a:p>
            <a:r>
              <a:rPr lang="en-US" dirty="0"/>
              <a:t>Traditional research methods, statistics, machine learning, math, database management and data retrieval, high performance computing for large datasets, domain expertise, project management, and data governance. </a:t>
            </a:r>
          </a:p>
          <a:p>
            <a:r>
              <a:rPr lang="en-US" dirty="0"/>
              <a:t>Constantly learn and evaluate new methods, processes, algorithms, and technologies.</a:t>
            </a:r>
          </a:p>
          <a:p>
            <a:r>
              <a:rPr lang="en-US" dirty="0"/>
              <a:t>Be a strategic leader; focus on value to organization.</a:t>
            </a:r>
          </a:p>
          <a:p>
            <a:r>
              <a:rPr lang="en-US" dirty="0"/>
              <a:t>Develop people skills essential for success.</a:t>
            </a:r>
          </a:p>
          <a:p>
            <a:r>
              <a:rPr lang="en-US" dirty="0"/>
              <a:t>Defend your ideas, but be open minded.</a:t>
            </a:r>
          </a:p>
          <a:p>
            <a:r>
              <a:rPr lang="en-US" dirty="0"/>
              <a:t>Be a good storyteller; engage with disparate audiences in meaningful ways. </a:t>
            </a:r>
          </a:p>
          <a:p>
            <a:endParaRPr lang="en-US" dirty="0"/>
          </a:p>
          <a:p>
            <a:endParaRPr lang="en-US" dirty="0"/>
          </a:p>
        </p:txBody>
      </p:sp>
      <p:pic>
        <p:nvPicPr>
          <p:cNvPr id="5" name="Picture 4"/>
          <p:cNvPicPr>
            <a:picLocks noChangeAspect="1"/>
          </p:cNvPicPr>
          <p:nvPr/>
        </p:nvPicPr>
        <p:blipFill>
          <a:blip r:embed="rId3"/>
          <a:stretch>
            <a:fillRect/>
          </a:stretch>
        </p:blipFill>
        <p:spPr>
          <a:xfrm>
            <a:off x="145796" y="1701152"/>
            <a:ext cx="622300" cy="622300"/>
          </a:xfrm>
          <a:prstGeom prst="rect">
            <a:avLst/>
          </a:prstGeom>
        </p:spPr>
      </p:pic>
    </p:spTree>
    <p:extLst>
      <p:ext uri="{BB962C8B-B14F-4D97-AF65-F5344CB8AC3E}">
        <p14:creationId xmlns:p14="http://schemas.microsoft.com/office/powerpoint/2010/main" val="3141359189"/>
      </p:ext>
    </p:extLst>
  </p:cSld>
  <p:clrMapOvr>
    <a:masterClrMapping/>
  </p:clrMapOvr>
  <mc:AlternateContent xmlns:mc="http://schemas.openxmlformats.org/markup-compatibility/2006" xmlns:p14="http://schemas.microsoft.com/office/powerpoint/2010/main">
    <mc:Choice Requires="p14">
      <p:transition spd="slow" p14:dur="2000" advTm="334857"/>
    </mc:Choice>
    <mc:Fallback xmlns="">
      <p:transition spd="slow" advTm="334857"/>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a:srcRect b="46915"/>
          <a:stretch/>
        </p:blipFill>
        <p:spPr>
          <a:xfrm>
            <a:off x="1008512" y="4080830"/>
            <a:ext cx="3340100" cy="1955112"/>
          </a:xfrm>
          <a:prstGeom prst="rect">
            <a:avLst/>
          </a:prstGeom>
        </p:spPr>
      </p:pic>
      <p:sp>
        <p:nvSpPr>
          <p:cNvPr id="2" name="Title 1"/>
          <p:cNvSpPr>
            <a:spLocks noGrp="1"/>
          </p:cNvSpPr>
          <p:nvPr>
            <p:ph type="title"/>
          </p:nvPr>
        </p:nvSpPr>
        <p:spPr>
          <a:xfrm>
            <a:off x="494211" y="330995"/>
            <a:ext cx="8229600" cy="628277"/>
          </a:xfrm>
        </p:spPr>
        <p:txBody>
          <a:bodyPr/>
          <a:lstStyle/>
          <a:p>
            <a:r>
              <a:rPr lang="en-US" dirty="0"/>
              <a:t>Business Takeaways: 4-6</a:t>
            </a:r>
          </a:p>
        </p:txBody>
      </p:sp>
      <p:sp>
        <p:nvSpPr>
          <p:cNvPr id="3" name="Content Placeholder 2"/>
          <p:cNvSpPr>
            <a:spLocks noGrp="1"/>
          </p:cNvSpPr>
          <p:nvPr>
            <p:ph idx="1"/>
          </p:nvPr>
        </p:nvSpPr>
        <p:spPr>
          <a:xfrm>
            <a:off x="768223" y="1506852"/>
            <a:ext cx="7918704" cy="2787688"/>
          </a:xfrm>
        </p:spPr>
        <p:txBody>
          <a:bodyPr>
            <a:noAutofit/>
          </a:bodyPr>
          <a:lstStyle/>
          <a:p>
            <a:pPr marL="0" indent="0">
              <a:spcBef>
                <a:spcPts val="0"/>
              </a:spcBef>
              <a:spcAft>
                <a:spcPts val="1200"/>
              </a:spcAft>
              <a:buNone/>
            </a:pPr>
            <a:r>
              <a:rPr lang="en-US" dirty="0"/>
              <a:t>Data governance essential for success of data science projects; data quality a major issue.</a:t>
            </a:r>
          </a:p>
          <a:p>
            <a:pPr marL="0" indent="0">
              <a:spcBef>
                <a:spcPts val="0"/>
              </a:spcBef>
              <a:spcAft>
                <a:spcPts val="1200"/>
              </a:spcAft>
              <a:buNone/>
            </a:pPr>
            <a:r>
              <a:rPr lang="en-US" dirty="0"/>
              <a:t>Organizations must be transparent and develop ethical frameworks to enhance public trust about data collection and analytics.</a:t>
            </a:r>
          </a:p>
          <a:p>
            <a:pPr marL="0" indent="0">
              <a:spcBef>
                <a:spcPts val="0"/>
              </a:spcBef>
              <a:spcAft>
                <a:spcPts val="1200"/>
              </a:spcAft>
              <a:buNone/>
            </a:pPr>
            <a:r>
              <a:rPr lang="en-US" dirty="0"/>
              <a:t>Data science projects require effective management.</a:t>
            </a:r>
          </a:p>
          <a:p>
            <a:pPr marL="0" indent="0">
              <a:spcBef>
                <a:spcPts val="0"/>
              </a:spcBef>
              <a:spcAft>
                <a:spcPts val="1800"/>
              </a:spcAft>
              <a:buNone/>
            </a:pPr>
            <a:endParaRPr lang="en-US" dirty="0"/>
          </a:p>
          <a:p>
            <a:endParaRPr lang="en-US" dirty="0"/>
          </a:p>
        </p:txBody>
      </p:sp>
      <p:pic>
        <p:nvPicPr>
          <p:cNvPr id="6" name="Picture 5"/>
          <p:cNvPicPr>
            <a:picLocks noChangeAspect="1"/>
          </p:cNvPicPr>
          <p:nvPr/>
        </p:nvPicPr>
        <p:blipFill>
          <a:blip r:embed="rId4"/>
          <a:stretch>
            <a:fillRect/>
          </a:stretch>
        </p:blipFill>
        <p:spPr>
          <a:xfrm>
            <a:off x="183061" y="1589937"/>
            <a:ext cx="622300" cy="622300"/>
          </a:xfrm>
          <a:prstGeom prst="rect">
            <a:avLst/>
          </a:prstGeom>
        </p:spPr>
      </p:pic>
      <p:pic>
        <p:nvPicPr>
          <p:cNvPr id="8" name="Picture 7"/>
          <p:cNvPicPr>
            <a:picLocks noChangeAspect="1"/>
          </p:cNvPicPr>
          <p:nvPr/>
        </p:nvPicPr>
        <p:blipFill>
          <a:blip r:embed="rId5"/>
          <a:stretch>
            <a:fillRect/>
          </a:stretch>
        </p:blipFill>
        <p:spPr>
          <a:xfrm>
            <a:off x="164492" y="2466988"/>
            <a:ext cx="622300" cy="622300"/>
          </a:xfrm>
          <a:prstGeom prst="rect">
            <a:avLst/>
          </a:prstGeom>
        </p:spPr>
      </p:pic>
      <p:sp>
        <p:nvSpPr>
          <p:cNvPr id="5" name="TextBox 4"/>
          <p:cNvSpPr txBox="1"/>
          <p:nvPr/>
        </p:nvSpPr>
        <p:spPr>
          <a:xfrm>
            <a:off x="4348612" y="4327196"/>
            <a:ext cx="4419600" cy="1708745"/>
          </a:xfrm>
          <a:prstGeom prst="rect">
            <a:avLst/>
          </a:prstGeom>
          <a:noFill/>
        </p:spPr>
        <p:txBody>
          <a:bodyPr wrap="square" numCol="2" spcCol="91440" rtlCol="0">
            <a:noAutofit/>
          </a:bodyPr>
          <a:lstStyle/>
          <a:p>
            <a:pPr marL="285750" lvl="1" indent="-285750">
              <a:lnSpc>
                <a:spcPct val="80000"/>
              </a:lnSpc>
              <a:buFont typeface="Arial"/>
              <a:buChar char="•"/>
            </a:pPr>
            <a:r>
              <a:rPr lang="en-US" sz="1600" b="1" dirty="0"/>
              <a:t>Communication</a:t>
            </a:r>
            <a:r>
              <a:rPr lang="en-US" sz="1600" dirty="0"/>
              <a:t> is pivotal.</a:t>
            </a:r>
          </a:p>
          <a:p>
            <a:pPr marL="285750" lvl="1" indent="-285750">
              <a:lnSpc>
                <a:spcPct val="80000"/>
              </a:lnSpc>
              <a:buFont typeface="Arial"/>
              <a:buChar char="•"/>
            </a:pPr>
            <a:r>
              <a:rPr lang="en-US" sz="1600" dirty="0"/>
              <a:t>Data Science not a silver bullet for all problems.</a:t>
            </a:r>
          </a:p>
          <a:p>
            <a:pPr marL="285750" lvl="1" indent="-285750">
              <a:lnSpc>
                <a:spcPct val="80000"/>
              </a:lnSpc>
              <a:buFont typeface="Arial"/>
              <a:buChar char="•"/>
            </a:pPr>
            <a:r>
              <a:rPr lang="en-US" sz="1600" dirty="0"/>
              <a:t>Projects fail due to a variety of reasons.</a:t>
            </a:r>
          </a:p>
          <a:p>
            <a:pPr marL="285750" lvl="1" indent="-285750">
              <a:lnSpc>
                <a:spcPct val="80000"/>
              </a:lnSpc>
              <a:buFont typeface="Arial"/>
              <a:buChar char="•"/>
            </a:pPr>
            <a:r>
              <a:rPr lang="en-US" sz="1600" dirty="0"/>
              <a:t>Follow </a:t>
            </a:r>
            <a:r>
              <a:rPr lang="en-US" sz="1600" b="1" dirty="0"/>
              <a:t>iterative</a:t>
            </a:r>
            <a:r>
              <a:rPr lang="en-US" sz="1600" dirty="0"/>
              <a:t> approach; fail fast and learn.</a:t>
            </a:r>
          </a:p>
          <a:p>
            <a:pPr marL="285750" indent="-285750">
              <a:lnSpc>
                <a:spcPct val="80000"/>
              </a:lnSpc>
              <a:buFont typeface="Arial"/>
              <a:buChar char="•"/>
            </a:pPr>
            <a:endParaRPr lang="en-US" sz="1600" dirty="0"/>
          </a:p>
        </p:txBody>
      </p:sp>
      <p:pic>
        <p:nvPicPr>
          <p:cNvPr id="9" name="Picture 8"/>
          <p:cNvPicPr>
            <a:picLocks noChangeAspect="1"/>
          </p:cNvPicPr>
          <p:nvPr/>
        </p:nvPicPr>
        <p:blipFill>
          <a:blip r:embed="rId6"/>
          <a:stretch>
            <a:fillRect/>
          </a:stretch>
        </p:blipFill>
        <p:spPr>
          <a:xfrm>
            <a:off x="155208" y="3625382"/>
            <a:ext cx="622300" cy="622300"/>
          </a:xfrm>
          <a:prstGeom prst="rect">
            <a:avLst/>
          </a:prstGeom>
        </p:spPr>
      </p:pic>
    </p:spTree>
    <p:extLst>
      <p:ext uri="{BB962C8B-B14F-4D97-AF65-F5344CB8AC3E}">
        <p14:creationId xmlns:p14="http://schemas.microsoft.com/office/powerpoint/2010/main" val="2623774242"/>
      </p:ext>
    </p:extLst>
  </p:cSld>
  <p:clrMapOvr>
    <a:masterClrMapping/>
  </p:clrMapOvr>
  <mc:AlternateContent xmlns:mc="http://schemas.openxmlformats.org/markup-compatibility/2006" xmlns:p14="http://schemas.microsoft.com/office/powerpoint/2010/main">
    <mc:Choice Requires="p14">
      <p:transition spd="slow" p14:dur="2000" advTm="143819"/>
    </mc:Choice>
    <mc:Fallback xmlns="">
      <p:transition spd="slow" advTm="143819"/>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946" y="152585"/>
            <a:ext cx="8229600" cy="628277"/>
          </a:xfrm>
        </p:spPr>
        <p:txBody>
          <a:bodyPr/>
          <a:lstStyle/>
          <a:p>
            <a:r>
              <a:rPr lang="en-US" dirty="0"/>
              <a:t>Business Takeaways: 7-11</a:t>
            </a:r>
          </a:p>
        </p:txBody>
      </p:sp>
      <p:sp>
        <p:nvSpPr>
          <p:cNvPr id="3" name="Content Placeholder 2"/>
          <p:cNvSpPr>
            <a:spLocks noGrp="1"/>
          </p:cNvSpPr>
          <p:nvPr>
            <p:ph idx="1"/>
          </p:nvPr>
        </p:nvSpPr>
        <p:spPr>
          <a:xfrm>
            <a:off x="774627" y="1123023"/>
            <a:ext cx="8003256" cy="4062343"/>
          </a:xfrm>
        </p:spPr>
        <p:txBody>
          <a:bodyPr>
            <a:noAutofit/>
          </a:bodyPr>
          <a:lstStyle/>
          <a:p>
            <a:pPr marL="0" indent="0">
              <a:spcBef>
                <a:spcPts val="0"/>
              </a:spcBef>
              <a:spcAft>
                <a:spcPts val="1200"/>
              </a:spcAft>
              <a:buNone/>
            </a:pPr>
            <a:r>
              <a:rPr lang="en-US" b="1" dirty="0"/>
              <a:t>Align</a:t>
            </a:r>
            <a:r>
              <a:rPr lang="en-US" dirty="0"/>
              <a:t> your analytics projects with business strategy and strategic goals.</a:t>
            </a:r>
          </a:p>
          <a:p>
            <a:pPr marL="0" indent="0">
              <a:spcBef>
                <a:spcPts val="0"/>
              </a:spcBef>
              <a:spcAft>
                <a:spcPts val="1200"/>
              </a:spcAft>
              <a:buNone/>
            </a:pPr>
            <a:r>
              <a:rPr lang="en-US" dirty="0"/>
              <a:t>Create analytics roadmap and set target maturity levels for core processes.</a:t>
            </a:r>
          </a:p>
          <a:p>
            <a:pPr marL="0" indent="0">
              <a:spcBef>
                <a:spcPts val="0"/>
              </a:spcBef>
              <a:spcAft>
                <a:spcPts val="1200"/>
              </a:spcAft>
              <a:buNone/>
            </a:pPr>
            <a:r>
              <a:rPr lang="en-US" dirty="0"/>
              <a:t>To solve the problem, ask the right questions. Reframe problem as necessary.</a:t>
            </a:r>
          </a:p>
          <a:p>
            <a:pPr marL="0" indent="0">
              <a:spcBef>
                <a:spcPts val="0"/>
              </a:spcBef>
              <a:spcAft>
                <a:spcPts val="1200"/>
              </a:spcAft>
              <a:buNone/>
            </a:pPr>
            <a:r>
              <a:rPr lang="en-US" dirty="0"/>
              <a:t>Protect your data but make it seamlessly available to authorized users with legitimate purposes.</a:t>
            </a:r>
          </a:p>
          <a:p>
            <a:pPr marL="0" indent="0">
              <a:spcBef>
                <a:spcPts val="0"/>
              </a:spcBef>
              <a:spcAft>
                <a:spcPts val="1200"/>
              </a:spcAft>
              <a:buNone/>
            </a:pPr>
            <a:r>
              <a:rPr lang="en-US" dirty="0"/>
              <a:t>Be good stewards of data.</a:t>
            </a:r>
          </a:p>
          <a:p>
            <a:pPr marL="457200" lvl="1" indent="0">
              <a:buNone/>
            </a:pPr>
            <a:endParaRPr lang="en-US" dirty="0"/>
          </a:p>
          <a:p>
            <a:pPr lvl="1"/>
            <a:endParaRPr lang="en-US" dirty="0"/>
          </a:p>
          <a:p>
            <a:pPr lvl="1"/>
            <a:endParaRPr lang="en-US" dirty="0"/>
          </a:p>
        </p:txBody>
      </p:sp>
      <p:pic>
        <p:nvPicPr>
          <p:cNvPr id="5" name="Picture 4"/>
          <p:cNvPicPr>
            <a:picLocks noChangeAspect="1"/>
          </p:cNvPicPr>
          <p:nvPr/>
        </p:nvPicPr>
        <p:blipFill>
          <a:blip r:embed="rId2"/>
          <a:stretch>
            <a:fillRect/>
          </a:stretch>
        </p:blipFill>
        <p:spPr>
          <a:xfrm>
            <a:off x="182553" y="1117800"/>
            <a:ext cx="622300" cy="622300"/>
          </a:xfrm>
          <a:prstGeom prst="rect">
            <a:avLst/>
          </a:prstGeom>
        </p:spPr>
      </p:pic>
      <p:pic>
        <p:nvPicPr>
          <p:cNvPr id="6" name="Picture 5"/>
          <p:cNvPicPr>
            <a:picLocks noChangeAspect="1"/>
          </p:cNvPicPr>
          <p:nvPr/>
        </p:nvPicPr>
        <p:blipFill>
          <a:blip r:embed="rId3"/>
          <a:stretch>
            <a:fillRect/>
          </a:stretch>
        </p:blipFill>
        <p:spPr>
          <a:xfrm>
            <a:off x="152327" y="2077038"/>
            <a:ext cx="622300" cy="622300"/>
          </a:xfrm>
          <a:prstGeom prst="rect">
            <a:avLst/>
          </a:prstGeom>
        </p:spPr>
      </p:pic>
      <p:pic>
        <p:nvPicPr>
          <p:cNvPr id="7" name="Picture 6"/>
          <p:cNvPicPr>
            <a:picLocks noChangeAspect="1"/>
          </p:cNvPicPr>
          <p:nvPr/>
        </p:nvPicPr>
        <p:blipFill>
          <a:blip r:embed="rId4"/>
          <a:stretch>
            <a:fillRect/>
          </a:stretch>
        </p:blipFill>
        <p:spPr>
          <a:xfrm>
            <a:off x="182553" y="2886667"/>
            <a:ext cx="622300" cy="622300"/>
          </a:xfrm>
          <a:prstGeom prst="rect">
            <a:avLst/>
          </a:prstGeom>
        </p:spPr>
      </p:pic>
      <p:pic>
        <p:nvPicPr>
          <p:cNvPr id="8" name="Picture 7"/>
          <p:cNvPicPr>
            <a:picLocks noChangeAspect="1"/>
          </p:cNvPicPr>
          <p:nvPr/>
        </p:nvPicPr>
        <p:blipFill>
          <a:blip r:embed="rId5"/>
          <a:stretch>
            <a:fillRect/>
          </a:stretch>
        </p:blipFill>
        <p:spPr>
          <a:xfrm>
            <a:off x="182553" y="3845905"/>
            <a:ext cx="622300" cy="622300"/>
          </a:xfrm>
          <a:prstGeom prst="rect">
            <a:avLst/>
          </a:prstGeom>
        </p:spPr>
      </p:pic>
      <p:pic>
        <p:nvPicPr>
          <p:cNvPr id="9" name="Picture 8"/>
          <p:cNvPicPr>
            <a:picLocks noChangeAspect="1"/>
          </p:cNvPicPr>
          <p:nvPr/>
        </p:nvPicPr>
        <p:blipFill>
          <a:blip r:embed="rId6"/>
          <a:stretch>
            <a:fillRect/>
          </a:stretch>
        </p:blipFill>
        <p:spPr>
          <a:xfrm>
            <a:off x="152327" y="4610496"/>
            <a:ext cx="622300" cy="622300"/>
          </a:xfrm>
          <a:prstGeom prst="rect">
            <a:avLst/>
          </a:prstGeom>
        </p:spPr>
      </p:pic>
    </p:spTree>
    <p:extLst>
      <p:ext uri="{BB962C8B-B14F-4D97-AF65-F5344CB8AC3E}">
        <p14:creationId xmlns:p14="http://schemas.microsoft.com/office/powerpoint/2010/main" val="3308401265"/>
      </p:ext>
    </p:extLst>
  </p:cSld>
  <p:clrMapOvr>
    <a:masterClrMapping/>
  </p:clrMapOvr>
  <mc:AlternateContent xmlns:mc="http://schemas.openxmlformats.org/markup-compatibility/2006" xmlns:p14="http://schemas.microsoft.com/office/powerpoint/2010/main">
    <mc:Choice Requires="p14">
      <p:transition spd="slow" p14:dur="2000" advTm="108077"/>
    </mc:Choice>
    <mc:Fallback xmlns="">
      <p:transition spd="slow" advTm="108077"/>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6504" y="326530"/>
            <a:ext cx="8229600" cy="628277"/>
          </a:xfrm>
        </p:spPr>
        <p:txBody>
          <a:bodyPr/>
          <a:lstStyle/>
          <a:p>
            <a:r>
              <a:rPr lang="en-US" dirty="0"/>
              <a:t>Analytic Takeaways: 1-4</a:t>
            </a:r>
          </a:p>
        </p:txBody>
      </p:sp>
      <p:sp>
        <p:nvSpPr>
          <p:cNvPr id="3" name="Content Placeholder 2"/>
          <p:cNvSpPr>
            <a:spLocks noGrp="1"/>
          </p:cNvSpPr>
          <p:nvPr>
            <p:ph idx="1"/>
          </p:nvPr>
        </p:nvSpPr>
        <p:spPr>
          <a:xfrm>
            <a:off x="768096" y="1659909"/>
            <a:ext cx="7788008" cy="488935"/>
          </a:xfrm>
        </p:spPr>
        <p:txBody>
          <a:bodyPr>
            <a:noAutofit/>
          </a:bodyPr>
          <a:lstStyle/>
          <a:p>
            <a:pPr marL="0" indent="0">
              <a:spcBef>
                <a:spcPts val="0"/>
              </a:spcBef>
              <a:spcAft>
                <a:spcPts val="1200"/>
              </a:spcAft>
              <a:buNone/>
            </a:pPr>
            <a:r>
              <a:rPr lang="en-US" dirty="0"/>
              <a:t>Be transparent and cautious about biases:</a:t>
            </a:r>
          </a:p>
          <a:p>
            <a:pPr marL="0" lvl="1" indent="0">
              <a:buNone/>
            </a:pPr>
            <a:endParaRPr lang="en-US" sz="2400" dirty="0"/>
          </a:p>
          <a:p>
            <a:pPr marL="0" lvl="2" indent="0">
              <a:buNone/>
            </a:pPr>
            <a:endParaRPr lang="en-US" sz="2400" dirty="0"/>
          </a:p>
          <a:p>
            <a:pPr lvl="2"/>
            <a:endParaRPr lang="en-US" dirty="0"/>
          </a:p>
          <a:p>
            <a:pPr lvl="1"/>
            <a:endParaRPr lang="en-US" dirty="0"/>
          </a:p>
        </p:txBody>
      </p:sp>
      <p:sp>
        <p:nvSpPr>
          <p:cNvPr id="5" name="TextBox 4"/>
          <p:cNvSpPr txBox="1"/>
          <p:nvPr/>
        </p:nvSpPr>
        <p:spPr>
          <a:xfrm>
            <a:off x="768097" y="2008926"/>
            <a:ext cx="2313915" cy="830997"/>
          </a:xfrm>
          <a:prstGeom prst="rect">
            <a:avLst/>
          </a:prstGeom>
          <a:noFill/>
        </p:spPr>
        <p:txBody>
          <a:bodyPr wrap="square" rtlCol="0">
            <a:spAutoFit/>
          </a:bodyPr>
          <a:lstStyle/>
          <a:p>
            <a:pPr marL="285750" indent="-285750">
              <a:buFont typeface="Arial"/>
              <a:buChar char="•"/>
            </a:pPr>
            <a:r>
              <a:rPr lang="en-US" dirty="0"/>
              <a:t>Confirmation bias</a:t>
            </a:r>
          </a:p>
        </p:txBody>
      </p:sp>
      <p:sp>
        <p:nvSpPr>
          <p:cNvPr id="6" name="TextBox 5"/>
          <p:cNvSpPr txBox="1"/>
          <p:nvPr/>
        </p:nvSpPr>
        <p:spPr>
          <a:xfrm>
            <a:off x="3101298" y="2008926"/>
            <a:ext cx="2313915" cy="830997"/>
          </a:xfrm>
          <a:prstGeom prst="rect">
            <a:avLst/>
          </a:prstGeom>
          <a:noFill/>
        </p:spPr>
        <p:txBody>
          <a:bodyPr wrap="square" rtlCol="0">
            <a:spAutoFit/>
          </a:bodyPr>
          <a:lstStyle/>
          <a:p>
            <a:pPr marL="285750" indent="-285750">
              <a:buFont typeface="Arial"/>
              <a:buChar char="•"/>
            </a:pPr>
            <a:r>
              <a:rPr lang="en-US" dirty="0"/>
              <a:t>Illusion of correlation</a:t>
            </a:r>
          </a:p>
        </p:txBody>
      </p:sp>
      <p:sp>
        <p:nvSpPr>
          <p:cNvPr id="8" name="TextBox 7"/>
          <p:cNvSpPr txBox="1"/>
          <p:nvPr/>
        </p:nvSpPr>
        <p:spPr>
          <a:xfrm>
            <a:off x="5415213" y="2008926"/>
            <a:ext cx="2313915" cy="830997"/>
          </a:xfrm>
          <a:prstGeom prst="rect">
            <a:avLst/>
          </a:prstGeom>
          <a:noFill/>
        </p:spPr>
        <p:txBody>
          <a:bodyPr wrap="square" rtlCol="0">
            <a:spAutoFit/>
          </a:bodyPr>
          <a:lstStyle/>
          <a:p>
            <a:pPr marL="285750" indent="-285750">
              <a:buFont typeface="Arial"/>
              <a:buChar char="•"/>
            </a:pPr>
            <a:r>
              <a:rPr lang="en-US" dirty="0"/>
              <a:t>Bandwagon effect</a:t>
            </a:r>
          </a:p>
        </p:txBody>
      </p:sp>
      <p:sp>
        <p:nvSpPr>
          <p:cNvPr id="9" name="Content Placeholder 2"/>
          <p:cNvSpPr txBox="1">
            <a:spLocks/>
          </p:cNvSpPr>
          <p:nvPr/>
        </p:nvSpPr>
        <p:spPr>
          <a:xfrm>
            <a:off x="768096" y="2904500"/>
            <a:ext cx="7918704" cy="2221822"/>
          </a:xfrm>
          <a:prstGeom prst="rect">
            <a:avLst/>
          </a:prstGeom>
        </p:spPr>
        <p:txBody>
          <a:bodyPr>
            <a:noAutofit/>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0"/>
              </a:spcBef>
              <a:spcAft>
                <a:spcPts val="1800"/>
              </a:spcAft>
              <a:buNone/>
            </a:pPr>
            <a:r>
              <a:rPr lang="en-US" sz="2400" dirty="0"/>
              <a:t>Test your model with other datasets in different environment; cross-validate results. </a:t>
            </a:r>
          </a:p>
          <a:p>
            <a:pPr marL="0" indent="0">
              <a:spcBef>
                <a:spcPts val="0"/>
              </a:spcBef>
              <a:spcAft>
                <a:spcPts val="1800"/>
              </a:spcAft>
              <a:buNone/>
            </a:pPr>
            <a:r>
              <a:rPr lang="en-US" sz="2400" dirty="0"/>
              <a:t>Practice improves accuracy.</a:t>
            </a:r>
          </a:p>
          <a:p>
            <a:pPr marL="0" indent="0">
              <a:spcBef>
                <a:spcPts val="0"/>
              </a:spcBef>
              <a:spcAft>
                <a:spcPts val="1800"/>
              </a:spcAft>
              <a:buNone/>
            </a:pPr>
            <a:r>
              <a:rPr lang="en-US" sz="2400" dirty="0"/>
              <a:t>Question your data and validate techniques.</a:t>
            </a:r>
          </a:p>
          <a:p>
            <a:pPr marL="0" lvl="1" indent="0">
              <a:buNone/>
            </a:pPr>
            <a:endParaRPr lang="en-US" dirty="0"/>
          </a:p>
          <a:p>
            <a:pPr marL="0" lvl="2" indent="0">
              <a:buNone/>
            </a:pPr>
            <a:endParaRPr lang="en-US" sz="2400" dirty="0"/>
          </a:p>
          <a:p>
            <a:pPr lvl="2"/>
            <a:endParaRPr lang="en-US" dirty="0"/>
          </a:p>
          <a:p>
            <a:pPr lvl="1"/>
            <a:endParaRPr lang="en-US" dirty="0"/>
          </a:p>
        </p:txBody>
      </p:sp>
      <p:pic>
        <p:nvPicPr>
          <p:cNvPr id="10" name="Picture 9"/>
          <p:cNvPicPr>
            <a:picLocks noChangeAspect="1"/>
          </p:cNvPicPr>
          <p:nvPr/>
        </p:nvPicPr>
        <p:blipFill>
          <a:blip r:embed="rId3"/>
          <a:stretch>
            <a:fillRect/>
          </a:stretch>
        </p:blipFill>
        <p:spPr>
          <a:xfrm>
            <a:off x="149161" y="1646773"/>
            <a:ext cx="622300" cy="622300"/>
          </a:xfrm>
          <a:prstGeom prst="rect">
            <a:avLst/>
          </a:prstGeom>
        </p:spPr>
      </p:pic>
      <p:pic>
        <p:nvPicPr>
          <p:cNvPr id="11" name="Picture 10"/>
          <p:cNvPicPr>
            <a:picLocks noChangeAspect="1"/>
          </p:cNvPicPr>
          <p:nvPr/>
        </p:nvPicPr>
        <p:blipFill>
          <a:blip r:embed="rId4"/>
          <a:stretch>
            <a:fillRect/>
          </a:stretch>
        </p:blipFill>
        <p:spPr>
          <a:xfrm>
            <a:off x="145796" y="2893737"/>
            <a:ext cx="622300" cy="622300"/>
          </a:xfrm>
          <a:prstGeom prst="rect">
            <a:avLst/>
          </a:prstGeom>
        </p:spPr>
      </p:pic>
      <p:pic>
        <p:nvPicPr>
          <p:cNvPr id="12" name="Picture 11"/>
          <p:cNvPicPr>
            <a:picLocks noChangeAspect="1"/>
          </p:cNvPicPr>
          <p:nvPr/>
        </p:nvPicPr>
        <p:blipFill>
          <a:blip r:embed="rId5"/>
          <a:stretch>
            <a:fillRect/>
          </a:stretch>
        </p:blipFill>
        <p:spPr>
          <a:xfrm>
            <a:off x="149161" y="3812725"/>
            <a:ext cx="622300" cy="622300"/>
          </a:xfrm>
          <a:prstGeom prst="rect">
            <a:avLst/>
          </a:prstGeom>
        </p:spPr>
      </p:pic>
      <p:pic>
        <p:nvPicPr>
          <p:cNvPr id="13" name="Picture 12"/>
          <p:cNvPicPr>
            <a:picLocks noChangeAspect="1"/>
          </p:cNvPicPr>
          <p:nvPr/>
        </p:nvPicPr>
        <p:blipFill>
          <a:blip r:embed="rId6"/>
          <a:stretch>
            <a:fillRect/>
          </a:stretch>
        </p:blipFill>
        <p:spPr>
          <a:xfrm>
            <a:off x="149161" y="4435025"/>
            <a:ext cx="622300" cy="622300"/>
          </a:xfrm>
          <a:prstGeom prst="rect">
            <a:avLst/>
          </a:prstGeom>
        </p:spPr>
      </p:pic>
    </p:spTree>
    <p:extLst>
      <p:ext uri="{BB962C8B-B14F-4D97-AF65-F5344CB8AC3E}">
        <p14:creationId xmlns:p14="http://schemas.microsoft.com/office/powerpoint/2010/main" val="3366736566"/>
      </p:ext>
    </p:extLst>
  </p:cSld>
  <p:clrMapOvr>
    <a:masterClrMapping/>
  </p:clrMapOvr>
  <mc:AlternateContent xmlns:mc="http://schemas.openxmlformats.org/markup-compatibility/2006" xmlns:p14="http://schemas.microsoft.com/office/powerpoint/2010/main">
    <mc:Choice Requires="p14">
      <p:transition spd="slow" p14:dur="2000" advTm="359382"/>
    </mc:Choice>
    <mc:Fallback xmlns="">
      <p:transition spd="slow" advTm="359382"/>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9184"/>
            <a:ext cx="8229600" cy="628277"/>
          </a:xfrm>
        </p:spPr>
        <p:txBody>
          <a:bodyPr/>
          <a:lstStyle/>
          <a:p>
            <a:r>
              <a:rPr lang="en-US" dirty="0"/>
              <a:t>Analytic Takeaways: 5-6</a:t>
            </a:r>
          </a:p>
        </p:txBody>
      </p:sp>
      <p:sp>
        <p:nvSpPr>
          <p:cNvPr id="3" name="Content Placeholder 2"/>
          <p:cNvSpPr>
            <a:spLocks noGrp="1"/>
          </p:cNvSpPr>
          <p:nvPr>
            <p:ph idx="1"/>
          </p:nvPr>
        </p:nvSpPr>
        <p:spPr>
          <a:xfrm>
            <a:off x="768097" y="2090439"/>
            <a:ext cx="8035543" cy="3605796"/>
          </a:xfrm>
        </p:spPr>
        <p:txBody>
          <a:bodyPr>
            <a:noAutofit/>
          </a:bodyPr>
          <a:lstStyle/>
          <a:p>
            <a:pPr marL="57150" indent="0">
              <a:spcBef>
                <a:spcPts val="0"/>
              </a:spcBef>
              <a:spcAft>
                <a:spcPts val="2400"/>
              </a:spcAft>
              <a:buNone/>
            </a:pPr>
            <a:r>
              <a:rPr lang="en-US" dirty="0"/>
              <a:t>Big data is good at detecting correlations, especially subtle ones hard to find in small datasets, but it will not tell us whether correlations are meaningful. </a:t>
            </a:r>
          </a:p>
          <a:p>
            <a:pPr marL="57150" indent="0">
              <a:spcBef>
                <a:spcPts val="0"/>
              </a:spcBef>
              <a:spcAft>
                <a:spcPts val="2400"/>
              </a:spcAft>
              <a:buNone/>
            </a:pPr>
            <a:r>
              <a:rPr lang="en-US" dirty="0"/>
              <a:t>Big data analytics is complementary to scientific inquiry, not a replacement.</a:t>
            </a:r>
          </a:p>
          <a:p>
            <a:pPr marL="457200" lvl="1" indent="0">
              <a:buNone/>
            </a:pPr>
            <a:endParaRPr lang="en-US" dirty="0"/>
          </a:p>
          <a:p>
            <a:pPr marL="914400" lvl="2" indent="0">
              <a:buNone/>
            </a:pPr>
            <a:endParaRPr lang="en-US" dirty="0"/>
          </a:p>
          <a:p>
            <a:pPr lvl="2"/>
            <a:endParaRPr lang="en-US" dirty="0"/>
          </a:p>
          <a:p>
            <a:pPr lvl="1"/>
            <a:endParaRPr lang="en-US" dirty="0"/>
          </a:p>
        </p:txBody>
      </p:sp>
      <p:pic>
        <p:nvPicPr>
          <p:cNvPr id="6" name="Picture 5"/>
          <p:cNvPicPr>
            <a:picLocks noChangeAspect="1"/>
          </p:cNvPicPr>
          <p:nvPr/>
        </p:nvPicPr>
        <p:blipFill>
          <a:blip r:embed="rId3"/>
          <a:stretch>
            <a:fillRect/>
          </a:stretch>
        </p:blipFill>
        <p:spPr>
          <a:xfrm>
            <a:off x="146050" y="2090439"/>
            <a:ext cx="622300" cy="622300"/>
          </a:xfrm>
          <a:prstGeom prst="rect">
            <a:avLst/>
          </a:prstGeom>
        </p:spPr>
      </p:pic>
      <p:pic>
        <p:nvPicPr>
          <p:cNvPr id="8" name="Picture 7"/>
          <p:cNvPicPr>
            <a:picLocks noChangeAspect="1"/>
          </p:cNvPicPr>
          <p:nvPr/>
        </p:nvPicPr>
        <p:blipFill>
          <a:blip r:embed="rId4"/>
          <a:stretch>
            <a:fillRect/>
          </a:stretch>
        </p:blipFill>
        <p:spPr>
          <a:xfrm>
            <a:off x="145796" y="3489823"/>
            <a:ext cx="622300" cy="622300"/>
          </a:xfrm>
          <a:prstGeom prst="rect">
            <a:avLst/>
          </a:prstGeom>
        </p:spPr>
      </p:pic>
    </p:spTree>
    <p:extLst>
      <p:ext uri="{BB962C8B-B14F-4D97-AF65-F5344CB8AC3E}">
        <p14:creationId xmlns:p14="http://schemas.microsoft.com/office/powerpoint/2010/main" val="2874322995"/>
      </p:ext>
    </p:extLst>
  </p:cSld>
  <p:clrMapOvr>
    <a:masterClrMapping/>
  </p:clrMapOvr>
  <mc:AlternateContent xmlns:mc="http://schemas.openxmlformats.org/markup-compatibility/2006" xmlns:p14="http://schemas.microsoft.com/office/powerpoint/2010/main">
    <mc:Choice Requires="p14">
      <p:transition spd="slow" p14:dur="2000" advTm="359382"/>
    </mc:Choice>
    <mc:Fallback xmlns="">
      <p:transition spd="slow" advTm="359382"/>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379" y="633965"/>
            <a:ext cx="8229600" cy="628277"/>
          </a:xfrm>
        </p:spPr>
        <p:txBody>
          <a:bodyPr/>
          <a:lstStyle/>
          <a:p>
            <a:r>
              <a:rPr lang="en-US" dirty="0"/>
              <a:t>Analytic Takeaways: 7-9</a:t>
            </a:r>
          </a:p>
        </p:txBody>
      </p:sp>
      <p:sp>
        <p:nvSpPr>
          <p:cNvPr id="3" name="Content Placeholder 2"/>
          <p:cNvSpPr>
            <a:spLocks noGrp="1"/>
          </p:cNvSpPr>
          <p:nvPr>
            <p:ph idx="1"/>
          </p:nvPr>
        </p:nvSpPr>
        <p:spPr>
          <a:xfrm>
            <a:off x="768096" y="1993570"/>
            <a:ext cx="4426006" cy="2038846"/>
          </a:xfrm>
        </p:spPr>
        <p:txBody>
          <a:bodyPr>
            <a:noAutofit/>
          </a:bodyPr>
          <a:lstStyle/>
          <a:p>
            <a:pPr marL="57150" indent="0">
              <a:spcBef>
                <a:spcPts val="0"/>
              </a:spcBef>
              <a:spcAft>
                <a:spcPts val="2400"/>
              </a:spcAft>
              <a:buNone/>
            </a:pPr>
            <a:r>
              <a:rPr lang="en-US" b="0" dirty="0"/>
              <a:t>Analytics will become more accessible to managers.</a:t>
            </a:r>
          </a:p>
          <a:p>
            <a:pPr marL="57150" indent="0">
              <a:spcBef>
                <a:spcPts val="0"/>
              </a:spcBef>
              <a:spcAft>
                <a:spcPts val="2400"/>
              </a:spcAft>
              <a:buNone/>
            </a:pPr>
            <a:r>
              <a:rPr lang="en-US" b="0" dirty="0"/>
              <a:t>Cloud computing and containerization are helping data science to work at scale and at fraction of cost.</a:t>
            </a:r>
          </a:p>
          <a:p>
            <a:pPr marL="914400" lvl="2" indent="0">
              <a:buNone/>
            </a:pPr>
            <a:endParaRPr lang="en-US" dirty="0"/>
          </a:p>
          <a:p>
            <a:pPr lvl="2"/>
            <a:endParaRPr lang="en-US" dirty="0"/>
          </a:p>
          <a:p>
            <a:pPr lvl="1"/>
            <a:endParaRPr lang="en-US" dirty="0"/>
          </a:p>
        </p:txBody>
      </p:sp>
      <p:pic>
        <p:nvPicPr>
          <p:cNvPr id="5" name="Picture 4"/>
          <p:cNvPicPr>
            <a:picLocks noChangeAspect="1"/>
          </p:cNvPicPr>
          <p:nvPr/>
        </p:nvPicPr>
        <p:blipFill>
          <a:blip r:embed="rId3"/>
          <a:stretch>
            <a:fillRect/>
          </a:stretch>
        </p:blipFill>
        <p:spPr>
          <a:xfrm>
            <a:off x="151229" y="1993570"/>
            <a:ext cx="622300" cy="622300"/>
          </a:xfrm>
          <a:prstGeom prst="rect">
            <a:avLst/>
          </a:prstGeom>
        </p:spPr>
      </p:pic>
      <p:pic>
        <p:nvPicPr>
          <p:cNvPr id="6" name="Picture 5"/>
          <p:cNvPicPr>
            <a:picLocks noChangeAspect="1"/>
          </p:cNvPicPr>
          <p:nvPr/>
        </p:nvPicPr>
        <p:blipFill>
          <a:blip r:embed="rId4"/>
          <a:stretch>
            <a:fillRect/>
          </a:stretch>
        </p:blipFill>
        <p:spPr>
          <a:xfrm>
            <a:off x="151229" y="3002361"/>
            <a:ext cx="622300" cy="622300"/>
          </a:xfrm>
          <a:prstGeom prst="rect">
            <a:avLst/>
          </a:prstGeom>
        </p:spPr>
      </p:pic>
      <p:pic>
        <p:nvPicPr>
          <p:cNvPr id="8" name="Picture 7"/>
          <p:cNvPicPr>
            <a:picLocks noChangeAspect="1"/>
          </p:cNvPicPr>
          <p:nvPr/>
        </p:nvPicPr>
        <p:blipFill>
          <a:blip r:embed="rId5"/>
          <a:stretch>
            <a:fillRect/>
          </a:stretch>
        </p:blipFill>
        <p:spPr>
          <a:xfrm>
            <a:off x="151229" y="4472103"/>
            <a:ext cx="622300" cy="622300"/>
          </a:xfrm>
          <a:prstGeom prst="rect">
            <a:avLst/>
          </a:prstGeom>
        </p:spPr>
      </p:pic>
      <p:pic>
        <p:nvPicPr>
          <p:cNvPr id="4" name="Picture 3"/>
          <p:cNvPicPr>
            <a:picLocks noChangeAspect="1"/>
          </p:cNvPicPr>
          <p:nvPr/>
        </p:nvPicPr>
        <p:blipFill>
          <a:blip r:embed="rId6"/>
          <a:stretch>
            <a:fillRect/>
          </a:stretch>
        </p:blipFill>
        <p:spPr>
          <a:xfrm>
            <a:off x="5194101" y="2111867"/>
            <a:ext cx="3609538" cy="2338710"/>
          </a:xfrm>
          <a:prstGeom prst="rect">
            <a:avLst/>
          </a:prstGeom>
        </p:spPr>
      </p:pic>
      <p:sp>
        <p:nvSpPr>
          <p:cNvPr id="9" name="Content Placeholder 2"/>
          <p:cNvSpPr txBox="1">
            <a:spLocks/>
          </p:cNvSpPr>
          <p:nvPr/>
        </p:nvSpPr>
        <p:spPr>
          <a:xfrm>
            <a:off x="762000" y="4557209"/>
            <a:ext cx="8035544" cy="1116238"/>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8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57150" indent="0">
              <a:spcBef>
                <a:spcPts val="0"/>
              </a:spcBef>
              <a:spcAft>
                <a:spcPts val="2400"/>
              </a:spcAft>
              <a:buNone/>
            </a:pPr>
            <a:r>
              <a:rPr lang="en-US" dirty="0"/>
              <a:t>Internet of Things (</a:t>
            </a:r>
            <a:r>
              <a:rPr lang="en-US" dirty="0" err="1"/>
              <a:t>IoT</a:t>
            </a:r>
            <a:r>
              <a:rPr lang="en-US" dirty="0"/>
              <a:t>) is a major source of big data and new insights. Security and privacy concerns will have be addressed. Analysis of machine data will be in high demand.</a:t>
            </a:r>
          </a:p>
          <a:p>
            <a:pPr marL="457200" lvl="1" indent="0">
              <a:spcBef>
                <a:spcPts val="0"/>
              </a:spcBef>
              <a:spcAft>
                <a:spcPts val="2400"/>
              </a:spcAft>
              <a:buNone/>
            </a:pPr>
            <a:endParaRPr lang="en-US" dirty="0"/>
          </a:p>
          <a:p>
            <a:pPr marL="914400" lvl="2" indent="0">
              <a:buNone/>
            </a:pPr>
            <a:endParaRPr lang="en-US" dirty="0"/>
          </a:p>
          <a:p>
            <a:pPr lvl="2"/>
            <a:endParaRPr lang="en-US" dirty="0"/>
          </a:p>
          <a:p>
            <a:pPr lvl="1"/>
            <a:endParaRPr lang="en-US" dirty="0"/>
          </a:p>
        </p:txBody>
      </p:sp>
    </p:spTree>
    <p:extLst>
      <p:ext uri="{BB962C8B-B14F-4D97-AF65-F5344CB8AC3E}">
        <p14:creationId xmlns:p14="http://schemas.microsoft.com/office/powerpoint/2010/main" val="3667658145"/>
      </p:ext>
    </p:extLst>
  </p:cSld>
  <p:clrMapOvr>
    <a:masterClrMapping/>
  </p:clrMapOvr>
  <mc:AlternateContent xmlns:mc="http://schemas.openxmlformats.org/markup-compatibility/2006" xmlns:p14="http://schemas.microsoft.com/office/powerpoint/2010/main">
    <mc:Choice Requires="p14">
      <p:transition spd="slow" p14:dur="2000" advTm="359382"/>
    </mc:Choice>
    <mc:Fallback xmlns="">
      <p:transition spd="slow" advTm="359382"/>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Reminders</a:t>
            </a:r>
          </a:p>
        </p:txBody>
      </p:sp>
      <p:sp>
        <p:nvSpPr>
          <p:cNvPr id="3" name="Content Placeholder 2"/>
          <p:cNvSpPr>
            <a:spLocks noGrp="1"/>
          </p:cNvSpPr>
          <p:nvPr>
            <p:ph idx="1"/>
          </p:nvPr>
        </p:nvSpPr>
        <p:spPr>
          <a:xfrm>
            <a:off x="771525" y="1600200"/>
            <a:ext cx="7686675" cy="4038600"/>
          </a:xfrm>
        </p:spPr>
        <p:txBody>
          <a:bodyPr/>
          <a:lstStyle/>
          <a:p>
            <a:r>
              <a:rPr lang="en-US" dirty="0">
                <a:solidFill>
                  <a:schemeClr val="tx2"/>
                </a:solidFill>
              </a:rPr>
              <a:t>Group Project files due </a:t>
            </a:r>
            <a:r>
              <a:rPr lang="en-US" dirty="0">
                <a:solidFill>
                  <a:srgbClr val="FF0000"/>
                </a:solidFill>
              </a:rPr>
              <a:t>today, April 23, 11 pm</a:t>
            </a:r>
          </a:p>
          <a:p>
            <a:r>
              <a:rPr lang="en-US" dirty="0">
                <a:solidFill>
                  <a:schemeClr val="tx2"/>
                </a:solidFill>
              </a:rPr>
              <a:t>Group Project Presentation on </a:t>
            </a:r>
            <a:r>
              <a:rPr lang="en-US" dirty="0">
                <a:solidFill>
                  <a:srgbClr val="FF0000"/>
                </a:solidFill>
              </a:rPr>
              <a:t>April 28</a:t>
            </a:r>
          </a:p>
          <a:p>
            <a:r>
              <a:rPr lang="en-US" dirty="0">
                <a:solidFill>
                  <a:srgbClr val="C00000"/>
                </a:solidFill>
              </a:rPr>
              <a:t>Final Exam: Monday, May 4, 2:45-4:45 pm</a:t>
            </a:r>
          </a:p>
          <a:p>
            <a:pPr lvl="1"/>
            <a:r>
              <a:rPr lang="en-US" dirty="0">
                <a:solidFill>
                  <a:srgbClr val="C00000"/>
                </a:solidFill>
              </a:rPr>
              <a:t>If you are out of the US, contact Dr. Bukralia to reschedule time</a:t>
            </a:r>
          </a:p>
        </p:txBody>
      </p:sp>
    </p:spTree>
    <p:extLst>
      <p:ext uri="{BB962C8B-B14F-4D97-AF65-F5344CB8AC3E}">
        <p14:creationId xmlns:p14="http://schemas.microsoft.com/office/powerpoint/2010/main" val="976398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880C0-2F42-BA40-8499-58500FA7849C}"/>
              </a:ext>
            </a:extLst>
          </p:cNvPr>
          <p:cNvSpPr>
            <a:spLocks noGrp="1"/>
          </p:cNvSpPr>
          <p:nvPr>
            <p:ph type="title"/>
          </p:nvPr>
        </p:nvSpPr>
        <p:spPr>
          <a:xfrm>
            <a:off x="771525" y="381000"/>
            <a:ext cx="7686675" cy="533400"/>
          </a:xfrm>
        </p:spPr>
        <p:txBody>
          <a:bodyPr/>
          <a:lstStyle/>
          <a:p>
            <a:r>
              <a:rPr lang="en-US" dirty="0"/>
              <a:t>Gradient Descent</a:t>
            </a:r>
          </a:p>
        </p:txBody>
      </p:sp>
      <p:sp>
        <p:nvSpPr>
          <p:cNvPr id="3" name="Content Placeholder 2">
            <a:extLst>
              <a:ext uri="{FF2B5EF4-FFF2-40B4-BE49-F238E27FC236}">
                <a16:creationId xmlns:a16="http://schemas.microsoft.com/office/drawing/2014/main" id="{65B98E78-117D-ED4B-A44A-3C8399FD4564}"/>
              </a:ext>
            </a:extLst>
          </p:cNvPr>
          <p:cNvSpPr>
            <a:spLocks noGrp="1"/>
          </p:cNvSpPr>
          <p:nvPr>
            <p:ph idx="1"/>
          </p:nvPr>
        </p:nvSpPr>
        <p:spPr>
          <a:xfrm>
            <a:off x="771525" y="1219200"/>
            <a:ext cx="7686675" cy="4724400"/>
          </a:xfrm>
        </p:spPr>
        <p:txBody>
          <a:bodyPr/>
          <a:lstStyle/>
          <a:p>
            <a:r>
              <a:rPr lang="en-US" dirty="0"/>
              <a:t>Gradient descent is an optimizing algorithm which is used to iterate through different combinations of weights to find the best combinations of weights which minimizes this loss or error.</a:t>
            </a:r>
          </a:p>
          <a:p>
            <a:r>
              <a:rPr lang="en-US" dirty="0"/>
              <a:t>This allows us to find the minimum of the loss function, and then we get better predictions. So there are two things to look out for. Which direction to go to get the minimum of the loss function, and the learning rate. The learning rate determines the size of the steps we take to reach a local minimum. </a:t>
            </a:r>
          </a:p>
        </p:txBody>
      </p:sp>
    </p:spTree>
    <p:extLst>
      <p:ext uri="{BB962C8B-B14F-4D97-AF65-F5344CB8AC3E}">
        <p14:creationId xmlns:p14="http://schemas.microsoft.com/office/powerpoint/2010/main" val="3744012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FC918-31C3-CF4B-8E15-0B2F7F44E72B}"/>
              </a:ext>
            </a:extLst>
          </p:cNvPr>
          <p:cNvSpPr>
            <a:spLocks noGrp="1"/>
          </p:cNvSpPr>
          <p:nvPr>
            <p:ph type="title"/>
          </p:nvPr>
        </p:nvSpPr>
        <p:spPr>
          <a:xfrm>
            <a:off x="771525" y="381000"/>
            <a:ext cx="7686675" cy="838200"/>
          </a:xfrm>
        </p:spPr>
        <p:txBody>
          <a:bodyPr/>
          <a:lstStyle/>
          <a:p>
            <a:r>
              <a:rPr lang="en-US" dirty="0"/>
              <a:t>Activation Function</a:t>
            </a:r>
          </a:p>
        </p:txBody>
      </p:sp>
      <p:sp>
        <p:nvSpPr>
          <p:cNvPr id="3" name="Content Placeholder 2">
            <a:extLst>
              <a:ext uri="{FF2B5EF4-FFF2-40B4-BE49-F238E27FC236}">
                <a16:creationId xmlns:a16="http://schemas.microsoft.com/office/drawing/2014/main" id="{256A12DD-E6CC-9D47-AE65-BA58F2B1E62B}"/>
              </a:ext>
            </a:extLst>
          </p:cNvPr>
          <p:cNvSpPr>
            <a:spLocks noGrp="1"/>
          </p:cNvSpPr>
          <p:nvPr>
            <p:ph idx="1"/>
          </p:nvPr>
        </p:nvSpPr>
        <p:spPr>
          <a:xfrm>
            <a:off x="533400" y="1219200"/>
            <a:ext cx="7924800" cy="4724400"/>
          </a:xfrm>
        </p:spPr>
        <p:txBody>
          <a:bodyPr/>
          <a:lstStyle/>
          <a:p>
            <a:r>
              <a:rPr lang="en-US" sz="2000" b="0" dirty="0"/>
              <a:t>The activation function determines if a neuron fires or not. Now, to ensure that there is some nonlinearity in our network, we need to make sure that these activation functions are nonlinear.</a:t>
            </a:r>
          </a:p>
          <a:p>
            <a:r>
              <a:rPr lang="en-US" sz="2000" b="0" dirty="0"/>
              <a:t>We don't want to use a linear function as an activation function, as we will end up with the XOR problem.</a:t>
            </a:r>
          </a:p>
          <a:p>
            <a:r>
              <a:rPr lang="en-US" sz="2000" b="0" dirty="0"/>
              <a:t>With the </a:t>
            </a:r>
            <a:r>
              <a:rPr lang="en-US" sz="2000" dirty="0"/>
              <a:t>sigmoid function</a:t>
            </a:r>
            <a:r>
              <a:rPr lang="en-US" sz="2000" b="0" dirty="0"/>
              <a:t>, the output is between zero and one. This means that this is good for binary classifications as your output is one, and zero, or true and false.</a:t>
            </a:r>
          </a:p>
          <a:p>
            <a:r>
              <a:rPr lang="en-US" sz="2000" b="0" dirty="0" err="1"/>
              <a:t>ReLU</a:t>
            </a:r>
            <a:r>
              <a:rPr lang="en-US" sz="2000" b="0" dirty="0"/>
              <a:t> is nonlinear and more used activation functions. So how do you know which one to use? You'll need to experiment and see which one provides the best performance for your particular model. But in general, you will find that </a:t>
            </a:r>
            <a:r>
              <a:rPr lang="en-US" sz="2000" b="0" dirty="0" err="1"/>
              <a:t>ReLU</a:t>
            </a:r>
            <a:r>
              <a:rPr lang="en-US" sz="2000" b="0" dirty="0"/>
              <a:t> provides a good performance in many instances and is a good starting point.</a:t>
            </a:r>
          </a:p>
        </p:txBody>
      </p:sp>
    </p:spTree>
    <p:extLst>
      <p:ext uri="{BB962C8B-B14F-4D97-AF65-F5344CB8AC3E}">
        <p14:creationId xmlns:p14="http://schemas.microsoft.com/office/powerpoint/2010/main" val="4100600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E0781-11DF-1E44-9CA8-5F133D553E40}"/>
              </a:ext>
            </a:extLst>
          </p:cNvPr>
          <p:cNvSpPr>
            <a:spLocks noGrp="1"/>
          </p:cNvSpPr>
          <p:nvPr>
            <p:ph type="title"/>
          </p:nvPr>
        </p:nvSpPr>
        <p:spPr>
          <a:xfrm>
            <a:off x="771525" y="381000"/>
            <a:ext cx="7686675" cy="533400"/>
          </a:xfrm>
        </p:spPr>
        <p:txBody>
          <a:bodyPr/>
          <a:lstStyle/>
          <a:p>
            <a:r>
              <a:rPr lang="en-US" dirty="0"/>
              <a:t>Backpropagation</a:t>
            </a:r>
            <a:endParaRPr lang="en-US" b="1" dirty="0"/>
          </a:p>
        </p:txBody>
      </p:sp>
      <p:sp>
        <p:nvSpPr>
          <p:cNvPr id="3" name="Content Placeholder 2">
            <a:extLst>
              <a:ext uri="{FF2B5EF4-FFF2-40B4-BE49-F238E27FC236}">
                <a16:creationId xmlns:a16="http://schemas.microsoft.com/office/drawing/2014/main" id="{3443B2AD-9977-4B4F-9393-F65E2E2BB4E6}"/>
              </a:ext>
            </a:extLst>
          </p:cNvPr>
          <p:cNvSpPr>
            <a:spLocks noGrp="1"/>
          </p:cNvSpPr>
          <p:nvPr>
            <p:ph idx="1"/>
          </p:nvPr>
        </p:nvSpPr>
        <p:spPr>
          <a:xfrm>
            <a:off x="771525" y="1219200"/>
            <a:ext cx="8143875" cy="3276600"/>
          </a:xfrm>
        </p:spPr>
        <p:txBody>
          <a:bodyPr/>
          <a:lstStyle/>
          <a:p>
            <a:pPr marL="0" indent="0">
              <a:buNone/>
            </a:pPr>
            <a:r>
              <a:rPr lang="en-US" sz="2000" b="0" dirty="0"/>
              <a:t>Backpropagation was introduced in 1985 by Hinton, </a:t>
            </a:r>
            <a:r>
              <a:rPr lang="en-US" sz="2000" b="0" dirty="0" err="1"/>
              <a:t>Rumelhart</a:t>
            </a:r>
            <a:r>
              <a:rPr lang="en-US" sz="2000" b="0" dirty="0"/>
              <a:t>, and Williams. What backpropagation tries to achieve is quite simple. We have the input to the network, and our neural network provides some output. We then want to compare that to the expected output or the actual output. We compute the loss function and take a gradient of the loss function. We can then compute it for the weights of the output neuron directly. The backwards part of the name is because the calculation of the gradient proceeds backwards throughout the network, with the gradient of the final layer of weights being calculated first and the gradient of the first layer of weights being calculated last.</a:t>
            </a:r>
          </a:p>
        </p:txBody>
      </p:sp>
      <p:pic>
        <p:nvPicPr>
          <p:cNvPr id="10" name="Picture 9" descr="A close up of a device&#10;&#10;Description automatically generated">
            <a:extLst>
              <a:ext uri="{FF2B5EF4-FFF2-40B4-BE49-F238E27FC236}">
                <a16:creationId xmlns:a16="http://schemas.microsoft.com/office/drawing/2014/main" id="{8141B821-7CD2-CE4C-AD52-C2F9EE956953}"/>
              </a:ext>
            </a:extLst>
          </p:cNvPr>
          <p:cNvPicPr>
            <a:picLocks noChangeAspect="1"/>
          </p:cNvPicPr>
          <p:nvPr/>
        </p:nvPicPr>
        <p:blipFill>
          <a:blip r:embed="rId2"/>
          <a:stretch>
            <a:fillRect/>
          </a:stretch>
        </p:blipFill>
        <p:spPr>
          <a:xfrm>
            <a:off x="1719262" y="4481332"/>
            <a:ext cx="5791200" cy="1564640"/>
          </a:xfrm>
          <a:prstGeom prst="rect">
            <a:avLst/>
          </a:prstGeom>
        </p:spPr>
      </p:pic>
    </p:spTree>
    <p:extLst>
      <p:ext uri="{BB962C8B-B14F-4D97-AF65-F5344CB8AC3E}">
        <p14:creationId xmlns:p14="http://schemas.microsoft.com/office/powerpoint/2010/main" val="1187033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Project Presentation</a:t>
            </a:r>
          </a:p>
        </p:txBody>
      </p:sp>
      <p:sp>
        <p:nvSpPr>
          <p:cNvPr id="3" name="Content Placeholder 2"/>
          <p:cNvSpPr>
            <a:spLocks noGrp="1"/>
          </p:cNvSpPr>
          <p:nvPr>
            <p:ph idx="1"/>
          </p:nvPr>
        </p:nvSpPr>
        <p:spPr>
          <a:xfrm>
            <a:off x="788942" y="1447800"/>
            <a:ext cx="7686675" cy="4648200"/>
          </a:xfrm>
        </p:spPr>
        <p:txBody>
          <a:bodyPr/>
          <a:lstStyle/>
          <a:p>
            <a:r>
              <a:rPr lang="en-US" sz="2000" dirty="0"/>
              <a:t>During the class on April 28 via Zoom</a:t>
            </a:r>
          </a:p>
          <a:p>
            <a:r>
              <a:rPr lang="en-US" sz="2000" dirty="0"/>
              <a:t>All members of the group must be present (absent members will lose 20% of their score). Contact Dr. Bukralia if you see an issue.</a:t>
            </a:r>
          </a:p>
          <a:p>
            <a:r>
              <a:rPr lang="en-US" sz="2000" dirty="0"/>
              <a:t>10-15 minutes per group (in addition 2 minutes for Q&amp;A)</a:t>
            </a:r>
          </a:p>
          <a:p>
            <a:r>
              <a:rPr lang="en-US" sz="2000" dirty="0"/>
              <a:t>Business casual dress</a:t>
            </a:r>
          </a:p>
          <a:p>
            <a:r>
              <a:rPr lang="en-US" sz="2000" dirty="0"/>
              <a:t>All members must contribute to the presentation (introduce yourself)</a:t>
            </a:r>
          </a:p>
          <a:p>
            <a:r>
              <a:rPr lang="en-US" sz="2000" dirty="0"/>
              <a:t>Follow the presentation rubric</a:t>
            </a:r>
          </a:p>
          <a:p>
            <a:r>
              <a:rPr lang="en-US" sz="2000" dirty="0"/>
              <a:t>Use PowerPoint slides</a:t>
            </a:r>
          </a:p>
        </p:txBody>
      </p:sp>
    </p:spTree>
    <p:extLst>
      <p:ext uri="{BB962C8B-B14F-4D97-AF65-F5344CB8AC3E}">
        <p14:creationId xmlns:p14="http://schemas.microsoft.com/office/powerpoint/2010/main" val="191193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Project Presentation</a:t>
            </a:r>
          </a:p>
        </p:txBody>
      </p:sp>
      <p:sp>
        <p:nvSpPr>
          <p:cNvPr id="3" name="Content Placeholder 2"/>
          <p:cNvSpPr>
            <a:spLocks noGrp="1"/>
          </p:cNvSpPr>
          <p:nvPr>
            <p:ph idx="1"/>
          </p:nvPr>
        </p:nvSpPr>
        <p:spPr>
          <a:xfrm>
            <a:off x="771524" y="1752600"/>
            <a:ext cx="7686675" cy="4267200"/>
          </a:xfrm>
        </p:spPr>
        <p:txBody>
          <a:bodyPr/>
          <a:lstStyle/>
          <a:p>
            <a:r>
              <a:rPr lang="en-US" dirty="0"/>
              <a:t>Keep your focus on the following items:</a:t>
            </a:r>
          </a:p>
          <a:p>
            <a:pPr lvl="1"/>
            <a:r>
              <a:rPr lang="en-US" dirty="0"/>
              <a:t>What is the problem you are trying to solve?</a:t>
            </a:r>
          </a:p>
          <a:p>
            <a:pPr lvl="1"/>
            <a:r>
              <a:rPr lang="en-US" dirty="0"/>
              <a:t>Why does it matter?</a:t>
            </a:r>
          </a:p>
          <a:p>
            <a:pPr lvl="1"/>
            <a:r>
              <a:rPr lang="en-US" dirty="0"/>
              <a:t>How did you solve it? </a:t>
            </a:r>
          </a:p>
          <a:p>
            <a:pPr lvl="1"/>
            <a:r>
              <a:rPr lang="en-US" dirty="0"/>
              <a:t>Did you verify your data and results? If so, how?</a:t>
            </a:r>
          </a:p>
          <a:p>
            <a:pPr lvl="1"/>
            <a:r>
              <a:rPr lang="en-US" dirty="0"/>
              <a:t>What are your key insights or observations from analysis?</a:t>
            </a:r>
          </a:p>
          <a:p>
            <a:pPr lvl="1"/>
            <a:r>
              <a:rPr lang="en-US" dirty="0"/>
              <a:t>What are your recommendations, if any?</a:t>
            </a:r>
          </a:p>
          <a:p>
            <a:pPr lvl="1"/>
            <a:r>
              <a:rPr lang="en-US" dirty="0"/>
              <a:t>How could you improve this work in the future?</a:t>
            </a:r>
          </a:p>
          <a:p>
            <a:pPr lvl="1"/>
            <a:r>
              <a:rPr lang="en-US" dirty="0"/>
              <a:t>What are your key takeaways from this project?</a:t>
            </a:r>
          </a:p>
        </p:txBody>
      </p:sp>
    </p:spTree>
    <p:extLst>
      <p:ext uri="{BB962C8B-B14F-4D97-AF65-F5344CB8AC3E}">
        <p14:creationId xmlns:p14="http://schemas.microsoft.com/office/powerpoint/2010/main" val="1436562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381000"/>
            <a:ext cx="7686675" cy="685800"/>
          </a:xfrm>
        </p:spPr>
        <p:txBody>
          <a:bodyPr/>
          <a:lstStyle/>
          <a:p>
            <a:r>
              <a:rPr lang="en-US" dirty="0"/>
              <a:t>Final Exam</a:t>
            </a:r>
          </a:p>
        </p:txBody>
      </p:sp>
      <p:sp>
        <p:nvSpPr>
          <p:cNvPr id="3" name="Content Placeholder 2"/>
          <p:cNvSpPr>
            <a:spLocks noGrp="1"/>
          </p:cNvSpPr>
          <p:nvPr>
            <p:ph idx="1"/>
          </p:nvPr>
        </p:nvSpPr>
        <p:spPr>
          <a:xfrm>
            <a:off x="771525" y="1071154"/>
            <a:ext cx="7686675" cy="5024846"/>
          </a:xfrm>
        </p:spPr>
        <p:txBody>
          <a:bodyPr/>
          <a:lstStyle/>
          <a:p>
            <a:r>
              <a:rPr lang="en-US" dirty="0"/>
              <a:t>Hands-on exercise (250 points)</a:t>
            </a:r>
          </a:p>
          <a:p>
            <a:r>
              <a:rPr lang="en-US" dirty="0"/>
              <a:t>Make sure your laptop has </a:t>
            </a:r>
            <a:r>
              <a:rPr lang="en-US" dirty="0" err="1"/>
              <a:t>Jupyter</a:t>
            </a:r>
            <a:r>
              <a:rPr lang="en-US" dirty="0"/>
              <a:t> Notebook</a:t>
            </a:r>
          </a:p>
          <a:p>
            <a:r>
              <a:rPr lang="en-US" dirty="0"/>
              <a:t>Open book</a:t>
            </a:r>
          </a:p>
          <a:p>
            <a:r>
              <a:rPr lang="en-US" dirty="0"/>
              <a:t>Data will be provided which you will have to clean by addressing outliers, missing values, etc.</a:t>
            </a:r>
          </a:p>
          <a:p>
            <a:r>
              <a:rPr lang="en-US" dirty="0"/>
              <a:t>Classification problem</a:t>
            </a:r>
          </a:p>
          <a:p>
            <a:r>
              <a:rPr lang="en-US" dirty="0"/>
              <a:t>Check for logistic regression assumptions</a:t>
            </a:r>
          </a:p>
          <a:p>
            <a:r>
              <a:rPr lang="en-US" dirty="0"/>
              <a:t>Compare Logistic Regression and Naïve Bayes models</a:t>
            </a:r>
          </a:p>
          <a:p>
            <a:r>
              <a:rPr lang="en-US" dirty="0"/>
              <a:t>The exercise will utilize </a:t>
            </a:r>
            <a:r>
              <a:rPr lang="en-US" dirty="0" err="1"/>
              <a:t>Numpy</a:t>
            </a:r>
            <a:r>
              <a:rPr lang="en-US" dirty="0"/>
              <a:t>, pandas, </a:t>
            </a:r>
            <a:r>
              <a:rPr lang="en-US" dirty="0" err="1"/>
              <a:t>scikit</a:t>
            </a:r>
            <a:r>
              <a:rPr lang="en-US" dirty="0"/>
              <a:t> Learn, and </a:t>
            </a:r>
            <a:r>
              <a:rPr lang="en-US" dirty="0" err="1"/>
              <a:t>matplotlib</a:t>
            </a:r>
            <a:r>
              <a:rPr lang="en-US" dirty="0"/>
              <a:t>/</a:t>
            </a:r>
            <a:r>
              <a:rPr lang="en-US" dirty="0" err="1"/>
              <a:t>seaborn</a:t>
            </a:r>
            <a:endParaRPr lang="en-US" dirty="0"/>
          </a:p>
        </p:txBody>
      </p:sp>
    </p:spTree>
    <p:extLst>
      <p:ext uri="{BB962C8B-B14F-4D97-AF65-F5344CB8AC3E}">
        <p14:creationId xmlns:p14="http://schemas.microsoft.com/office/powerpoint/2010/main" val="4144760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Exam Exercise Steps</a:t>
            </a:r>
          </a:p>
        </p:txBody>
      </p:sp>
      <p:sp>
        <p:nvSpPr>
          <p:cNvPr id="3" name="Content Placeholder 2"/>
          <p:cNvSpPr>
            <a:spLocks noGrp="1"/>
          </p:cNvSpPr>
          <p:nvPr>
            <p:ph idx="1"/>
          </p:nvPr>
        </p:nvSpPr>
        <p:spPr>
          <a:xfrm>
            <a:off x="771524" y="1371600"/>
            <a:ext cx="7686675" cy="4648200"/>
          </a:xfrm>
        </p:spPr>
        <p:txBody>
          <a:bodyPr/>
          <a:lstStyle/>
          <a:p>
            <a:r>
              <a:rPr lang="en-US" b="0" dirty="0"/>
              <a:t>Read data from CSV or TSV files</a:t>
            </a:r>
          </a:p>
          <a:p>
            <a:r>
              <a:rPr lang="en-US" b="0" dirty="0"/>
              <a:t>Create scatterplots</a:t>
            </a:r>
          </a:p>
          <a:p>
            <a:r>
              <a:rPr lang="en-US" b="0" dirty="0"/>
              <a:t>Find missing values and outliers and fix those issues</a:t>
            </a:r>
          </a:p>
          <a:p>
            <a:r>
              <a:rPr lang="en-US" b="0" dirty="0"/>
              <a:t>Build a model (training/testing split, build and fit the model, create confusion matrix, plot ROC, explain precision, recall, F1 score, support, and AUROC.</a:t>
            </a:r>
          </a:p>
          <a:p>
            <a:r>
              <a:rPr lang="en-US" b="0" dirty="0"/>
              <a:t>Compare the models (LR and NB)</a:t>
            </a:r>
          </a:p>
          <a:p>
            <a:r>
              <a:rPr lang="en-US" b="0" dirty="0"/>
              <a:t>Make business recommendations using the model</a:t>
            </a:r>
          </a:p>
          <a:p>
            <a:r>
              <a:rPr lang="en-US" b="0" dirty="0"/>
              <a:t>Resources: Chapter 5 (Jake </a:t>
            </a:r>
            <a:r>
              <a:rPr lang="en-US" b="0" dirty="0" err="1"/>
              <a:t>VanderPlas</a:t>
            </a:r>
            <a:r>
              <a:rPr lang="en-US" b="0" dirty="0"/>
              <a:t>)</a:t>
            </a:r>
          </a:p>
          <a:p>
            <a:endParaRPr lang="en-US" dirty="0"/>
          </a:p>
        </p:txBody>
      </p:sp>
    </p:spTree>
    <p:extLst>
      <p:ext uri="{BB962C8B-B14F-4D97-AF65-F5344CB8AC3E}">
        <p14:creationId xmlns:p14="http://schemas.microsoft.com/office/powerpoint/2010/main" val="2383088497"/>
      </p:ext>
    </p:extLst>
  </p:cSld>
  <p:clrMapOvr>
    <a:masterClrMapping/>
  </p:clrMapOvr>
</p:sld>
</file>

<file path=ppt/theme/theme1.xml><?xml version="1.0" encoding="utf-8"?>
<a:theme xmlns:a="http://schemas.openxmlformats.org/drawingml/2006/main" name="MNSU_master_11-13">
  <a:themeElements>
    <a:clrScheme name="">
      <a:dk1>
        <a:srgbClr val="3F0058"/>
      </a:dk1>
      <a:lt1>
        <a:srgbClr val="FFFFFF"/>
      </a:lt1>
      <a:dk2>
        <a:srgbClr val="000000"/>
      </a:dk2>
      <a:lt2>
        <a:srgbClr val="808080"/>
      </a:lt2>
      <a:accent1>
        <a:srgbClr val="BBE0E3"/>
      </a:accent1>
      <a:accent2>
        <a:srgbClr val="333399"/>
      </a:accent2>
      <a:accent3>
        <a:srgbClr val="FFFFFF"/>
      </a:accent3>
      <a:accent4>
        <a:srgbClr val="34004A"/>
      </a:accent4>
      <a:accent5>
        <a:srgbClr val="DAEDEF"/>
      </a:accent5>
      <a:accent6>
        <a:srgbClr val="2D2D8A"/>
      </a:accent6>
      <a:hlink>
        <a:srgbClr val="009999"/>
      </a:hlink>
      <a:folHlink>
        <a:srgbClr val="99CC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ヒラギノ角ゴ Pro W3" charset="0"/>
            <a:cs typeface="ヒラギノ角ゴ Pro W3"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ヒラギノ角ゴ Pro W3" charset="0"/>
            <a:cs typeface="ヒラギノ角ゴ Pro W3" charset="0"/>
          </a:defRPr>
        </a:defPPr>
      </a:lst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MNSU-master-11-13pc</Template>
  <TotalTime>4482</TotalTime>
  <Words>1348</Words>
  <Application>Microsoft Macintosh PowerPoint</Application>
  <PresentationFormat>On-screen Show (4:3)</PresentationFormat>
  <Paragraphs>129</Paragraphs>
  <Slides>18</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Symbol</vt:lpstr>
      <vt:lpstr>Webdings</vt:lpstr>
      <vt:lpstr>MNSU_master_11-13</vt:lpstr>
      <vt:lpstr>IT 418/518: Foundations of Data Science</vt:lpstr>
      <vt:lpstr>Reminders</vt:lpstr>
      <vt:lpstr>Gradient Descent</vt:lpstr>
      <vt:lpstr>Activation Function</vt:lpstr>
      <vt:lpstr>Backpropagation</vt:lpstr>
      <vt:lpstr>Group Project Presentation</vt:lpstr>
      <vt:lpstr>Group Project Presentation</vt:lpstr>
      <vt:lpstr>Final Exam</vt:lpstr>
      <vt:lpstr>Final Exam Exercise Steps</vt:lpstr>
      <vt:lpstr>Assumptions for Logistic Regression</vt:lpstr>
      <vt:lpstr>Data Science Goals</vt:lpstr>
      <vt:lpstr>Business Takeaways: 1-2</vt:lpstr>
      <vt:lpstr>Business Takeaways: 3</vt:lpstr>
      <vt:lpstr>Business Takeaways: 4-6</vt:lpstr>
      <vt:lpstr>Business Takeaways: 7-11</vt:lpstr>
      <vt:lpstr>Analytic Takeaways: 1-4</vt:lpstr>
      <vt:lpstr>Analytic Takeaways: 5-6</vt:lpstr>
      <vt:lpstr>Analytic Takeaways: 7-9</vt:lpstr>
    </vt:vector>
  </TitlesOfParts>
  <Company>v</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IT418</dc:title>
  <dc:creator>Bukralia, Rajeev</dc:creator>
  <cp:lastModifiedBy>Bukralia, Rajeev</cp:lastModifiedBy>
  <cp:revision>197</cp:revision>
  <dcterms:created xsi:type="dcterms:W3CDTF">2016-08-24T19:17:46Z</dcterms:created>
  <dcterms:modified xsi:type="dcterms:W3CDTF">2020-04-23T19:57:12Z</dcterms:modified>
</cp:coreProperties>
</file>