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4"/>
  </p:sldMasterIdLst>
  <p:notesMasterIdLst>
    <p:notesMasterId r:id="rId23"/>
  </p:notesMasterIdLst>
  <p:sldIdLst>
    <p:sldId id="256" r:id="rId5"/>
    <p:sldId id="318" r:id="rId6"/>
    <p:sldId id="319" r:id="rId7"/>
    <p:sldId id="320" r:id="rId8"/>
    <p:sldId id="321" r:id="rId9"/>
    <p:sldId id="324" r:id="rId10"/>
    <p:sldId id="322" r:id="rId11"/>
    <p:sldId id="323" r:id="rId12"/>
    <p:sldId id="325" r:id="rId13"/>
    <p:sldId id="326" r:id="rId14"/>
    <p:sldId id="327" r:id="rId15"/>
    <p:sldId id="328" r:id="rId16"/>
    <p:sldId id="329" r:id="rId17"/>
    <p:sldId id="330" r:id="rId18"/>
    <p:sldId id="332" r:id="rId19"/>
    <p:sldId id="333" r:id="rId20"/>
    <p:sldId id="334" r:id="rId21"/>
    <p:sldId id="257" r:id="rId2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eaLnBrk="0" fontAlgn="base" hangingPunct="0">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E4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12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kralia, Rajeev" userId="90c774bd-6aea-4ccd-9807-629395d0b3ca" providerId="ADAL" clId="{DBDCF039-179E-4759-96C5-EDCB31F3B9DE}"/>
    <pc:docChg chg="delSld modSld">
      <pc:chgData name="Bukralia, Rajeev" userId="90c774bd-6aea-4ccd-9807-629395d0b3ca" providerId="ADAL" clId="{DBDCF039-179E-4759-96C5-EDCB31F3B9DE}" dt="2020-02-04T19:14:09.842" v="5" actId="20577"/>
      <pc:docMkLst>
        <pc:docMk/>
      </pc:docMkLst>
      <pc:sldChg chg="modSp">
        <pc:chgData name="Bukralia, Rajeev" userId="90c774bd-6aea-4ccd-9807-629395d0b3ca" providerId="ADAL" clId="{DBDCF039-179E-4759-96C5-EDCB31F3B9DE}" dt="2020-02-04T19:06:23.264" v="2" actId="20577"/>
        <pc:sldMkLst>
          <pc:docMk/>
          <pc:sldMk cId="311093204" sldId="256"/>
        </pc:sldMkLst>
        <pc:spChg chg="mod">
          <ac:chgData name="Bukralia, Rajeev" userId="90c774bd-6aea-4ccd-9807-629395d0b3ca" providerId="ADAL" clId="{DBDCF039-179E-4759-96C5-EDCB31F3B9DE}" dt="2020-02-04T19:06:23.264" v="2" actId="20577"/>
          <ac:spMkLst>
            <pc:docMk/>
            <pc:sldMk cId="311093204" sldId="256"/>
            <ac:spMk id="3" creationId="{00000000-0000-0000-0000-000000000000}"/>
          </ac:spMkLst>
        </pc:spChg>
      </pc:sldChg>
      <pc:sldChg chg="del">
        <pc:chgData name="Bukralia, Rajeev" userId="90c774bd-6aea-4ccd-9807-629395d0b3ca" providerId="ADAL" clId="{DBDCF039-179E-4759-96C5-EDCB31F3B9DE}" dt="2020-02-04T19:06:19.824" v="0" actId="2696"/>
        <pc:sldMkLst>
          <pc:docMk/>
          <pc:sldMk cId="2590513975" sldId="317"/>
        </pc:sldMkLst>
      </pc:sldChg>
      <pc:sldChg chg="modSp">
        <pc:chgData name="Bukralia, Rajeev" userId="90c774bd-6aea-4ccd-9807-629395d0b3ca" providerId="ADAL" clId="{DBDCF039-179E-4759-96C5-EDCB31F3B9DE}" dt="2020-02-04T19:14:09.842" v="5" actId="20577"/>
        <pc:sldMkLst>
          <pc:docMk/>
          <pc:sldMk cId="333305578" sldId="326"/>
        </pc:sldMkLst>
        <pc:spChg chg="mod">
          <ac:chgData name="Bukralia, Rajeev" userId="90c774bd-6aea-4ccd-9807-629395d0b3ca" providerId="ADAL" clId="{DBDCF039-179E-4759-96C5-EDCB31F3B9DE}" dt="2020-02-04T19:14:09.842" v="5" actId="20577"/>
          <ac:spMkLst>
            <pc:docMk/>
            <pc:sldMk cId="333305578" sldId="326"/>
            <ac:spMk id="3" creationId="{CEA118CA-A228-9441-BC9F-FAA9C8D61B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903DF-1550-43AB-8942-2B097B212F63}" type="datetimeFigureOut">
              <a:rPr lang="en-US" smtClean="0"/>
              <a:t>2/4/2020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0965-B4E7-4913-8E9C-3196D05065A3}" type="slidenum">
              <a:rPr lang="en-US" smtClean="0"/>
              <a:t>‹#›</a:t>
            </a:fld>
            <a:endParaRPr lang="en-US"/>
          </a:p>
        </p:txBody>
      </p:sp>
    </p:spTree>
    <p:extLst>
      <p:ext uri="{BB962C8B-B14F-4D97-AF65-F5344CB8AC3E}">
        <p14:creationId xmlns:p14="http://schemas.microsoft.com/office/powerpoint/2010/main" val="525750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 descr="Title slide bkg_2_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99" name="Rectangle 3"/>
          <p:cNvSpPr>
            <a:spLocks noGrp="1" noChangeArrowheads="1"/>
          </p:cNvSpPr>
          <p:nvPr>
            <p:ph type="ctrTitle"/>
          </p:nvPr>
        </p:nvSpPr>
        <p:spPr>
          <a:xfrm>
            <a:off x="685800" y="2362200"/>
            <a:ext cx="7772400" cy="981075"/>
          </a:xfrm>
        </p:spPr>
        <p:txBody>
          <a:bodyPr/>
          <a:lstStyle>
            <a:lvl1pPr>
              <a:defRPr sz="3600" b="0" i="0">
                <a:solidFill>
                  <a:srgbClr val="F1E405"/>
                </a:solidFill>
                <a:latin typeface=""/>
                <a:cs typeface="Futura Light"/>
              </a:defRPr>
            </a:lvl1pPr>
          </a:lstStyle>
          <a:p>
            <a:pPr lvl="0"/>
            <a:r>
              <a:rPr lang="en-US" noProof="0"/>
              <a:t>Click to edit Master title style</a:t>
            </a:r>
          </a:p>
        </p:txBody>
      </p:sp>
      <p:sp>
        <p:nvSpPr>
          <p:cNvPr id="4100" name="Rectangle 4"/>
          <p:cNvSpPr>
            <a:spLocks noGrp="1" noChangeArrowheads="1"/>
          </p:cNvSpPr>
          <p:nvPr>
            <p:ph type="subTitle" idx="1"/>
          </p:nvPr>
        </p:nvSpPr>
        <p:spPr>
          <a:xfrm>
            <a:off x="1371600" y="3962400"/>
            <a:ext cx="6400800" cy="1504950"/>
          </a:xfrm>
        </p:spPr>
        <p:txBody>
          <a:bodyPr/>
          <a:lstStyle>
            <a:lvl1pPr marL="0" indent="0" algn="ctr">
              <a:buFont typeface="Symbol" charset="0"/>
              <a:buNone/>
              <a:defRPr sz="2800" b="0" i="0">
                <a:solidFill>
                  <a:schemeClr val="bg1"/>
                </a:solidFill>
                <a:latin typeface=""/>
                <a:cs typeface="Futura Book"/>
              </a:defRPr>
            </a:lvl1pPr>
          </a:lstStyle>
          <a:p>
            <a:pPr lvl="0"/>
            <a:r>
              <a:rPr lang="en-US" noProof="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4066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1356780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1525" y="2057400"/>
            <a:ext cx="3767138" cy="383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1063" y="2057400"/>
            <a:ext cx="3767137" cy="3838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33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717675"/>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357437"/>
            <a:ext cx="4040188" cy="350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17675"/>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357437"/>
            <a:ext cx="4041775" cy="32051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82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86675" cy="1195388"/>
          </a:xfrm>
        </p:spPr>
        <p:txBody>
          <a:bodyPr/>
          <a:lstStyle/>
          <a:p>
            <a:r>
              <a:rPr lang="en-US"/>
              <a:t>Click to edit Master title style</a:t>
            </a:r>
          </a:p>
        </p:txBody>
      </p:sp>
    </p:spTree>
    <p:extLst>
      <p:ext uri="{BB962C8B-B14F-4D97-AF65-F5344CB8AC3E}">
        <p14:creationId xmlns:p14="http://schemas.microsoft.com/office/powerpoint/2010/main" val="209281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102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609600"/>
            <a:ext cx="5111750" cy="52133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771650"/>
            <a:ext cx="3008313" cy="4051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33426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3625"/>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200"/>
            <a:ext cx="5486400" cy="3883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440363"/>
            <a:ext cx="5486400" cy="500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6146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Content-slide-bkg_3.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5" name="Rectangle 3"/>
          <p:cNvSpPr>
            <a:spLocks noGrp="1" noChangeArrowheads="1"/>
          </p:cNvSpPr>
          <p:nvPr>
            <p:ph type="title"/>
          </p:nvPr>
        </p:nvSpPr>
        <p:spPr bwMode="auto">
          <a:xfrm>
            <a:off x="771525" y="381000"/>
            <a:ext cx="7686675"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771525" y="1981200"/>
            <a:ext cx="76866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dt="0"/>
  <p:txStyles>
    <p:titleStyle>
      <a:lvl1pPr algn="ctr" rtl="0" eaLnBrk="1" fontAlgn="base" hangingPunct="1">
        <a:spcBef>
          <a:spcPct val="0"/>
        </a:spcBef>
        <a:spcAft>
          <a:spcPct val="0"/>
        </a:spcAft>
        <a:defRPr sz="3600" b="0" i="0">
          <a:solidFill>
            <a:schemeClr val="tx1"/>
          </a:solidFill>
          <a:latin typeface=""/>
          <a:ea typeface="+mj-ea"/>
          <a:cs typeface="Futura Medium"/>
        </a:defRPr>
      </a:lvl1pPr>
      <a:lvl2pPr algn="ctr" rtl="0" eaLnBrk="1" fontAlgn="base" hangingPunct="1">
        <a:spcBef>
          <a:spcPct val="0"/>
        </a:spcBef>
        <a:spcAft>
          <a:spcPct val="0"/>
        </a:spcAft>
        <a:defRPr sz="3600" b="1">
          <a:solidFill>
            <a:schemeClr val="tx1"/>
          </a:solidFill>
          <a:latin typeface="Arial" charset="0"/>
          <a:ea typeface="Osaka" charset="0"/>
          <a:cs typeface="Osaka" charset="0"/>
        </a:defRPr>
      </a:lvl2pPr>
      <a:lvl3pPr algn="ctr" rtl="0" eaLnBrk="1" fontAlgn="base" hangingPunct="1">
        <a:spcBef>
          <a:spcPct val="0"/>
        </a:spcBef>
        <a:spcAft>
          <a:spcPct val="0"/>
        </a:spcAft>
        <a:defRPr sz="3600" b="1">
          <a:solidFill>
            <a:schemeClr val="tx1"/>
          </a:solidFill>
          <a:latin typeface="Arial" charset="0"/>
          <a:ea typeface="Osaka" charset="0"/>
          <a:cs typeface="Osaka" charset="0"/>
        </a:defRPr>
      </a:lvl3pPr>
      <a:lvl4pPr algn="ctr" rtl="0" eaLnBrk="1" fontAlgn="base" hangingPunct="1">
        <a:spcBef>
          <a:spcPct val="0"/>
        </a:spcBef>
        <a:spcAft>
          <a:spcPct val="0"/>
        </a:spcAft>
        <a:defRPr sz="3600" b="1">
          <a:solidFill>
            <a:schemeClr val="tx1"/>
          </a:solidFill>
          <a:latin typeface="Arial" charset="0"/>
          <a:ea typeface="Osaka" charset="0"/>
          <a:cs typeface="Osaka" charset="0"/>
        </a:defRPr>
      </a:lvl4pPr>
      <a:lvl5pPr algn="ctr" rtl="0" eaLnBrk="1" fontAlgn="base" hangingPunct="1">
        <a:spcBef>
          <a:spcPct val="0"/>
        </a:spcBef>
        <a:spcAft>
          <a:spcPct val="0"/>
        </a:spcAft>
        <a:defRPr sz="3600" b="1">
          <a:solidFill>
            <a:schemeClr val="tx1"/>
          </a:solidFill>
          <a:latin typeface="Arial" charset="0"/>
          <a:ea typeface="Osaka" charset="0"/>
          <a:cs typeface="Osaka" charset="0"/>
        </a:defRPr>
      </a:lvl5pPr>
      <a:lvl6pPr marL="457200" algn="ctr" rtl="0" eaLnBrk="1" fontAlgn="base" hangingPunct="1">
        <a:spcBef>
          <a:spcPct val="0"/>
        </a:spcBef>
        <a:spcAft>
          <a:spcPct val="0"/>
        </a:spcAft>
        <a:defRPr sz="3600" b="1">
          <a:solidFill>
            <a:schemeClr val="tx1"/>
          </a:solidFill>
          <a:latin typeface="Arial" charset="0"/>
          <a:ea typeface="Osaka" charset="0"/>
          <a:cs typeface="Osaka" charset="0"/>
        </a:defRPr>
      </a:lvl6pPr>
      <a:lvl7pPr marL="914400" algn="ctr" rtl="0" eaLnBrk="1" fontAlgn="base" hangingPunct="1">
        <a:spcBef>
          <a:spcPct val="0"/>
        </a:spcBef>
        <a:spcAft>
          <a:spcPct val="0"/>
        </a:spcAft>
        <a:defRPr sz="3600" b="1">
          <a:solidFill>
            <a:schemeClr val="tx1"/>
          </a:solidFill>
          <a:latin typeface="Arial" charset="0"/>
          <a:ea typeface="Osaka" charset="0"/>
          <a:cs typeface="Osaka" charset="0"/>
        </a:defRPr>
      </a:lvl7pPr>
      <a:lvl8pPr marL="1371600" algn="ctr" rtl="0" eaLnBrk="1" fontAlgn="base" hangingPunct="1">
        <a:spcBef>
          <a:spcPct val="0"/>
        </a:spcBef>
        <a:spcAft>
          <a:spcPct val="0"/>
        </a:spcAft>
        <a:defRPr sz="3600" b="1">
          <a:solidFill>
            <a:schemeClr val="tx1"/>
          </a:solidFill>
          <a:latin typeface="Arial" charset="0"/>
          <a:ea typeface="Osaka" charset="0"/>
          <a:cs typeface="Osaka" charset="0"/>
        </a:defRPr>
      </a:lvl8pPr>
      <a:lvl9pPr marL="1828800" algn="ctr" rtl="0" eaLnBrk="1" fontAlgn="base" hangingPunct="1">
        <a:spcBef>
          <a:spcPct val="0"/>
        </a:spcBef>
        <a:spcAft>
          <a:spcPct val="0"/>
        </a:spcAft>
        <a:defRPr sz="3600" b="1">
          <a:solidFill>
            <a:schemeClr val="tx1"/>
          </a:solidFill>
          <a:latin typeface="Arial" charset="0"/>
          <a:ea typeface="Osaka" charset="0"/>
          <a:cs typeface="Osaka" charset="0"/>
        </a:defRPr>
      </a:lvl9pPr>
    </p:titleStyle>
    <p:bodyStyle>
      <a:lvl1pPr marL="342900" indent="-342900" algn="l" rtl="0" eaLnBrk="1" fontAlgn="base" hangingPunct="1">
        <a:spcBef>
          <a:spcPct val="10000"/>
        </a:spcBef>
        <a:spcAft>
          <a:spcPct val="20000"/>
        </a:spcAft>
        <a:buFont typeface="Symbol" charset="0"/>
        <a:buChar char=""/>
        <a:defRPr sz="2400" b="1" i="0">
          <a:solidFill>
            <a:schemeClr val="tx1"/>
          </a:solidFill>
          <a:latin typeface=""/>
          <a:ea typeface="+mn-ea"/>
          <a:cs typeface="Futura Heavy"/>
        </a:defRPr>
      </a:lvl1pPr>
      <a:lvl2pPr marL="742950" indent="-285750" algn="l" rtl="0" eaLnBrk="1" fontAlgn="base" hangingPunct="1">
        <a:spcBef>
          <a:spcPct val="0"/>
        </a:spcBef>
        <a:spcAft>
          <a:spcPct val="20000"/>
        </a:spcAft>
        <a:buClr>
          <a:schemeClr val="tx1"/>
        </a:buClr>
        <a:buChar char="&lt;"/>
        <a:defRPr sz="2200" b="0" i="0">
          <a:solidFill>
            <a:schemeClr val="tx1"/>
          </a:solidFill>
          <a:latin typeface=""/>
          <a:ea typeface="+mn-ea"/>
          <a:cs typeface="Futura Light"/>
        </a:defRPr>
      </a:lvl2pPr>
      <a:lvl3pPr marL="1143000" indent="-228600" algn="l" rtl="0" eaLnBrk="1" fontAlgn="base" hangingPunct="1">
        <a:spcBef>
          <a:spcPct val="0"/>
        </a:spcBef>
        <a:spcAft>
          <a:spcPct val="20000"/>
        </a:spcAft>
        <a:buFont typeface="Webdings" charset="0"/>
        <a:buChar char="a"/>
        <a:defRPr sz="2200" b="0" i="0">
          <a:solidFill>
            <a:schemeClr val="tx1"/>
          </a:solidFill>
          <a:latin typeface=""/>
          <a:ea typeface="+mn-ea"/>
          <a:cs typeface="Futura Light"/>
        </a:defRPr>
      </a:lvl3pPr>
      <a:lvl4pPr marL="1600200" indent="-228600" algn="l" rtl="0" eaLnBrk="1" fontAlgn="base" hangingPunct="1">
        <a:spcBef>
          <a:spcPct val="0"/>
        </a:spcBef>
        <a:spcAft>
          <a:spcPct val="20000"/>
        </a:spcAft>
        <a:buChar char="•"/>
        <a:defRPr sz="2200" b="0" i="0">
          <a:solidFill>
            <a:schemeClr val="tx1"/>
          </a:solidFill>
          <a:latin typeface=""/>
          <a:ea typeface="+mn-ea"/>
          <a:cs typeface="Futura Light"/>
        </a:defRPr>
      </a:lvl4pPr>
      <a:lvl5pPr marL="2057400" indent="-228600" algn="l" rtl="0" eaLnBrk="1" fontAlgn="base" hangingPunct="1">
        <a:spcBef>
          <a:spcPct val="0"/>
        </a:spcBef>
        <a:spcAft>
          <a:spcPct val="20000"/>
        </a:spcAft>
        <a:buFont typeface="Webdings" charset="0"/>
        <a:buChar char="4"/>
        <a:defRPr sz="2200" b="0" i="0">
          <a:solidFill>
            <a:schemeClr val="tx1"/>
          </a:solidFill>
          <a:latin typeface=""/>
          <a:ea typeface="+mn-ea"/>
          <a:cs typeface="Futura Light"/>
        </a:defRPr>
      </a:lvl5pPr>
      <a:lvl6pPr marL="25146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6pPr>
      <a:lvl7pPr marL="29718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7pPr>
      <a:lvl8pPr marL="34290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8pPr>
      <a:lvl9pPr marL="3886200" indent="-228600" algn="l" rtl="0" eaLnBrk="1" fontAlgn="base" hangingPunct="1">
        <a:spcBef>
          <a:spcPct val="0"/>
        </a:spcBef>
        <a:spcAft>
          <a:spcPct val="20000"/>
        </a:spcAft>
        <a:buFont typeface="Webdings" charset="0"/>
        <a:buChar char="4"/>
        <a:defRPr sz="2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772400" cy="1133475"/>
          </a:xfrm>
        </p:spPr>
        <p:txBody>
          <a:bodyPr/>
          <a:lstStyle/>
          <a:p>
            <a:r>
              <a:rPr lang="en-US" b="1">
                <a:latin typeface="+mn-lt"/>
              </a:rPr>
              <a:t>IT 418/518: Foundations of Data Science</a:t>
            </a:r>
          </a:p>
        </p:txBody>
      </p:sp>
      <p:sp>
        <p:nvSpPr>
          <p:cNvPr id="3" name="Subtitle 2"/>
          <p:cNvSpPr>
            <a:spLocks noGrp="1"/>
          </p:cNvSpPr>
          <p:nvPr>
            <p:ph type="subTitle" idx="1"/>
          </p:nvPr>
        </p:nvSpPr>
        <p:spPr/>
        <p:txBody>
          <a:bodyPr/>
          <a:lstStyle/>
          <a:p>
            <a:r>
              <a:rPr lang="en-US" dirty="0"/>
              <a:t>Class 6</a:t>
            </a:r>
          </a:p>
          <a:p>
            <a:r>
              <a:rPr lang="en-US" dirty="0"/>
              <a:t>Dr. Rajeev Bukralia</a:t>
            </a:r>
          </a:p>
        </p:txBody>
      </p:sp>
    </p:spTree>
    <p:extLst>
      <p:ext uri="{BB962C8B-B14F-4D97-AF65-F5344CB8AC3E}">
        <p14:creationId xmlns:p14="http://schemas.microsoft.com/office/powerpoint/2010/main" val="31109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231A-76C2-7741-80A1-3DC3BFEA93AD}"/>
              </a:ext>
            </a:extLst>
          </p:cNvPr>
          <p:cNvSpPr>
            <a:spLocks noGrp="1"/>
          </p:cNvSpPr>
          <p:nvPr>
            <p:ph type="title"/>
          </p:nvPr>
        </p:nvSpPr>
        <p:spPr>
          <a:xfrm>
            <a:off x="771525" y="381000"/>
            <a:ext cx="7686675" cy="457200"/>
          </a:xfrm>
        </p:spPr>
        <p:txBody>
          <a:bodyPr/>
          <a:lstStyle/>
          <a:p>
            <a:r>
              <a:rPr lang="en-US"/>
              <a:t>Proxy Measurement</a:t>
            </a:r>
          </a:p>
        </p:txBody>
      </p:sp>
      <p:sp>
        <p:nvSpPr>
          <p:cNvPr id="3" name="Content Placeholder 2">
            <a:extLst>
              <a:ext uri="{FF2B5EF4-FFF2-40B4-BE49-F238E27FC236}">
                <a16:creationId xmlns:a16="http://schemas.microsoft.com/office/drawing/2014/main" id="{CEA118CA-A228-9441-BC9F-FAA9C8D61B14}"/>
              </a:ext>
            </a:extLst>
          </p:cNvPr>
          <p:cNvSpPr>
            <a:spLocks noGrp="1"/>
          </p:cNvSpPr>
          <p:nvPr>
            <p:ph idx="1"/>
          </p:nvPr>
        </p:nvSpPr>
        <p:spPr>
          <a:xfrm>
            <a:off x="763058" y="990600"/>
            <a:ext cx="7686675" cy="5257800"/>
          </a:xfrm>
        </p:spPr>
        <p:txBody>
          <a:bodyPr/>
          <a:lstStyle/>
          <a:p>
            <a:r>
              <a:rPr lang="en-US" b="0" dirty="0">
                <a:latin typeface="+mn-lt"/>
              </a:rPr>
              <a:t>Sometimes measurement are not quick and easy to administer in the field.</a:t>
            </a:r>
          </a:p>
          <a:p>
            <a:r>
              <a:rPr lang="en-US" b="0" dirty="0">
                <a:latin typeface="+mn-lt"/>
              </a:rPr>
              <a:t>For example</a:t>
            </a:r>
            <a:r>
              <a:rPr lang="en-US" b="0">
                <a:latin typeface="+mn-lt"/>
              </a:rPr>
              <a:t>, individuals </a:t>
            </a:r>
            <a:r>
              <a:rPr lang="en-US" b="0" dirty="0">
                <a:latin typeface="+mn-lt"/>
              </a:rPr>
              <a:t>suspected of drunkenness can be evaluated by proxy measures (field observations such as breath smelling of alcohol, slurred speech, and flushed skin) instead of more accurate testing of their blood alcohol content.</a:t>
            </a:r>
          </a:p>
          <a:p>
            <a:r>
              <a:rPr lang="en-US" b="0" dirty="0">
                <a:latin typeface="+mn-lt"/>
              </a:rPr>
              <a:t>Choosing good proxy measurements is a matter of judgment informed by knowledge of the subject area, usual practices in the field, and common sense.</a:t>
            </a:r>
          </a:p>
          <a:p>
            <a:r>
              <a:rPr lang="en-US" b="0" dirty="0">
                <a:latin typeface="+mn-lt"/>
              </a:rPr>
              <a:t>Is one proxy better than another? How do we know?</a:t>
            </a:r>
          </a:p>
          <a:p>
            <a:pPr lvl="1"/>
            <a:r>
              <a:rPr lang="en-US" b="0" dirty="0">
                <a:latin typeface="+mn-lt"/>
              </a:rPr>
              <a:t>You can use correlations or chi-squares between the measures to evaluate.</a:t>
            </a:r>
          </a:p>
          <a:p>
            <a:endParaRPr lang="en-US" b="0" dirty="0">
              <a:latin typeface="+mn-lt"/>
            </a:endParaRPr>
          </a:p>
          <a:p>
            <a:endParaRPr lang="en-US" b="0" dirty="0">
              <a:latin typeface="+mn-lt"/>
            </a:endParaRPr>
          </a:p>
          <a:p>
            <a:endParaRPr lang="en-US" dirty="0"/>
          </a:p>
          <a:p>
            <a:endParaRPr lang="en-US" dirty="0"/>
          </a:p>
        </p:txBody>
      </p:sp>
    </p:spTree>
    <p:extLst>
      <p:ext uri="{BB962C8B-B14F-4D97-AF65-F5344CB8AC3E}">
        <p14:creationId xmlns:p14="http://schemas.microsoft.com/office/powerpoint/2010/main" val="33330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0B93-928F-2E4F-AF5E-B7D866A9B38E}"/>
              </a:ext>
            </a:extLst>
          </p:cNvPr>
          <p:cNvSpPr>
            <a:spLocks noGrp="1"/>
          </p:cNvSpPr>
          <p:nvPr>
            <p:ph type="title"/>
          </p:nvPr>
        </p:nvSpPr>
        <p:spPr>
          <a:xfrm>
            <a:off x="771525" y="381000"/>
            <a:ext cx="7686675" cy="533400"/>
          </a:xfrm>
        </p:spPr>
        <p:txBody>
          <a:bodyPr/>
          <a:lstStyle/>
          <a:p>
            <a:r>
              <a:rPr lang="en-US"/>
              <a:t>Reliability and Validity</a:t>
            </a:r>
            <a:br>
              <a:rPr lang="en-US"/>
            </a:br>
            <a:endParaRPr lang="en-US"/>
          </a:p>
        </p:txBody>
      </p:sp>
      <p:sp>
        <p:nvSpPr>
          <p:cNvPr id="3" name="Content Placeholder 2">
            <a:extLst>
              <a:ext uri="{FF2B5EF4-FFF2-40B4-BE49-F238E27FC236}">
                <a16:creationId xmlns:a16="http://schemas.microsoft.com/office/drawing/2014/main" id="{656B7CB2-44C1-1C43-B8A8-5B6E0F58223F}"/>
              </a:ext>
            </a:extLst>
          </p:cNvPr>
          <p:cNvSpPr>
            <a:spLocks noGrp="1"/>
          </p:cNvSpPr>
          <p:nvPr>
            <p:ph idx="1"/>
          </p:nvPr>
        </p:nvSpPr>
        <p:spPr>
          <a:xfrm>
            <a:off x="771525" y="914400"/>
            <a:ext cx="7686675" cy="5181600"/>
          </a:xfrm>
        </p:spPr>
        <p:txBody>
          <a:bodyPr/>
          <a:lstStyle/>
          <a:p>
            <a:r>
              <a:rPr lang="en-US" b="0"/>
              <a:t>Two standards we use to evaluate measurements are reliability and validity.</a:t>
            </a:r>
          </a:p>
          <a:p>
            <a:r>
              <a:rPr lang="en-US" b="0"/>
              <a:t>Reliability refers to how consistent or repeatable measurements are.</a:t>
            </a:r>
          </a:p>
          <a:p>
            <a:r>
              <a:rPr lang="en-US" b="0"/>
              <a:t>Validity means how well a test (or rating scale) measures what is it supposed to measure.</a:t>
            </a:r>
          </a:p>
          <a:p>
            <a:r>
              <a:rPr lang="en-US"/>
              <a:t>Measurement Bias</a:t>
            </a:r>
          </a:p>
          <a:p>
            <a:pPr lvl="1"/>
            <a:r>
              <a:rPr lang="en-US" sz="2400">
                <a:latin typeface="+mn-lt"/>
              </a:rPr>
              <a:t>Selection Bias: it can enter during the selection and retention of the objects of study, or in the way information is collected about the objects. </a:t>
            </a:r>
          </a:p>
          <a:p>
            <a:pPr lvl="1"/>
            <a:r>
              <a:rPr lang="en-US" sz="2400">
                <a:latin typeface="+mn-lt"/>
              </a:rPr>
              <a:t>Information Bias: it</a:t>
            </a:r>
            <a:r>
              <a:rPr lang="en-US" sz="2400"/>
              <a:t> may enter the study through the methods used to collect and record data.</a:t>
            </a:r>
          </a:p>
          <a:p>
            <a:pPr lvl="1"/>
            <a:endParaRPr lang="en-US" sz="2400">
              <a:latin typeface="+mn-lt"/>
            </a:endParaRPr>
          </a:p>
          <a:p>
            <a:pPr lvl="1"/>
            <a:endParaRPr lang="en-US" sz="2400">
              <a:latin typeface="+mn-lt"/>
            </a:endParaRPr>
          </a:p>
          <a:p>
            <a:endParaRPr lang="en-US" sz="2000" b="0"/>
          </a:p>
          <a:p>
            <a:endParaRPr lang="en-US" sz="2000" b="0"/>
          </a:p>
          <a:p>
            <a:endParaRPr lang="en-US"/>
          </a:p>
          <a:p>
            <a:endParaRPr lang="en-US"/>
          </a:p>
          <a:p>
            <a:endParaRPr lang="en-US"/>
          </a:p>
        </p:txBody>
      </p:sp>
    </p:spTree>
    <p:extLst>
      <p:ext uri="{BB962C8B-B14F-4D97-AF65-F5344CB8AC3E}">
        <p14:creationId xmlns:p14="http://schemas.microsoft.com/office/powerpoint/2010/main" val="14229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C599-EF74-5B44-98FB-52E12D190DB1}"/>
              </a:ext>
            </a:extLst>
          </p:cNvPr>
          <p:cNvSpPr>
            <a:spLocks noGrp="1"/>
          </p:cNvSpPr>
          <p:nvPr>
            <p:ph type="title"/>
          </p:nvPr>
        </p:nvSpPr>
        <p:spPr/>
        <p:txBody>
          <a:bodyPr/>
          <a:lstStyle/>
          <a:p>
            <a:r>
              <a:rPr lang="en-US"/>
              <a:t>String and Numeric Data</a:t>
            </a:r>
            <a:br>
              <a:rPr lang="en-US"/>
            </a:br>
            <a:endParaRPr lang="en-US"/>
          </a:p>
        </p:txBody>
      </p:sp>
      <p:sp>
        <p:nvSpPr>
          <p:cNvPr id="3" name="Content Placeholder 2">
            <a:extLst>
              <a:ext uri="{FF2B5EF4-FFF2-40B4-BE49-F238E27FC236}">
                <a16:creationId xmlns:a16="http://schemas.microsoft.com/office/drawing/2014/main" id="{C5EDD4C8-D787-724C-916A-6ECE8F5682AD}"/>
              </a:ext>
            </a:extLst>
          </p:cNvPr>
          <p:cNvSpPr>
            <a:spLocks noGrp="1"/>
          </p:cNvSpPr>
          <p:nvPr>
            <p:ph idx="1"/>
          </p:nvPr>
        </p:nvSpPr>
        <p:spPr>
          <a:xfrm>
            <a:off x="771525" y="1371600"/>
            <a:ext cx="7686675" cy="4267200"/>
          </a:xfrm>
        </p:spPr>
        <p:txBody>
          <a:bodyPr/>
          <a:lstStyle/>
          <a:p>
            <a:r>
              <a:rPr lang="en-US"/>
              <a:t>Strings:</a:t>
            </a:r>
            <a:r>
              <a:rPr lang="en-US" b="0"/>
              <a:t> character or alphanumeric variables, can include letters, numbers, blanks, and symbols.</a:t>
            </a:r>
          </a:p>
          <a:p>
            <a:r>
              <a:rPr lang="en-US"/>
              <a:t>Numeric:</a:t>
            </a:r>
            <a:r>
              <a:rPr lang="en-US" b="0"/>
              <a:t> variables are stored as numeric values and may be used in mathematical and statistical procedures (such as addition, subtraction, etc.)</a:t>
            </a:r>
          </a:p>
          <a:p>
            <a:endParaRPr lang="en-US" b="0"/>
          </a:p>
          <a:p>
            <a:endParaRPr lang="en-US"/>
          </a:p>
          <a:p>
            <a:endParaRPr lang="en-US"/>
          </a:p>
        </p:txBody>
      </p:sp>
    </p:spTree>
    <p:extLst>
      <p:ext uri="{BB962C8B-B14F-4D97-AF65-F5344CB8AC3E}">
        <p14:creationId xmlns:p14="http://schemas.microsoft.com/office/powerpoint/2010/main" val="4120585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63A9-07A6-714C-8F9C-37AFBD2E6E28}"/>
              </a:ext>
            </a:extLst>
          </p:cNvPr>
          <p:cNvSpPr>
            <a:spLocks noGrp="1"/>
          </p:cNvSpPr>
          <p:nvPr>
            <p:ph type="title"/>
          </p:nvPr>
        </p:nvSpPr>
        <p:spPr/>
        <p:txBody>
          <a:bodyPr/>
          <a:lstStyle/>
          <a:p>
            <a:r>
              <a:rPr lang="en-US"/>
              <a:t>Unit of Analysis</a:t>
            </a:r>
          </a:p>
        </p:txBody>
      </p:sp>
      <p:sp>
        <p:nvSpPr>
          <p:cNvPr id="3" name="Content Placeholder 2">
            <a:extLst>
              <a:ext uri="{FF2B5EF4-FFF2-40B4-BE49-F238E27FC236}">
                <a16:creationId xmlns:a16="http://schemas.microsoft.com/office/drawing/2014/main" id="{B8F391E2-CF7D-1F41-9B25-75EE61BCF506}"/>
              </a:ext>
            </a:extLst>
          </p:cNvPr>
          <p:cNvSpPr>
            <a:spLocks noGrp="1"/>
          </p:cNvSpPr>
          <p:nvPr>
            <p:ph idx="1"/>
          </p:nvPr>
        </p:nvSpPr>
        <p:spPr/>
        <p:txBody>
          <a:bodyPr/>
          <a:lstStyle/>
          <a:p>
            <a:r>
              <a:rPr lang="en-US"/>
              <a:t>A major entity of the research study</a:t>
            </a:r>
          </a:p>
          <a:p>
            <a:r>
              <a:rPr lang="en-US"/>
              <a:t>The following situations have different unit of analysis:</a:t>
            </a:r>
          </a:p>
          <a:p>
            <a:pPr lvl="1"/>
            <a:r>
              <a:rPr lang="en-US"/>
              <a:t>Academic achievement of individual schoolchildren </a:t>
            </a:r>
          </a:p>
          <a:p>
            <a:pPr lvl="1"/>
            <a:r>
              <a:rPr lang="en-US"/>
              <a:t>Achievement levels among different schools</a:t>
            </a:r>
          </a:p>
          <a:p>
            <a:pPr lvl="1"/>
            <a:r>
              <a:rPr lang="en-US"/>
              <a:t>Academic achievement in different cities</a:t>
            </a:r>
          </a:p>
          <a:p>
            <a:endParaRPr lang="en-US"/>
          </a:p>
          <a:p>
            <a:endParaRPr lang="en-US"/>
          </a:p>
        </p:txBody>
      </p:sp>
    </p:spTree>
    <p:extLst>
      <p:ext uri="{BB962C8B-B14F-4D97-AF65-F5344CB8AC3E}">
        <p14:creationId xmlns:p14="http://schemas.microsoft.com/office/powerpoint/2010/main" val="221662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153D-9EBD-A24D-9FEC-93F5B3671275}"/>
              </a:ext>
            </a:extLst>
          </p:cNvPr>
          <p:cNvSpPr>
            <a:spLocks noGrp="1"/>
          </p:cNvSpPr>
          <p:nvPr>
            <p:ph type="title"/>
          </p:nvPr>
        </p:nvSpPr>
        <p:spPr>
          <a:xfrm>
            <a:off x="771524" y="228600"/>
            <a:ext cx="7686675" cy="304800"/>
          </a:xfrm>
        </p:spPr>
        <p:txBody>
          <a:bodyPr/>
          <a:lstStyle/>
          <a:p>
            <a:r>
              <a:rPr lang="en-US"/>
              <a:t>Missing Data</a:t>
            </a:r>
          </a:p>
        </p:txBody>
      </p:sp>
      <p:sp>
        <p:nvSpPr>
          <p:cNvPr id="3" name="Content Placeholder 2">
            <a:extLst>
              <a:ext uri="{FF2B5EF4-FFF2-40B4-BE49-F238E27FC236}">
                <a16:creationId xmlns:a16="http://schemas.microsoft.com/office/drawing/2014/main" id="{B279E745-47C5-F343-88B6-D6D5AFBDCB9D}"/>
              </a:ext>
            </a:extLst>
          </p:cNvPr>
          <p:cNvSpPr>
            <a:spLocks noGrp="1"/>
          </p:cNvSpPr>
          <p:nvPr>
            <p:ph idx="1"/>
          </p:nvPr>
        </p:nvSpPr>
        <p:spPr>
          <a:xfrm>
            <a:off x="771525" y="685800"/>
            <a:ext cx="7686675" cy="5410200"/>
          </a:xfrm>
        </p:spPr>
        <p:txBody>
          <a:bodyPr/>
          <a:lstStyle/>
          <a:p>
            <a:r>
              <a:rPr lang="en-US"/>
              <a:t>Most datasets have missing data (very common situation)</a:t>
            </a:r>
          </a:p>
          <a:p>
            <a:r>
              <a:rPr lang="en-US"/>
              <a:t>Missing data poses two problems: </a:t>
            </a:r>
          </a:p>
          <a:p>
            <a:pPr lvl="1"/>
            <a:r>
              <a:rPr lang="en-US"/>
              <a:t>it reduces the number of cases available for analysis, thereby reducing statistical power. </a:t>
            </a:r>
          </a:p>
          <a:p>
            <a:pPr lvl="1"/>
            <a:r>
              <a:rPr lang="en-US"/>
              <a:t>It may also introduce bias into the data.</a:t>
            </a:r>
          </a:p>
          <a:p>
            <a:pPr marL="457200" lvl="1" indent="0">
              <a:buNone/>
            </a:pPr>
            <a:endParaRPr lang="en-US"/>
          </a:p>
          <a:p>
            <a:endParaRPr lang="en-US"/>
          </a:p>
        </p:txBody>
      </p:sp>
    </p:spTree>
    <p:extLst>
      <p:ext uri="{BB962C8B-B14F-4D97-AF65-F5344CB8AC3E}">
        <p14:creationId xmlns:p14="http://schemas.microsoft.com/office/powerpoint/2010/main" val="2618549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57FB-D275-6645-B9BC-40EFB1CB2DB8}"/>
              </a:ext>
            </a:extLst>
          </p:cNvPr>
          <p:cNvSpPr>
            <a:spLocks noGrp="1"/>
          </p:cNvSpPr>
          <p:nvPr>
            <p:ph type="title"/>
          </p:nvPr>
        </p:nvSpPr>
        <p:spPr/>
        <p:txBody>
          <a:bodyPr/>
          <a:lstStyle/>
          <a:p>
            <a:r>
              <a:rPr lang="en-US"/>
              <a:t>Dealing with Missing Data</a:t>
            </a:r>
          </a:p>
        </p:txBody>
      </p:sp>
      <p:sp>
        <p:nvSpPr>
          <p:cNvPr id="3" name="Content Placeholder 2">
            <a:extLst>
              <a:ext uri="{FF2B5EF4-FFF2-40B4-BE49-F238E27FC236}">
                <a16:creationId xmlns:a16="http://schemas.microsoft.com/office/drawing/2014/main" id="{E4E1DB8E-F29F-7943-9054-B3A00C62A6D6}"/>
              </a:ext>
            </a:extLst>
          </p:cNvPr>
          <p:cNvSpPr>
            <a:spLocks noGrp="1"/>
          </p:cNvSpPr>
          <p:nvPr>
            <p:ph idx="1"/>
          </p:nvPr>
        </p:nvSpPr>
        <p:spPr>
          <a:xfrm>
            <a:off x="771525" y="1576388"/>
            <a:ext cx="7686675" cy="4062412"/>
          </a:xfrm>
        </p:spPr>
        <p:txBody>
          <a:bodyPr/>
          <a:lstStyle/>
          <a:p>
            <a:r>
              <a:rPr lang="en-US"/>
              <a:t>Investigate the following questions:</a:t>
            </a:r>
          </a:p>
          <a:p>
            <a:pPr lvl="1"/>
            <a:r>
              <a:rPr lang="en-US"/>
              <a:t>Why data is missing?</a:t>
            </a:r>
          </a:p>
          <a:p>
            <a:pPr lvl="1"/>
            <a:r>
              <a:rPr lang="en-US"/>
              <a:t>What is the distribution of missing data?</a:t>
            </a:r>
          </a:p>
          <a:p>
            <a:pPr lvl="2"/>
            <a:r>
              <a:rPr lang="en-US"/>
              <a:t>Create visualizations such as a “</a:t>
            </a:r>
            <a:r>
              <a:rPr lang="en-US" err="1"/>
              <a:t>missingness</a:t>
            </a:r>
            <a:r>
              <a:rPr lang="en-US"/>
              <a:t>” map (For example, R has a package called Amelia and Python has the </a:t>
            </a:r>
            <a:r>
              <a:rPr lang="en-US" err="1"/>
              <a:t>missingno</a:t>
            </a:r>
            <a:r>
              <a:rPr lang="en-US"/>
              <a:t> package)</a:t>
            </a:r>
          </a:p>
          <a:p>
            <a:pPr lvl="2"/>
            <a:r>
              <a:rPr lang="en-US"/>
              <a:t>Summary statistics [example: head() or </a:t>
            </a:r>
            <a:r>
              <a:rPr lang="en-US" err="1"/>
              <a:t>df.head</a:t>
            </a:r>
            <a:r>
              <a:rPr lang="en-US"/>
              <a:t>()]</a:t>
            </a:r>
          </a:p>
          <a:p>
            <a:pPr lvl="1"/>
            <a:r>
              <a:rPr lang="en-US"/>
              <a:t>Decide on the best analysis strategy to yield the least biased estimates</a:t>
            </a:r>
          </a:p>
          <a:p>
            <a:pPr lvl="2"/>
            <a:endParaRPr lang="en-US"/>
          </a:p>
          <a:p>
            <a:pPr lvl="1"/>
            <a:endParaRPr lang="en-US"/>
          </a:p>
        </p:txBody>
      </p:sp>
    </p:spTree>
    <p:extLst>
      <p:ext uri="{BB962C8B-B14F-4D97-AF65-F5344CB8AC3E}">
        <p14:creationId xmlns:p14="http://schemas.microsoft.com/office/powerpoint/2010/main" val="1267260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DB48-1E83-3349-904F-4923E802929F}"/>
              </a:ext>
            </a:extLst>
          </p:cNvPr>
          <p:cNvSpPr>
            <a:spLocks noGrp="1"/>
          </p:cNvSpPr>
          <p:nvPr>
            <p:ph type="title"/>
          </p:nvPr>
        </p:nvSpPr>
        <p:spPr>
          <a:xfrm>
            <a:off x="737658" y="228600"/>
            <a:ext cx="7686675" cy="533400"/>
          </a:xfrm>
        </p:spPr>
        <p:txBody>
          <a:bodyPr/>
          <a:lstStyle/>
          <a:p>
            <a:r>
              <a:rPr lang="en-US"/>
              <a:t>Dealing with Missing Data</a:t>
            </a:r>
          </a:p>
        </p:txBody>
      </p:sp>
      <p:sp>
        <p:nvSpPr>
          <p:cNvPr id="3" name="Content Placeholder 2">
            <a:extLst>
              <a:ext uri="{FF2B5EF4-FFF2-40B4-BE49-F238E27FC236}">
                <a16:creationId xmlns:a16="http://schemas.microsoft.com/office/drawing/2014/main" id="{46995469-9382-1A4A-8D1F-8B24C2B6EB49}"/>
              </a:ext>
            </a:extLst>
          </p:cNvPr>
          <p:cNvSpPr>
            <a:spLocks noGrp="1"/>
          </p:cNvSpPr>
          <p:nvPr>
            <p:ph idx="1"/>
          </p:nvPr>
        </p:nvSpPr>
        <p:spPr>
          <a:xfrm>
            <a:off x="737657" y="762000"/>
            <a:ext cx="7686675" cy="5562600"/>
          </a:xfrm>
        </p:spPr>
        <p:txBody>
          <a:bodyPr/>
          <a:lstStyle/>
          <a:p>
            <a:r>
              <a:rPr lang="en-US" sz="2000"/>
              <a:t>Deletion Methods</a:t>
            </a:r>
          </a:p>
          <a:p>
            <a:pPr lvl="1"/>
            <a:r>
              <a:rPr lang="en-US" sz="2000" err="1"/>
              <a:t>Listwise</a:t>
            </a:r>
            <a:r>
              <a:rPr lang="en-US" sz="2000"/>
              <a:t> deletion, pairwise deletion</a:t>
            </a:r>
          </a:p>
          <a:p>
            <a:pPr lvl="1"/>
            <a:r>
              <a:rPr lang="en-US" sz="2000"/>
              <a:t>How much are you deleting? Will reduce statistical power</a:t>
            </a:r>
          </a:p>
          <a:p>
            <a:r>
              <a:rPr lang="en-US" sz="2000"/>
              <a:t>Imputation Methods</a:t>
            </a:r>
          </a:p>
          <a:p>
            <a:pPr lvl="1"/>
            <a:r>
              <a:rPr lang="en-US" sz="2000"/>
              <a:t>Mean substitution </a:t>
            </a:r>
            <a:endParaRPr lang="en-US" sz="2000">
              <a:latin typeface="+mn-lt"/>
            </a:endParaRPr>
          </a:p>
          <a:p>
            <a:pPr lvl="2"/>
            <a:r>
              <a:rPr lang="en-US" sz="2000">
                <a:latin typeface="+mn-lt"/>
              </a:rPr>
              <a:t>Influenced by outliers</a:t>
            </a:r>
            <a:endParaRPr lang="en-US" sz="2000"/>
          </a:p>
          <a:p>
            <a:pPr lvl="1"/>
            <a:r>
              <a:rPr lang="en-US" sz="2000"/>
              <a:t>Median substitution</a:t>
            </a:r>
          </a:p>
          <a:p>
            <a:pPr lvl="2"/>
            <a:r>
              <a:rPr lang="en-US" sz="2000"/>
              <a:t>Better than mean</a:t>
            </a:r>
          </a:p>
          <a:p>
            <a:pPr lvl="1"/>
            <a:r>
              <a:rPr lang="en-US" sz="2000"/>
              <a:t>Dummy variable adjustment</a:t>
            </a:r>
          </a:p>
          <a:p>
            <a:pPr lvl="2"/>
            <a:r>
              <a:rPr lang="en-US" sz="2000" b="0">
                <a:latin typeface="+mn-lt"/>
              </a:rPr>
              <a:t>Create an indicator for missing value (1=value is missing for observation; 0=value is observed for observation). </a:t>
            </a:r>
            <a:r>
              <a:rPr lang="en-US" sz="2000">
                <a:latin typeface="+mn-lt"/>
              </a:rPr>
              <a:t>Can be biased.</a:t>
            </a:r>
            <a:endParaRPr lang="en-US" sz="2000"/>
          </a:p>
          <a:p>
            <a:pPr lvl="1"/>
            <a:r>
              <a:rPr lang="en-US" sz="2000"/>
              <a:t>Regression</a:t>
            </a:r>
          </a:p>
          <a:p>
            <a:pPr lvl="2"/>
            <a:r>
              <a:rPr lang="en-US" sz="2000" b="0"/>
              <a:t>Replaces missing values with predicted score from a regression equation. Weakens variance</a:t>
            </a:r>
          </a:p>
          <a:p>
            <a:pPr lvl="2"/>
            <a:endParaRPr lang="en-US"/>
          </a:p>
          <a:p>
            <a:pPr marL="0" indent="0">
              <a:buNone/>
            </a:pPr>
            <a:endParaRPr lang="en-US"/>
          </a:p>
        </p:txBody>
      </p:sp>
    </p:spTree>
    <p:extLst>
      <p:ext uri="{BB962C8B-B14F-4D97-AF65-F5344CB8AC3E}">
        <p14:creationId xmlns:p14="http://schemas.microsoft.com/office/powerpoint/2010/main" val="3729037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99AA-797A-8A4F-82C1-B1095EE165C2}"/>
              </a:ext>
            </a:extLst>
          </p:cNvPr>
          <p:cNvSpPr>
            <a:spLocks noGrp="1"/>
          </p:cNvSpPr>
          <p:nvPr>
            <p:ph type="title"/>
          </p:nvPr>
        </p:nvSpPr>
        <p:spPr>
          <a:xfrm>
            <a:off x="533400" y="0"/>
            <a:ext cx="7686675" cy="609600"/>
          </a:xfrm>
        </p:spPr>
        <p:txBody>
          <a:bodyPr/>
          <a:lstStyle/>
          <a:p>
            <a:r>
              <a:rPr lang="en-US"/>
              <a:t>Dealing with Outliers</a:t>
            </a:r>
          </a:p>
        </p:txBody>
      </p:sp>
      <p:sp>
        <p:nvSpPr>
          <p:cNvPr id="3" name="Content Placeholder 2">
            <a:extLst>
              <a:ext uri="{FF2B5EF4-FFF2-40B4-BE49-F238E27FC236}">
                <a16:creationId xmlns:a16="http://schemas.microsoft.com/office/drawing/2014/main" id="{E74488FF-32F5-3547-B250-D0BC3B7FD149}"/>
              </a:ext>
            </a:extLst>
          </p:cNvPr>
          <p:cNvSpPr>
            <a:spLocks noGrp="1"/>
          </p:cNvSpPr>
          <p:nvPr>
            <p:ph idx="1"/>
          </p:nvPr>
        </p:nvSpPr>
        <p:spPr>
          <a:xfrm>
            <a:off x="508000" y="762000"/>
            <a:ext cx="5019675" cy="5029200"/>
          </a:xfrm>
        </p:spPr>
        <p:txBody>
          <a:bodyPr/>
          <a:lstStyle/>
          <a:p>
            <a:r>
              <a:rPr lang="en-US" sz="2000" b="0">
                <a:latin typeface="+mn-lt"/>
              </a:rPr>
              <a:t>An outlier is a data point that is too distant from other similar points.</a:t>
            </a:r>
          </a:p>
          <a:p>
            <a:r>
              <a:rPr lang="en-US" sz="2000" b="0">
                <a:latin typeface="+mn-lt"/>
              </a:rPr>
              <a:t>It may indicate variability in the measurement or experimental errors.</a:t>
            </a:r>
          </a:p>
          <a:p>
            <a:r>
              <a:rPr lang="en-US" sz="2000" b="0">
                <a:latin typeface="+mn-lt"/>
              </a:rPr>
              <a:t>In some cases, outliers can be natural and explainable. </a:t>
            </a:r>
          </a:p>
          <a:p>
            <a:r>
              <a:rPr lang="en-US" sz="2000" b="0">
                <a:latin typeface="+mn-lt"/>
              </a:rPr>
              <a:t>You can detect outliers using visualizations such as scatterplot and boxplots.</a:t>
            </a:r>
          </a:p>
          <a:p>
            <a:r>
              <a:rPr lang="en-US" sz="2000" b="0">
                <a:latin typeface="+mn-lt"/>
              </a:rPr>
              <a:t>If the outlier is due to incorrectly entered or measured data, you should drop it.</a:t>
            </a:r>
          </a:p>
          <a:p>
            <a:r>
              <a:rPr lang="en-US" sz="2000" b="0">
                <a:latin typeface="+mn-lt"/>
              </a:rPr>
              <a:t>If the outlier significantly changes the assumptions and results of analysis, you should run the analysis with and without it.</a:t>
            </a:r>
          </a:p>
        </p:txBody>
      </p:sp>
      <p:pic>
        <p:nvPicPr>
          <p:cNvPr id="2050" name="Picture 2" descr="graph-1">
            <a:extLst>
              <a:ext uri="{FF2B5EF4-FFF2-40B4-BE49-F238E27FC236}">
                <a16:creationId xmlns:a16="http://schemas.microsoft.com/office/drawing/2014/main" id="{981C9500-35A3-8E4B-A225-D2BE46EFF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3808" y="3581400"/>
            <a:ext cx="3446736"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istogram and boxplot">
            <a:extLst>
              <a:ext uri="{FF2B5EF4-FFF2-40B4-BE49-F238E27FC236}">
                <a16:creationId xmlns:a16="http://schemas.microsoft.com/office/drawing/2014/main" id="{70CA2C46-0569-5745-A685-D39076FA5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44" y="533400"/>
            <a:ext cx="3276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49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Next Class</a:t>
            </a:r>
          </a:p>
        </p:txBody>
      </p:sp>
      <p:sp>
        <p:nvSpPr>
          <p:cNvPr id="3" name="Content Placeholder 2"/>
          <p:cNvSpPr>
            <a:spLocks noGrp="1"/>
          </p:cNvSpPr>
          <p:nvPr>
            <p:ph idx="1"/>
          </p:nvPr>
        </p:nvSpPr>
        <p:spPr>
          <a:xfrm>
            <a:off x="771525" y="1676400"/>
            <a:ext cx="7686675" cy="3962400"/>
          </a:xfrm>
        </p:spPr>
        <p:txBody>
          <a:bodyPr/>
          <a:lstStyle/>
          <a:p>
            <a:r>
              <a:rPr lang="en-US"/>
              <a:t>Agenda</a:t>
            </a:r>
          </a:p>
          <a:p>
            <a:pPr lvl="1"/>
            <a:r>
              <a:rPr lang="en-US"/>
              <a:t>Basic Statistics</a:t>
            </a:r>
          </a:p>
          <a:p>
            <a:pPr lvl="1"/>
            <a:r>
              <a:rPr lang="en-US"/>
              <a:t>Missing Data</a:t>
            </a:r>
          </a:p>
          <a:p>
            <a:pPr marL="457200" lvl="1" indent="0">
              <a:buNone/>
            </a:pPr>
            <a:endParaRPr lang="en-US"/>
          </a:p>
          <a:p>
            <a:pPr marL="457200" lvl="1" indent="0">
              <a:buNone/>
            </a:pPr>
            <a:endParaRPr lang="en-US"/>
          </a:p>
        </p:txBody>
      </p:sp>
    </p:spTree>
    <p:extLst>
      <p:ext uri="{BB962C8B-B14F-4D97-AF65-F5344CB8AC3E}">
        <p14:creationId xmlns:p14="http://schemas.microsoft.com/office/powerpoint/2010/main" val="298171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6DE5F-3720-644A-AEEB-2F6389D71EAF}"/>
              </a:ext>
            </a:extLst>
          </p:cNvPr>
          <p:cNvSpPr>
            <a:spLocks noGrp="1"/>
          </p:cNvSpPr>
          <p:nvPr>
            <p:ph type="title"/>
          </p:nvPr>
        </p:nvSpPr>
        <p:spPr>
          <a:xfrm>
            <a:off x="771525" y="381000"/>
            <a:ext cx="7686675" cy="685800"/>
          </a:xfrm>
        </p:spPr>
        <p:txBody>
          <a:bodyPr/>
          <a:lstStyle/>
          <a:p>
            <a:r>
              <a:rPr lang="en-US"/>
              <a:t>Measurement</a:t>
            </a:r>
          </a:p>
        </p:txBody>
      </p:sp>
      <p:sp>
        <p:nvSpPr>
          <p:cNvPr id="3" name="Content Placeholder 2">
            <a:extLst>
              <a:ext uri="{FF2B5EF4-FFF2-40B4-BE49-F238E27FC236}">
                <a16:creationId xmlns:a16="http://schemas.microsoft.com/office/drawing/2014/main" id="{E421BFDA-85CC-9B44-AC24-59FFE6254A2A}"/>
              </a:ext>
            </a:extLst>
          </p:cNvPr>
          <p:cNvSpPr>
            <a:spLocks noGrp="1"/>
          </p:cNvSpPr>
          <p:nvPr>
            <p:ph idx="1"/>
          </p:nvPr>
        </p:nvSpPr>
        <p:spPr>
          <a:xfrm>
            <a:off x="771525" y="1219200"/>
            <a:ext cx="7686675" cy="4419600"/>
          </a:xfrm>
        </p:spPr>
        <p:txBody>
          <a:bodyPr/>
          <a:lstStyle/>
          <a:p>
            <a:r>
              <a:rPr lang="en-US"/>
              <a:t>Measurement is the process of systematically assigning numbers to objects and their properties, to facilitate the use of mathematics in studying and describing objects and their relationships.</a:t>
            </a:r>
          </a:p>
          <a:p>
            <a:r>
              <a:rPr lang="en-US"/>
              <a:t>Some types of measurement are fairly concrete: for instance, measuring a person’s weight in pounds or kilograms, or their height in feet and inches or in meters. </a:t>
            </a:r>
          </a:p>
          <a:p>
            <a:r>
              <a:rPr lang="en-US"/>
              <a:t>There are Tests to measure abstractions like intelligence and scholastic aptitude. </a:t>
            </a:r>
          </a:p>
          <a:p>
            <a:endParaRPr lang="en-US"/>
          </a:p>
          <a:p>
            <a:endParaRPr lang="en-US"/>
          </a:p>
          <a:p>
            <a:endParaRPr lang="en-US"/>
          </a:p>
          <a:p>
            <a:endParaRPr lang="en-US"/>
          </a:p>
        </p:txBody>
      </p:sp>
    </p:spTree>
    <p:extLst>
      <p:ext uri="{BB962C8B-B14F-4D97-AF65-F5344CB8AC3E}">
        <p14:creationId xmlns:p14="http://schemas.microsoft.com/office/powerpoint/2010/main" val="227143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BDF3-E217-FA4F-8D7A-13CB9C39BE87}"/>
              </a:ext>
            </a:extLst>
          </p:cNvPr>
          <p:cNvSpPr>
            <a:spLocks noGrp="1"/>
          </p:cNvSpPr>
          <p:nvPr>
            <p:ph type="title"/>
          </p:nvPr>
        </p:nvSpPr>
        <p:spPr/>
        <p:txBody>
          <a:bodyPr/>
          <a:lstStyle/>
          <a:p>
            <a:r>
              <a:rPr lang="en-US"/>
              <a:t>Levels of Measurement</a:t>
            </a:r>
            <a:br>
              <a:rPr lang="en-US"/>
            </a:br>
            <a:endParaRPr lang="en-US"/>
          </a:p>
        </p:txBody>
      </p:sp>
      <p:sp>
        <p:nvSpPr>
          <p:cNvPr id="3" name="Content Placeholder 2">
            <a:extLst>
              <a:ext uri="{FF2B5EF4-FFF2-40B4-BE49-F238E27FC236}">
                <a16:creationId xmlns:a16="http://schemas.microsoft.com/office/drawing/2014/main" id="{FE4DC35C-DFA3-3248-A2DF-47D755C63A28}"/>
              </a:ext>
            </a:extLst>
          </p:cNvPr>
          <p:cNvSpPr>
            <a:spLocks noGrp="1"/>
          </p:cNvSpPr>
          <p:nvPr>
            <p:ph idx="1"/>
          </p:nvPr>
        </p:nvSpPr>
        <p:spPr>
          <a:xfrm>
            <a:off x="771525" y="1295400"/>
            <a:ext cx="7686675" cy="4343400"/>
          </a:xfrm>
        </p:spPr>
        <p:txBody>
          <a:bodyPr/>
          <a:lstStyle/>
          <a:p>
            <a:r>
              <a:rPr lang="en-US"/>
              <a:t>Four types or levels of measurement</a:t>
            </a:r>
          </a:p>
          <a:p>
            <a:pPr lvl="1"/>
            <a:r>
              <a:rPr lang="en-US"/>
              <a:t>Nominal data</a:t>
            </a:r>
          </a:p>
          <a:p>
            <a:pPr lvl="1"/>
            <a:r>
              <a:rPr lang="en-US"/>
              <a:t>Ordinal data</a:t>
            </a:r>
          </a:p>
          <a:p>
            <a:pPr lvl="1"/>
            <a:r>
              <a:rPr lang="en-US"/>
              <a:t>Interval data</a:t>
            </a:r>
          </a:p>
          <a:p>
            <a:pPr lvl="1"/>
            <a:r>
              <a:rPr lang="en-US"/>
              <a:t>Ratio data</a:t>
            </a:r>
          </a:p>
          <a:p>
            <a:endParaRPr lang="en-US"/>
          </a:p>
        </p:txBody>
      </p:sp>
    </p:spTree>
    <p:extLst>
      <p:ext uri="{BB962C8B-B14F-4D97-AF65-F5344CB8AC3E}">
        <p14:creationId xmlns:p14="http://schemas.microsoft.com/office/powerpoint/2010/main" val="138597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B80B-F06B-564B-BC36-88F6E0D0350E}"/>
              </a:ext>
            </a:extLst>
          </p:cNvPr>
          <p:cNvSpPr>
            <a:spLocks noGrp="1"/>
          </p:cNvSpPr>
          <p:nvPr>
            <p:ph type="title"/>
          </p:nvPr>
        </p:nvSpPr>
        <p:spPr>
          <a:xfrm>
            <a:off x="771525" y="228600"/>
            <a:ext cx="7686675" cy="381000"/>
          </a:xfrm>
        </p:spPr>
        <p:txBody>
          <a:bodyPr/>
          <a:lstStyle/>
          <a:p>
            <a:r>
              <a:rPr lang="en-US"/>
              <a:t>Nominal Data</a:t>
            </a:r>
          </a:p>
        </p:txBody>
      </p:sp>
      <p:sp>
        <p:nvSpPr>
          <p:cNvPr id="3" name="Content Placeholder 2">
            <a:extLst>
              <a:ext uri="{FF2B5EF4-FFF2-40B4-BE49-F238E27FC236}">
                <a16:creationId xmlns:a16="http://schemas.microsoft.com/office/drawing/2014/main" id="{190E5C8D-1536-294D-B94E-65247434FC2F}"/>
              </a:ext>
            </a:extLst>
          </p:cNvPr>
          <p:cNvSpPr>
            <a:spLocks noGrp="1"/>
          </p:cNvSpPr>
          <p:nvPr>
            <p:ph idx="1"/>
          </p:nvPr>
        </p:nvSpPr>
        <p:spPr>
          <a:xfrm>
            <a:off x="771525" y="838200"/>
            <a:ext cx="7686675" cy="5562600"/>
          </a:xfrm>
        </p:spPr>
        <p:txBody>
          <a:bodyPr/>
          <a:lstStyle/>
          <a:p>
            <a:r>
              <a:rPr lang="en-US" sz="2000" b="0">
                <a:latin typeface="+mn-lt"/>
              </a:rPr>
              <a:t>The numbers function as a </a:t>
            </a:r>
            <a:r>
              <a:rPr lang="en-US" sz="2000" b="0" u="sng">
                <a:latin typeface="+mn-lt"/>
              </a:rPr>
              <a:t>name</a:t>
            </a:r>
            <a:r>
              <a:rPr lang="en-US" sz="2000" b="0">
                <a:latin typeface="+mn-lt"/>
              </a:rPr>
              <a:t> or </a:t>
            </a:r>
            <a:r>
              <a:rPr lang="en-US" sz="2000" b="0" u="sng">
                <a:latin typeface="+mn-lt"/>
              </a:rPr>
              <a:t>label</a:t>
            </a:r>
            <a:r>
              <a:rPr lang="en-US" sz="2000" b="0">
                <a:latin typeface="+mn-lt"/>
              </a:rPr>
              <a:t> and do not have numeric meaning. </a:t>
            </a:r>
          </a:p>
          <a:p>
            <a:r>
              <a:rPr lang="en-US" sz="2000" b="0">
                <a:latin typeface="+mn-lt"/>
              </a:rPr>
              <a:t>For example, you might create a variable for gender, which takes the value 1 if the person is male and 0 if the person is female. The 0 and 1 have no numeric meaning but function simply as labels in the same way that you might record the values as “M” or “F.”</a:t>
            </a:r>
          </a:p>
          <a:p>
            <a:r>
              <a:rPr lang="en-US" sz="2000" b="0">
                <a:latin typeface="+mn-lt"/>
              </a:rPr>
              <a:t>Why choose numeric rather than text values to code nominal data?</a:t>
            </a:r>
          </a:p>
          <a:p>
            <a:pPr lvl="1"/>
            <a:r>
              <a:rPr lang="en-US" sz="2000">
                <a:latin typeface="+mn-lt"/>
              </a:rPr>
              <a:t>Numeric data are easier to process than text data</a:t>
            </a:r>
          </a:p>
          <a:p>
            <a:pPr lvl="1"/>
            <a:r>
              <a:rPr lang="en-US" sz="2000">
                <a:latin typeface="+mn-lt"/>
              </a:rPr>
              <a:t>It can help avoid data entry errors (you can type “M” as “m”)</a:t>
            </a:r>
          </a:p>
          <a:p>
            <a:r>
              <a:rPr lang="en-US" sz="2000" b="0">
                <a:latin typeface="+mn-lt"/>
              </a:rPr>
              <a:t>You can have more than two categories of nominal data.</a:t>
            </a:r>
          </a:p>
          <a:p>
            <a:r>
              <a:rPr lang="en-US" sz="2000" b="0">
                <a:latin typeface="+mn-lt"/>
              </a:rPr>
              <a:t>When data can take on only two values, as in the male/female example, it is called </a:t>
            </a:r>
            <a:r>
              <a:rPr lang="en-US" sz="2000">
                <a:latin typeface="+mn-lt"/>
              </a:rPr>
              <a:t>binary data</a:t>
            </a:r>
            <a:r>
              <a:rPr lang="en-US" sz="2000" b="0">
                <a:latin typeface="+mn-lt"/>
              </a:rPr>
              <a:t>. </a:t>
            </a:r>
          </a:p>
          <a:p>
            <a:pPr marL="0" indent="0">
              <a:buNone/>
            </a:pPr>
            <a:endParaRPr lang="en-US"/>
          </a:p>
          <a:p>
            <a:endParaRPr lang="en-US"/>
          </a:p>
        </p:txBody>
      </p:sp>
    </p:spTree>
    <p:extLst>
      <p:ext uri="{BB962C8B-B14F-4D97-AF65-F5344CB8AC3E}">
        <p14:creationId xmlns:p14="http://schemas.microsoft.com/office/powerpoint/2010/main" val="1351145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DCC0-A25B-A94F-A5E1-B10874D14EFB}"/>
              </a:ext>
            </a:extLst>
          </p:cNvPr>
          <p:cNvSpPr>
            <a:spLocks noGrp="1"/>
          </p:cNvSpPr>
          <p:nvPr>
            <p:ph type="title"/>
          </p:nvPr>
        </p:nvSpPr>
        <p:spPr>
          <a:xfrm>
            <a:off x="771525" y="381000"/>
            <a:ext cx="7686675" cy="609600"/>
          </a:xfrm>
        </p:spPr>
        <p:txBody>
          <a:bodyPr/>
          <a:lstStyle/>
          <a:p>
            <a:r>
              <a:rPr lang="en-US"/>
              <a:t>Ordinal Data</a:t>
            </a:r>
          </a:p>
        </p:txBody>
      </p:sp>
      <p:sp>
        <p:nvSpPr>
          <p:cNvPr id="3" name="Content Placeholder 2">
            <a:extLst>
              <a:ext uri="{FF2B5EF4-FFF2-40B4-BE49-F238E27FC236}">
                <a16:creationId xmlns:a16="http://schemas.microsoft.com/office/drawing/2014/main" id="{60F9EB90-C616-044A-BEE9-130D91E1DDE5}"/>
              </a:ext>
            </a:extLst>
          </p:cNvPr>
          <p:cNvSpPr>
            <a:spLocks noGrp="1"/>
          </p:cNvSpPr>
          <p:nvPr>
            <p:ph idx="1"/>
          </p:nvPr>
        </p:nvSpPr>
        <p:spPr>
          <a:xfrm>
            <a:off x="771525" y="1219200"/>
            <a:ext cx="7686675" cy="4724400"/>
          </a:xfrm>
        </p:spPr>
        <p:txBody>
          <a:bodyPr/>
          <a:lstStyle/>
          <a:p>
            <a:r>
              <a:rPr lang="en-US" sz="2000" b="0">
                <a:latin typeface="+mn-lt"/>
              </a:rPr>
              <a:t>Data has some meaningful </a:t>
            </a:r>
            <a:r>
              <a:rPr lang="en-US" sz="2000" b="0" u="sng">
                <a:latin typeface="+mn-lt"/>
              </a:rPr>
              <a:t>order</a:t>
            </a:r>
            <a:r>
              <a:rPr lang="en-US" sz="2000" b="0">
                <a:latin typeface="+mn-lt"/>
              </a:rPr>
              <a:t>, so that higher values represent more of some characteristic than lower values.</a:t>
            </a:r>
          </a:p>
          <a:p>
            <a:r>
              <a:rPr lang="en-US" sz="2000" b="0">
                <a:latin typeface="+mn-lt"/>
              </a:rPr>
              <a:t>For example, the third-degree burns the most serious than first-degree burns. The stage 4 cancer is more serious than the stage 1 cancer.</a:t>
            </a:r>
          </a:p>
          <a:p>
            <a:r>
              <a:rPr lang="en-US" sz="2000" b="0">
                <a:latin typeface="+mn-lt"/>
              </a:rPr>
              <a:t>There is no metric analogous to a ruler or scale to quantify how great the distance between categories is.</a:t>
            </a:r>
          </a:p>
          <a:p>
            <a:pPr lvl="1"/>
            <a:r>
              <a:rPr lang="en-US" sz="1800" b="0">
                <a:latin typeface="+mn-lt"/>
              </a:rPr>
              <a:t>it is appropriate to calculate the median (central value) of ordinal data, but not the mean (which assumes interval data).</a:t>
            </a:r>
          </a:p>
          <a:p>
            <a:r>
              <a:rPr lang="en-US" sz="2000" b="0">
                <a:latin typeface="+mn-lt"/>
              </a:rPr>
              <a:t>Many ordinal scales involve ranks. </a:t>
            </a:r>
          </a:p>
          <a:p>
            <a:r>
              <a:rPr lang="en-US" sz="2000" b="0"/>
              <a:t>The numbers used for measurement with ordinal data carry more meaning than those used in nominal data.</a:t>
            </a:r>
          </a:p>
          <a:p>
            <a:r>
              <a:rPr lang="en-US" sz="2000"/>
              <a:t>Likert Scale </a:t>
            </a:r>
            <a:r>
              <a:rPr lang="en-US" sz="2000" b="0"/>
              <a:t>is another example of ordinal data.</a:t>
            </a:r>
          </a:p>
          <a:p>
            <a:endParaRPr lang="en-US" sz="2000" b="0"/>
          </a:p>
          <a:p>
            <a:endParaRPr lang="en-US" sz="2000" b="0">
              <a:latin typeface="+mn-lt"/>
            </a:endParaRPr>
          </a:p>
          <a:p>
            <a:endParaRPr lang="en-US" sz="2000" b="0">
              <a:latin typeface="+mn-lt"/>
            </a:endParaRPr>
          </a:p>
          <a:p>
            <a:endParaRPr lang="en-US" sz="2000" b="0">
              <a:latin typeface="+mn-lt"/>
            </a:endParaRPr>
          </a:p>
          <a:p>
            <a:endParaRPr lang="en-US" sz="2000" b="0">
              <a:latin typeface="+mn-lt"/>
            </a:endParaRPr>
          </a:p>
          <a:p>
            <a:endParaRPr lang="en-US" b="0">
              <a:latin typeface="+mn-lt"/>
            </a:endParaRPr>
          </a:p>
          <a:p>
            <a:endParaRPr lang="en-US" b="0">
              <a:latin typeface="+mn-lt"/>
            </a:endParaRPr>
          </a:p>
          <a:p>
            <a:endParaRPr lang="en-US"/>
          </a:p>
        </p:txBody>
      </p:sp>
    </p:spTree>
    <p:extLst>
      <p:ext uri="{BB962C8B-B14F-4D97-AF65-F5344CB8AC3E}">
        <p14:creationId xmlns:p14="http://schemas.microsoft.com/office/powerpoint/2010/main" val="103390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CC07-364E-5B47-9D71-EC6E6D93D7D0}"/>
              </a:ext>
            </a:extLst>
          </p:cNvPr>
          <p:cNvSpPr>
            <a:spLocks noGrp="1"/>
          </p:cNvSpPr>
          <p:nvPr>
            <p:ph type="title"/>
          </p:nvPr>
        </p:nvSpPr>
        <p:spPr/>
        <p:txBody>
          <a:bodyPr/>
          <a:lstStyle/>
          <a:p>
            <a:r>
              <a:rPr lang="en-US"/>
              <a:t>Likert Scale</a:t>
            </a:r>
          </a:p>
        </p:txBody>
      </p:sp>
      <p:pic>
        <p:nvPicPr>
          <p:cNvPr id="1026" name="Picture 2" descr="Image result for likert scale">
            <a:extLst>
              <a:ext uri="{FF2B5EF4-FFF2-40B4-BE49-F238E27FC236}">
                <a16:creationId xmlns:a16="http://schemas.microsoft.com/office/drawing/2014/main" id="{8ABFA38E-7AE2-914E-BA44-62B9A46FCE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362200"/>
            <a:ext cx="6453468" cy="2813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A720FCE-5E3B-2848-81A6-5AE170580794}"/>
              </a:ext>
            </a:extLst>
          </p:cNvPr>
          <p:cNvSpPr/>
          <p:nvPr/>
        </p:nvSpPr>
        <p:spPr>
          <a:xfrm>
            <a:off x="5943600" y="5837951"/>
            <a:ext cx="3200400" cy="246221"/>
          </a:xfrm>
          <a:prstGeom prst="rect">
            <a:avLst/>
          </a:prstGeom>
        </p:spPr>
        <p:txBody>
          <a:bodyPr wrap="square">
            <a:spAutoFit/>
          </a:bodyPr>
          <a:lstStyle/>
          <a:p>
            <a:r>
              <a:rPr lang="en-US" sz="1000"/>
              <a:t>Source: https://</a:t>
            </a:r>
            <a:r>
              <a:rPr lang="en-US" sz="1000" err="1"/>
              <a:t>www.fieldboom.com</a:t>
            </a:r>
            <a:r>
              <a:rPr lang="en-US" sz="1000"/>
              <a:t>/blog/</a:t>
            </a:r>
            <a:r>
              <a:rPr lang="en-US" sz="1000" err="1"/>
              <a:t>likert</a:t>
            </a:r>
            <a:r>
              <a:rPr lang="en-US" sz="1000"/>
              <a:t>-scale/</a:t>
            </a:r>
          </a:p>
        </p:txBody>
      </p:sp>
    </p:spTree>
    <p:extLst>
      <p:ext uri="{BB962C8B-B14F-4D97-AF65-F5344CB8AC3E}">
        <p14:creationId xmlns:p14="http://schemas.microsoft.com/office/powerpoint/2010/main" val="372033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2BBB-28B2-E14B-9E9E-30F31EB0DE6F}"/>
              </a:ext>
            </a:extLst>
          </p:cNvPr>
          <p:cNvSpPr>
            <a:spLocks noGrp="1"/>
          </p:cNvSpPr>
          <p:nvPr>
            <p:ph type="title"/>
          </p:nvPr>
        </p:nvSpPr>
        <p:spPr>
          <a:xfrm>
            <a:off x="771525" y="381000"/>
            <a:ext cx="7686675" cy="533400"/>
          </a:xfrm>
        </p:spPr>
        <p:txBody>
          <a:bodyPr/>
          <a:lstStyle/>
          <a:p>
            <a:r>
              <a:rPr lang="en-US"/>
              <a:t>Interval Data</a:t>
            </a:r>
          </a:p>
        </p:txBody>
      </p:sp>
      <p:sp>
        <p:nvSpPr>
          <p:cNvPr id="3" name="Content Placeholder 2">
            <a:extLst>
              <a:ext uri="{FF2B5EF4-FFF2-40B4-BE49-F238E27FC236}">
                <a16:creationId xmlns:a16="http://schemas.microsoft.com/office/drawing/2014/main" id="{15BD7AB0-9833-CB43-91EC-864BB5569A71}"/>
              </a:ext>
            </a:extLst>
          </p:cNvPr>
          <p:cNvSpPr>
            <a:spLocks noGrp="1"/>
          </p:cNvSpPr>
          <p:nvPr>
            <p:ph idx="1"/>
          </p:nvPr>
        </p:nvSpPr>
        <p:spPr>
          <a:xfrm>
            <a:off x="771525" y="1219200"/>
            <a:ext cx="7686675" cy="4724400"/>
          </a:xfrm>
        </p:spPr>
        <p:txBody>
          <a:bodyPr/>
          <a:lstStyle/>
          <a:p>
            <a:r>
              <a:rPr lang="en-US" b="0">
                <a:latin typeface="+mn-lt"/>
              </a:rPr>
              <a:t>Interval data has a meaningful order and equal intervals between measurements.</a:t>
            </a:r>
          </a:p>
          <a:p>
            <a:r>
              <a:rPr lang="en-US" b="0">
                <a:latin typeface="+mn-lt"/>
              </a:rPr>
              <a:t>Example: Fahrenheit temperature scale. The difference between 10 degrees and 25 degrees (a difference of 15 degrees) represents the same amount of temperature change as the difference between 60 and 75 degrees.</a:t>
            </a:r>
          </a:p>
          <a:p>
            <a:endParaRPr lang="en-US"/>
          </a:p>
          <a:p>
            <a:endParaRPr lang="en-US"/>
          </a:p>
          <a:p>
            <a:endParaRPr lang="en-US"/>
          </a:p>
        </p:txBody>
      </p:sp>
    </p:spTree>
    <p:extLst>
      <p:ext uri="{BB962C8B-B14F-4D97-AF65-F5344CB8AC3E}">
        <p14:creationId xmlns:p14="http://schemas.microsoft.com/office/powerpoint/2010/main" val="3899076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D6D6-5223-4B43-B2F5-1F5FF7889931}"/>
              </a:ext>
            </a:extLst>
          </p:cNvPr>
          <p:cNvSpPr>
            <a:spLocks noGrp="1"/>
          </p:cNvSpPr>
          <p:nvPr>
            <p:ph type="title"/>
          </p:nvPr>
        </p:nvSpPr>
        <p:spPr/>
        <p:txBody>
          <a:bodyPr/>
          <a:lstStyle/>
          <a:p>
            <a:r>
              <a:rPr lang="en-US"/>
              <a:t>Ratio Data</a:t>
            </a:r>
          </a:p>
        </p:txBody>
      </p:sp>
      <p:sp>
        <p:nvSpPr>
          <p:cNvPr id="3" name="Content Placeholder 2">
            <a:extLst>
              <a:ext uri="{FF2B5EF4-FFF2-40B4-BE49-F238E27FC236}">
                <a16:creationId xmlns:a16="http://schemas.microsoft.com/office/drawing/2014/main" id="{EA0DAF56-6147-FB46-A536-23E61CE86AD5}"/>
              </a:ext>
            </a:extLst>
          </p:cNvPr>
          <p:cNvSpPr>
            <a:spLocks noGrp="1"/>
          </p:cNvSpPr>
          <p:nvPr>
            <p:ph idx="1"/>
          </p:nvPr>
        </p:nvSpPr>
        <p:spPr>
          <a:xfrm>
            <a:off x="754592" y="1550988"/>
            <a:ext cx="7686675" cy="3657600"/>
          </a:xfrm>
        </p:spPr>
        <p:txBody>
          <a:bodyPr/>
          <a:lstStyle/>
          <a:p>
            <a:r>
              <a:rPr lang="en-US" b="0">
                <a:latin typeface="+mn-lt"/>
              </a:rPr>
              <a:t>Ratio data has all the qualities of interval data (natural order, equal intervals) plus a natural zero point.</a:t>
            </a:r>
          </a:p>
          <a:p>
            <a:r>
              <a:rPr lang="en-US" b="0">
                <a:latin typeface="+mn-lt"/>
              </a:rPr>
              <a:t>Many physical measurements (height, weight, and age) are ratio data.</a:t>
            </a:r>
          </a:p>
          <a:p>
            <a:r>
              <a:rPr lang="en-US" b="0">
                <a:latin typeface="+mn-lt"/>
              </a:rPr>
              <a:t>How about income or bank balance?</a:t>
            </a:r>
          </a:p>
          <a:p>
            <a:pPr lvl="1"/>
            <a:r>
              <a:rPr lang="en-US" b="0">
                <a:latin typeface="+mn-lt"/>
              </a:rPr>
              <a:t>They are ratio data as you can certainly earn 0 dollars in a year, or have 0 dollars in your bank account.</a:t>
            </a:r>
          </a:p>
          <a:p>
            <a:pPr lvl="1"/>
            <a:endParaRPr lang="en-US"/>
          </a:p>
          <a:p>
            <a:endParaRPr lang="en-US"/>
          </a:p>
        </p:txBody>
      </p:sp>
    </p:spTree>
    <p:extLst>
      <p:ext uri="{BB962C8B-B14F-4D97-AF65-F5344CB8AC3E}">
        <p14:creationId xmlns:p14="http://schemas.microsoft.com/office/powerpoint/2010/main" val="139864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1384-3F30-934F-9A92-FB155014A8C8}"/>
              </a:ext>
            </a:extLst>
          </p:cNvPr>
          <p:cNvSpPr>
            <a:spLocks noGrp="1"/>
          </p:cNvSpPr>
          <p:nvPr>
            <p:ph type="title"/>
          </p:nvPr>
        </p:nvSpPr>
        <p:spPr/>
        <p:txBody>
          <a:bodyPr/>
          <a:lstStyle/>
          <a:p>
            <a:r>
              <a:rPr lang="en-US"/>
              <a:t>Continuous Vs. Discrete Data</a:t>
            </a:r>
            <a:br>
              <a:rPr lang="en-US"/>
            </a:br>
            <a:endParaRPr lang="en-US"/>
          </a:p>
        </p:txBody>
      </p:sp>
      <p:sp>
        <p:nvSpPr>
          <p:cNvPr id="3" name="Content Placeholder 2">
            <a:extLst>
              <a:ext uri="{FF2B5EF4-FFF2-40B4-BE49-F238E27FC236}">
                <a16:creationId xmlns:a16="http://schemas.microsoft.com/office/drawing/2014/main" id="{E196A514-AD26-BB44-B94C-3C78EC839C81}"/>
              </a:ext>
            </a:extLst>
          </p:cNvPr>
          <p:cNvSpPr>
            <a:spLocks noGrp="1"/>
          </p:cNvSpPr>
          <p:nvPr>
            <p:ph idx="1"/>
          </p:nvPr>
        </p:nvSpPr>
        <p:spPr>
          <a:xfrm>
            <a:off x="771525" y="1371600"/>
            <a:ext cx="7686675" cy="4572000"/>
          </a:xfrm>
        </p:spPr>
        <p:txBody>
          <a:bodyPr/>
          <a:lstStyle/>
          <a:p>
            <a:r>
              <a:rPr lang="en-US" sz="2000" b="0">
                <a:latin typeface="+mn-lt"/>
              </a:rPr>
              <a:t>Continuous data can take any value, or any value within a range. </a:t>
            </a:r>
          </a:p>
          <a:p>
            <a:r>
              <a:rPr lang="en-US" sz="2000" b="0">
                <a:latin typeface="+mn-lt"/>
              </a:rPr>
              <a:t>Most data measured by interval and ratio scales, other than that based on counting, is continuous: for example: weight, height, distance, and income are all continuous.</a:t>
            </a:r>
          </a:p>
          <a:p>
            <a:r>
              <a:rPr lang="en-US" sz="2000" b="0">
                <a:latin typeface="+mn-lt"/>
              </a:rPr>
              <a:t>Discrete data can only take on particular values, and has clear boundaries. Any variable based on counting is discrete, whether you are counting the number of books purchased in a year or the number of prenatal care visits made during a pregnancy or number of children. </a:t>
            </a:r>
          </a:p>
          <a:p>
            <a:pPr lvl="1"/>
            <a:r>
              <a:rPr lang="en-US" sz="1800" b="0">
                <a:latin typeface="+mn-lt"/>
              </a:rPr>
              <a:t>Parents cannot have 1.27 children </a:t>
            </a:r>
          </a:p>
          <a:p>
            <a:r>
              <a:rPr lang="en-US" sz="2000" b="0">
                <a:latin typeface="+mn-lt"/>
              </a:rPr>
              <a:t>Nominal data is also discrete, as are binary and rank-ordered data.</a:t>
            </a:r>
          </a:p>
          <a:p>
            <a:endParaRPr lang="en-US"/>
          </a:p>
        </p:txBody>
      </p:sp>
    </p:spTree>
    <p:extLst>
      <p:ext uri="{BB962C8B-B14F-4D97-AF65-F5344CB8AC3E}">
        <p14:creationId xmlns:p14="http://schemas.microsoft.com/office/powerpoint/2010/main" val="73762886"/>
      </p:ext>
    </p:extLst>
  </p:cSld>
  <p:clrMapOvr>
    <a:masterClrMapping/>
  </p:clrMapOvr>
</p:sld>
</file>

<file path=ppt/theme/theme1.xml><?xml version="1.0" encoding="utf-8"?>
<a:theme xmlns:a="http://schemas.openxmlformats.org/drawingml/2006/main" name="MNSU_master_11-13">
  <a:themeElements>
    <a:clrScheme name="">
      <a:dk1>
        <a:srgbClr val="3F0058"/>
      </a:dk1>
      <a:lt1>
        <a:srgbClr val="FFFFFF"/>
      </a:lt1>
      <a:dk2>
        <a:srgbClr val="000000"/>
      </a:dk2>
      <a:lt2>
        <a:srgbClr val="808080"/>
      </a:lt2>
      <a:accent1>
        <a:srgbClr val="BBE0E3"/>
      </a:accent1>
      <a:accent2>
        <a:srgbClr val="333399"/>
      </a:accent2>
      <a:accent3>
        <a:srgbClr val="FFFFFF"/>
      </a:accent3>
      <a:accent4>
        <a:srgbClr val="34004A"/>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ヒラギノ角ゴ Pro W3" charset="0"/>
            <a:cs typeface="ヒラギノ角ゴ Pro W3"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C47318B63E1E48A718127921DD400C" ma:contentTypeVersion="13" ma:contentTypeDescription="Create a new document." ma:contentTypeScope="" ma:versionID="4797ca9b1324c18d9fe1ebd8c580dccc">
  <xsd:schema xmlns:xsd="http://www.w3.org/2001/XMLSchema" xmlns:xs="http://www.w3.org/2001/XMLSchema" xmlns:p="http://schemas.microsoft.com/office/2006/metadata/properties" xmlns:ns3="94c84202-c237-4038-9ee0-869900cdc94f" xmlns:ns4="76deb96d-0598-4147-91b9-e91e53133656" targetNamespace="http://schemas.microsoft.com/office/2006/metadata/properties" ma:root="true" ma:fieldsID="0c77b21a808ecef442a9179bbd1490e6" ns3:_="" ns4:_="">
    <xsd:import namespace="94c84202-c237-4038-9ee0-869900cdc94f"/>
    <xsd:import namespace="76deb96d-0598-4147-91b9-e91e5313365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c84202-c237-4038-9ee0-869900cdc94f" elementFormDefault="qualified">
    <xsd:import namespace="http://schemas.microsoft.com/office/2006/documentManagement/types"/>
    <xsd:import namespace="http://schemas.microsoft.com/office/infopath/2007/PartnerControls"/>
    <xsd:element name="SharedWithUsers" ma:index="8"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deb96d-0598-4147-91b9-e91e5313365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71D8C9-A11D-458E-A853-FFC3DC8B9D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c84202-c237-4038-9ee0-869900cdc94f"/>
    <ds:schemaRef ds:uri="76deb96d-0598-4147-91b9-e91e531336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FA2D64-8205-4A62-806B-094C64183F93}">
  <ds:schemaRefs>
    <ds:schemaRef ds:uri="http://schemas.microsoft.com/sharepoint/v3/contenttype/forms"/>
  </ds:schemaRefs>
</ds:datastoreItem>
</file>

<file path=customXml/itemProps3.xml><?xml version="1.0" encoding="utf-8"?>
<ds:datastoreItem xmlns:ds="http://schemas.openxmlformats.org/officeDocument/2006/customXml" ds:itemID="{44331472-B28D-4FCB-A91E-BAAB1A081DC4}">
  <ds:schemaRefs>
    <ds:schemaRef ds:uri="http://purl.org/dc/terms/"/>
    <ds:schemaRef ds:uri="http://schemas.openxmlformats.org/package/2006/metadata/core-properties"/>
    <ds:schemaRef ds:uri="http://schemas.microsoft.com/office/2006/documentManagement/types"/>
    <ds:schemaRef ds:uri="94c84202-c237-4038-9ee0-869900cdc94f"/>
    <ds:schemaRef ds:uri="76deb96d-0598-4147-91b9-e91e53133656"/>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MNSU-master-11-13pc</Template>
  <TotalTime>10</TotalTime>
  <Words>1206</Words>
  <Application>Microsoft Office PowerPoint</Application>
  <PresentationFormat>On-screen Show (4:3)</PresentationFormat>
  <Paragraphs>120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Symbol</vt:lpstr>
      <vt:lpstr>Webdings</vt:lpstr>
      <vt:lpstr>MNSU_master_11-13</vt:lpstr>
      <vt:lpstr>IT 418/518: Foundations of Data Science</vt:lpstr>
      <vt:lpstr>Measurement</vt:lpstr>
      <vt:lpstr>Levels of Measurement </vt:lpstr>
      <vt:lpstr>Nominal Data</vt:lpstr>
      <vt:lpstr>Ordinal Data</vt:lpstr>
      <vt:lpstr>Likert Scale</vt:lpstr>
      <vt:lpstr>Interval Data</vt:lpstr>
      <vt:lpstr>Ratio Data</vt:lpstr>
      <vt:lpstr>Continuous Vs. Discrete Data </vt:lpstr>
      <vt:lpstr>Proxy Measurement</vt:lpstr>
      <vt:lpstr>Reliability and Validity </vt:lpstr>
      <vt:lpstr>String and Numeric Data </vt:lpstr>
      <vt:lpstr>Unit of Analysis</vt:lpstr>
      <vt:lpstr>Missing Data</vt:lpstr>
      <vt:lpstr>Dealing with Missing Data</vt:lpstr>
      <vt:lpstr>Dealing with Missing Data</vt:lpstr>
      <vt:lpstr>Dealing with Outliers</vt:lpstr>
      <vt:lpstr>Next Class</vt:lpstr>
    </vt:vector>
  </TitlesOfParts>
  <Company>v</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418</dc:title>
  <dc:creator>Bukralia, Rajeev</dc:creator>
  <cp:lastModifiedBy>Bukralia, Rajeev</cp:lastModifiedBy>
  <cp:revision>2</cp:revision>
  <dcterms:created xsi:type="dcterms:W3CDTF">2016-08-24T19:17:46Z</dcterms:created>
  <dcterms:modified xsi:type="dcterms:W3CDTF">2020-02-04T19:14:19Z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0x010100B4C47318B63E1E48A718127921DD400C</vt:lpwstr>
  </property>
</Properties>
</file>