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8" r:id="rId21"/>
    <p:sldId id="271" r:id="rId22"/>
    <p:sldId id="270" r:id="rId23"/>
    <p:sldId id="272" r:id="rId24"/>
    <p:sldId id="273" r:id="rId25"/>
    <p:sldId id="274" r:id="rId26"/>
    <p:sldId id="280" r:id="rId27"/>
    <p:sldId id="281" r:id="rId28"/>
    <p:sldId id="282" r:id="rId29"/>
    <p:sldId id="283" r:id="rId30"/>
    <p:sldId id="334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41" r:id="rId39"/>
    <p:sldId id="33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0561E-C53F-47B5-9EDA-4D96AE73FC93}" v="6" dt="2020-02-11T20:58:51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1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DBDCF039-179E-4759-96C5-EDCB31F3B9DE}"/>
    <pc:docChg chg="custSel delSld modSld">
      <pc:chgData name="Bukralia, Rajeev" userId="90c774bd-6aea-4ccd-9807-629395d0b3ca" providerId="ADAL" clId="{DBDCF039-179E-4759-96C5-EDCB31F3B9DE}" dt="2020-02-11T20:58:51.586" v="29" actId="1076"/>
      <pc:docMkLst>
        <pc:docMk/>
      </pc:docMkLst>
      <pc:sldChg chg="modSp">
        <pc:chgData name="Bukralia, Rajeev" userId="90c774bd-6aea-4ccd-9807-629395d0b3ca" providerId="ADAL" clId="{DBDCF039-179E-4759-96C5-EDCB31F3B9DE}" dt="2020-02-11T20:22:28.977" v="18" actId="20577"/>
        <pc:sldMkLst>
          <pc:docMk/>
          <pc:sldMk cId="311093204" sldId="256"/>
        </pc:sldMkLst>
        <pc:spChg chg="mod">
          <ac:chgData name="Bukralia, Rajeev" userId="90c774bd-6aea-4ccd-9807-629395d0b3ca" providerId="ADAL" clId="{DBDCF039-179E-4759-96C5-EDCB31F3B9DE}" dt="2020-02-11T20:22:28.977" v="18" actId="20577"/>
          <ac:spMkLst>
            <pc:docMk/>
            <pc:sldMk cId="311093204" sldId="256"/>
            <ac:spMk id="3" creationId="{00000000-0000-0000-0000-000000000000}"/>
          </ac:spMkLst>
        </pc:spChg>
      </pc:sldChg>
      <pc:sldChg chg="del">
        <pc:chgData name="Bukralia, Rajeev" userId="90c774bd-6aea-4ccd-9807-629395d0b3ca" providerId="ADAL" clId="{DBDCF039-179E-4759-96C5-EDCB31F3B9DE}" dt="2020-02-11T20:21:11.931" v="16" actId="2696"/>
        <pc:sldMkLst>
          <pc:docMk/>
          <pc:sldMk cId="2981714662" sldId="257"/>
        </pc:sldMkLst>
      </pc:sldChg>
      <pc:sldChg chg="modSp">
        <pc:chgData name="Bukralia, Rajeev" userId="90c774bd-6aea-4ccd-9807-629395d0b3ca" providerId="ADAL" clId="{DBDCF039-179E-4759-96C5-EDCB31F3B9DE}" dt="2020-02-11T20:49:53.660" v="21" actId="5793"/>
        <pc:sldMkLst>
          <pc:docMk/>
          <pc:sldMk cId="3073946763" sldId="267"/>
        </pc:sldMkLst>
        <pc:spChg chg="mod">
          <ac:chgData name="Bukralia, Rajeev" userId="90c774bd-6aea-4ccd-9807-629395d0b3ca" providerId="ADAL" clId="{DBDCF039-179E-4759-96C5-EDCB31F3B9DE}" dt="2020-02-11T20:49:53.660" v="21" actId="5793"/>
          <ac:spMkLst>
            <pc:docMk/>
            <pc:sldMk cId="3073946763" sldId="267"/>
            <ac:spMk id="3" creationId="{00000000-0000-0000-0000-000000000000}"/>
          </ac:spMkLst>
        </pc:spChg>
      </pc:sldChg>
      <pc:sldChg chg="modSp">
        <pc:chgData name="Bukralia, Rajeev" userId="90c774bd-6aea-4ccd-9807-629395d0b3ca" providerId="ADAL" clId="{DBDCF039-179E-4759-96C5-EDCB31F3B9DE}" dt="2020-02-11T20:58:51.586" v="29" actId="1076"/>
        <pc:sldMkLst>
          <pc:docMk/>
          <pc:sldMk cId="1362785521" sldId="282"/>
        </pc:sldMkLst>
        <pc:spChg chg="mod">
          <ac:chgData name="Bukralia, Rajeev" userId="90c774bd-6aea-4ccd-9807-629395d0b3ca" providerId="ADAL" clId="{DBDCF039-179E-4759-96C5-EDCB31F3B9DE}" dt="2020-02-11T20:58:51.586" v="29" actId="1076"/>
          <ac:spMkLst>
            <pc:docMk/>
            <pc:sldMk cId="1362785521" sldId="282"/>
            <ac:spMk id="3" creationId="{00000000-0000-0000-0000-000000000000}"/>
          </ac:spMkLst>
        </pc:spChg>
      </pc:sldChg>
      <pc:sldChg chg="del">
        <pc:chgData name="Bukralia, Rajeev" userId="90c774bd-6aea-4ccd-9807-629395d0b3ca" providerId="ADAL" clId="{DBDCF039-179E-4759-96C5-EDCB31F3B9DE}" dt="2020-02-11T20:21:11.587" v="0" actId="2696"/>
        <pc:sldMkLst>
          <pc:docMk/>
          <pc:sldMk cId="2271439866" sldId="318"/>
        </pc:sldMkLst>
      </pc:sldChg>
      <pc:sldChg chg="del">
        <pc:chgData name="Bukralia, Rajeev" userId="90c774bd-6aea-4ccd-9807-629395d0b3ca" providerId="ADAL" clId="{DBDCF039-179E-4759-96C5-EDCB31F3B9DE}" dt="2020-02-11T20:21:11.618" v="1" actId="2696"/>
        <pc:sldMkLst>
          <pc:docMk/>
          <pc:sldMk cId="1385972125" sldId="319"/>
        </pc:sldMkLst>
      </pc:sldChg>
      <pc:sldChg chg="del">
        <pc:chgData name="Bukralia, Rajeev" userId="90c774bd-6aea-4ccd-9807-629395d0b3ca" providerId="ADAL" clId="{DBDCF039-179E-4759-96C5-EDCB31F3B9DE}" dt="2020-02-11T20:21:11.634" v="2" actId="2696"/>
        <pc:sldMkLst>
          <pc:docMk/>
          <pc:sldMk cId="1351145450" sldId="320"/>
        </pc:sldMkLst>
      </pc:sldChg>
      <pc:sldChg chg="del">
        <pc:chgData name="Bukralia, Rajeev" userId="90c774bd-6aea-4ccd-9807-629395d0b3ca" providerId="ADAL" clId="{DBDCF039-179E-4759-96C5-EDCB31F3B9DE}" dt="2020-02-11T20:21:11.743" v="3" actId="2696"/>
        <pc:sldMkLst>
          <pc:docMk/>
          <pc:sldMk cId="1033909893" sldId="321"/>
        </pc:sldMkLst>
      </pc:sldChg>
      <pc:sldChg chg="del">
        <pc:chgData name="Bukralia, Rajeev" userId="90c774bd-6aea-4ccd-9807-629395d0b3ca" providerId="ADAL" clId="{DBDCF039-179E-4759-96C5-EDCB31F3B9DE}" dt="2020-02-11T20:21:11.806" v="5" actId="2696"/>
        <pc:sldMkLst>
          <pc:docMk/>
          <pc:sldMk cId="3899076463" sldId="322"/>
        </pc:sldMkLst>
      </pc:sldChg>
      <pc:sldChg chg="del">
        <pc:chgData name="Bukralia, Rajeev" userId="90c774bd-6aea-4ccd-9807-629395d0b3ca" providerId="ADAL" clId="{DBDCF039-179E-4759-96C5-EDCB31F3B9DE}" dt="2020-02-11T20:21:11.821" v="6" actId="2696"/>
        <pc:sldMkLst>
          <pc:docMk/>
          <pc:sldMk cId="1398640158" sldId="323"/>
        </pc:sldMkLst>
      </pc:sldChg>
      <pc:sldChg chg="del">
        <pc:chgData name="Bukralia, Rajeev" userId="90c774bd-6aea-4ccd-9807-629395d0b3ca" providerId="ADAL" clId="{DBDCF039-179E-4759-96C5-EDCB31F3B9DE}" dt="2020-02-11T20:21:11.759" v="4" actId="2696"/>
        <pc:sldMkLst>
          <pc:docMk/>
          <pc:sldMk cId="3720335871" sldId="324"/>
        </pc:sldMkLst>
      </pc:sldChg>
      <pc:sldChg chg="del">
        <pc:chgData name="Bukralia, Rajeev" userId="90c774bd-6aea-4ccd-9807-629395d0b3ca" providerId="ADAL" clId="{DBDCF039-179E-4759-96C5-EDCB31F3B9DE}" dt="2020-02-11T20:21:11.837" v="7" actId="2696"/>
        <pc:sldMkLst>
          <pc:docMk/>
          <pc:sldMk cId="73762886" sldId="325"/>
        </pc:sldMkLst>
      </pc:sldChg>
      <pc:sldChg chg="del">
        <pc:chgData name="Bukralia, Rajeev" userId="90c774bd-6aea-4ccd-9807-629395d0b3ca" providerId="ADAL" clId="{DBDCF039-179E-4759-96C5-EDCB31F3B9DE}" dt="2020-02-11T20:21:11.853" v="8" actId="2696"/>
        <pc:sldMkLst>
          <pc:docMk/>
          <pc:sldMk cId="333305578" sldId="326"/>
        </pc:sldMkLst>
      </pc:sldChg>
      <pc:sldChg chg="del">
        <pc:chgData name="Bukralia, Rajeev" userId="90c774bd-6aea-4ccd-9807-629395d0b3ca" providerId="ADAL" clId="{DBDCF039-179E-4759-96C5-EDCB31F3B9DE}" dt="2020-02-11T20:21:11.853" v="9" actId="2696"/>
        <pc:sldMkLst>
          <pc:docMk/>
          <pc:sldMk cId="142294376" sldId="327"/>
        </pc:sldMkLst>
      </pc:sldChg>
      <pc:sldChg chg="del">
        <pc:chgData name="Bukralia, Rajeev" userId="90c774bd-6aea-4ccd-9807-629395d0b3ca" providerId="ADAL" clId="{DBDCF039-179E-4759-96C5-EDCB31F3B9DE}" dt="2020-02-11T20:21:11.868" v="10" actId="2696"/>
        <pc:sldMkLst>
          <pc:docMk/>
          <pc:sldMk cId="4120585276" sldId="328"/>
        </pc:sldMkLst>
      </pc:sldChg>
      <pc:sldChg chg="del">
        <pc:chgData name="Bukralia, Rajeev" userId="90c774bd-6aea-4ccd-9807-629395d0b3ca" providerId="ADAL" clId="{DBDCF039-179E-4759-96C5-EDCB31F3B9DE}" dt="2020-02-11T20:21:11.884" v="11" actId="2696"/>
        <pc:sldMkLst>
          <pc:docMk/>
          <pc:sldMk cId="2216628104" sldId="329"/>
        </pc:sldMkLst>
      </pc:sldChg>
      <pc:sldChg chg="del">
        <pc:chgData name="Bukralia, Rajeev" userId="90c774bd-6aea-4ccd-9807-629395d0b3ca" providerId="ADAL" clId="{DBDCF039-179E-4759-96C5-EDCB31F3B9DE}" dt="2020-02-11T20:21:11.884" v="12" actId="2696"/>
        <pc:sldMkLst>
          <pc:docMk/>
          <pc:sldMk cId="2618549436" sldId="330"/>
        </pc:sldMkLst>
      </pc:sldChg>
      <pc:sldChg chg="del">
        <pc:chgData name="Bukralia, Rajeev" userId="90c774bd-6aea-4ccd-9807-629395d0b3ca" providerId="ADAL" clId="{DBDCF039-179E-4759-96C5-EDCB31F3B9DE}" dt="2020-02-11T20:21:11.900" v="13" actId="2696"/>
        <pc:sldMkLst>
          <pc:docMk/>
          <pc:sldMk cId="1267260348" sldId="332"/>
        </pc:sldMkLst>
      </pc:sldChg>
      <pc:sldChg chg="del">
        <pc:chgData name="Bukralia, Rajeev" userId="90c774bd-6aea-4ccd-9807-629395d0b3ca" providerId="ADAL" clId="{DBDCF039-179E-4759-96C5-EDCB31F3B9DE}" dt="2020-02-11T20:21:11.915" v="14" actId="2696"/>
        <pc:sldMkLst>
          <pc:docMk/>
          <pc:sldMk cId="3729037717" sldId="333"/>
        </pc:sldMkLst>
      </pc:sldChg>
      <pc:sldChg chg="del">
        <pc:chgData name="Bukralia, Rajeev" userId="90c774bd-6aea-4ccd-9807-629395d0b3ca" providerId="ADAL" clId="{DBDCF039-179E-4759-96C5-EDCB31F3B9DE}" dt="2020-02-11T20:21:11.931" v="15" actId="2696"/>
        <pc:sldMkLst>
          <pc:docMk/>
          <pc:sldMk cId="2040497196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84D1-D179-47A3-8D93-99CEAA5B1D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7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is the median of this data set?</a:t>
            </a:r>
          </a:p>
          <a:p>
            <a:pPr marL="0" indent="0">
              <a:buNone/>
            </a:pPr>
            <a:r>
              <a:rPr lang="en-US" b="0" dirty="0"/>
              <a:t>1 2 3 4 5 6 7 8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752600"/>
            <a:ext cx="7686675" cy="3886200"/>
          </a:xfrm>
        </p:spPr>
        <p:txBody>
          <a:bodyPr/>
          <a:lstStyle/>
          <a:p>
            <a:r>
              <a:rPr lang="en-US" b="0" dirty="0"/>
              <a:t>4.5</a:t>
            </a:r>
          </a:p>
          <a:p>
            <a:r>
              <a:rPr lang="en-US" b="0" dirty="0"/>
              <a:t>The data set has 8 values, which is an even number; the median is therefore the average of the middle two values, in this case 4 and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"/>
            <a:ext cx="4495800" cy="55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685800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86675" cy="3657600"/>
          </a:xfrm>
        </p:spPr>
        <p:txBody>
          <a:bodyPr/>
          <a:lstStyle/>
          <a:p>
            <a:r>
              <a:rPr lang="en-US" dirty="0"/>
              <a:t>Range </a:t>
            </a:r>
            <a:r>
              <a:rPr lang="en-US" b="0" dirty="0"/>
              <a:t>(difference between highest and lowest value)</a:t>
            </a:r>
          </a:p>
          <a:p>
            <a:pPr lvl="1"/>
            <a:r>
              <a:rPr lang="en-US" dirty="0"/>
              <a:t>It only takes account of extreme values</a:t>
            </a:r>
          </a:p>
          <a:p>
            <a:r>
              <a:rPr lang="en-US" dirty="0"/>
              <a:t>Interquartile range </a:t>
            </a:r>
            <a:r>
              <a:rPr lang="en-US" b="0" dirty="0"/>
              <a:t>it basically divides your distribution in four equal parts.)</a:t>
            </a:r>
          </a:p>
          <a:p>
            <a:pPr lvl="1"/>
            <a:r>
              <a:rPr lang="en-US" dirty="0"/>
              <a:t>Better measure of dispersion</a:t>
            </a:r>
            <a:endParaRPr lang="en-US" b="0" dirty="0"/>
          </a:p>
          <a:p>
            <a:r>
              <a:rPr lang="en-US" b="0" dirty="0"/>
              <a:t> </a:t>
            </a:r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4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5" y="152400"/>
            <a:ext cx="7686675" cy="533400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95" y="762000"/>
            <a:ext cx="7686675" cy="4953000"/>
          </a:xfrm>
        </p:spPr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OpenSans"/>
              </a:rPr>
              <a:t>A graph that nicely presents the variability of a distribution is the </a:t>
            </a:r>
            <a:r>
              <a:rPr lang="en-US" dirty="0">
                <a:solidFill>
                  <a:srgbClr val="333333"/>
                </a:solidFill>
                <a:latin typeface="OpenSans"/>
              </a:rPr>
              <a:t>box plot</a:t>
            </a:r>
            <a:r>
              <a:rPr lang="en-US" b="0" dirty="0">
                <a:solidFill>
                  <a:srgbClr val="333333"/>
                </a:solidFill>
                <a:latin typeface="OpenSans"/>
              </a:rPr>
              <a:t>.</a:t>
            </a:r>
            <a:endParaRPr lang="en-US" b="0" dirty="0"/>
          </a:p>
          <a:p>
            <a:r>
              <a:rPr lang="en-US" b="0" dirty="0"/>
              <a:t>The box plot shows you at a glance Q1, Q2 and Q3. The minimum value that's not an outlier, the maximum value that's not an outlier and the outliers.</a:t>
            </a:r>
          </a:p>
          <a:p>
            <a:r>
              <a:rPr lang="en-US" b="0" dirty="0"/>
              <a:t> The length of the box represents the IQR (=Q3 – Q1)</a:t>
            </a:r>
          </a:p>
          <a:p>
            <a:r>
              <a:rPr lang="en-US" b="0" dirty="0"/>
              <a:t>The horizontal line inside the box is the median or in other words, Q2.</a:t>
            </a:r>
          </a:p>
          <a:p>
            <a:r>
              <a:rPr lang="en-US" b="0" dirty="0"/>
              <a:t>If the median (horizontal line or Q2) is roughly centered then the data is roughly symmetric (if not, it is skewed).</a:t>
            </a:r>
          </a:p>
          <a:p>
            <a:r>
              <a:rPr lang="en-US" b="0" dirty="0"/>
              <a:t>Use the 1.5 IQR rule to determine outliers</a:t>
            </a:r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4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00" y="1219200"/>
            <a:ext cx="7188124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576388"/>
            <a:ext cx="7686675" cy="4062412"/>
          </a:xfrm>
        </p:spPr>
        <p:txBody>
          <a:bodyPr/>
          <a:lstStyle/>
          <a:p>
            <a:r>
              <a:rPr lang="en-US" dirty="0"/>
              <a:t>The quartiles of a dataset are 13 and 24.5 and the IQR 11.5. Calculate the outlier data points.</a:t>
            </a:r>
          </a:p>
        </p:txBody>
      </p:sp>
    </p:spTree>
    <p:extLst>
      <p:ext uri="{BB962C8B-B14F-4D97-AF65-F5344CB8AC3E}">
        <p14:creationId xmlns:p14="http://schemas.microsoft.com/office/powerpoint/2010/main" val="163325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1.5 * IQR </a:t>
            </a:r>
          </a:p>
          <a:p>
            <a:r>
              <a:rPr lang="en-US" dirty="0"/>
              <a:t>IQR = 11.5</a:t>
            </a:r>
          </a:p>
          <a:p>
            <a:r>
              <a:rPr lang="en-US" dirty="0"/>
              <a:t>= 17.25</a:t>
            </a:r>
          </a:p>
          <a:p>
            <a:r>
              <a:rPr lang="en-US" dirty="0"/>
              <a:t>A point would have to be larger than 24.5+17.25 = 41.75 to be an outlier</a:t>
            </a:r>
          </a:p>
          <a:p>
            <a:r>
              <a:rPr lang="en-US" dirty="0"/>
              <a:t>Or smaller than -4.25 (13-17.25) to be an outlier.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910224"/>
            <a:ext cx="7686675" cy="5261975"/>
          </a:xfrm>
        </p:spPr>
        <p:txBody>
          <a:bodyPr/>
          <a:lstStyle/>
          <a:p>
            <a:r>
              <a:rPr lang="en-US" b="0" dirty="0"/>
              <a:t>The most common measures of dispersion for continuous data are the </a:t>
            </a:r>
            <a:r>
              <a:rPr lang="en-US" b="0" i="1" dirty="0"/>
              <a:t>variance </a:t>
            </a:r>
            <a:r>
              <a:rPr lang="en-US" b="0" dirty="0"/>
              <a:t>and </a:t>
            </a:r>
            <a:r>
              <a:rPr lang="en-US" b="0" i="1" dirty="0"/>
              <a:t>standard deviation</a:t>
            </a:r>
            <a:r>
              <a:rPr lang="en-US" b="0" dirty="0"/>
              <a:t>. Both describe how much the individual values in a dataset vary from the mean or average value.</a:t>
            </a:r>
          </a:p>
          <a:p>
            <a:r>
              <a:rPr lang="en-US" b="0" dirty="0"/>
              <a:t>The variance and standard deviation are calculated slightly differently depending on whether a population or a sample is being studied, but basically the variance is the average of the squared deviations from the mean.</a:t>
            </a:r>
            <a:endParaRPr lang="en-US" dirty="0"/>
          </a:p>
          <a:p>
            <a:r>
              <a:rPr lang="en-US" b="0" dirty="0"/>
              <a:t>The larger the variance, the larger the variability.</a:t>
            </a:r>
          </a:p>
          <a:p>
            <a:r>
              <a:rPr lang="en-US" b="0" dirty="0"/>
              <a:t>That means the larger the variance, the more the values are spread out around the mean.</a:t>
            </a:r>
          </a:p>
          <a:p>
            <a:r>
              <a:rPr lang="en-US" b="0" dirty="0"/>
              <a:t> </a:t>
            </a:r>
          </a:p>
          <a:p>
            <a:r>
              <a:rPr lang="en-US" b="0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63655"/>
            <a:ext cx="3971925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34" y="963655"/>
            <a:ext cx="3882866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34" y="3325855"/>
            <a:ext cx="3200400" cy="27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object, event, idea, feeling, time period, or any other type of category you are trying to measure</a:t>
            </a:r>
          </a:p>
          <a:p>
            <a:r>
              <a:rPr lang="en-US" dirty="0"/>
              <a:t>Independent (predictors) and dependent (response variables)</a:t>
            </a:r>
          </a:p>
          <a:p>
            <a:r>
              <a:rPr lang="en-US" dirty="0"/>
              <a:t>Known as features or attributes in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576388"/>
            <a:ext cx="7686675" cy="4062412"/>
          </a:xfrm>
        </p:spPr>
        <p:txBody>
          <a:bodyPr/>
          <a:lstStyle/>
          <a:p>
            <a:r>
              <a:rPr lang="en-US" b="0" dirty="0"/>
              <a:t>The standard deviation can be seen as the average distance of an observation from the mean.</a:t>
            </a:r>
          </a:p>
          <a:p>
            <a:r>
              <a:rPr lang="en-US" b="0" dirty="0"/>
              <a:t>The larger the standard deviation, the larger the variability of the data.</a:t>
            </a:r>
          </a:p>
          <a:p>
            <a:r>
              <a:rPr lang="en-US" b="0" dirty="0"/>
              <a:t> We just take the square root of the variance. We call what we get, the standard deviation.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4191000"/>
            <a:ext cx="3895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8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576388"/>
            <a:ext cx="7686675" cy="4062412"/>
          </a:xfrm>
        </p:spPr>
        <p:txBody>
          <a:bodyPr/>
          <a:lstStyle/>
          <a:p>
            <a:r>
              <a:rPr lang="en-US" b="0" dirty="0"/>
              <a:t>Calculate the variance of the following sample </a:t>
            </a:r>
            <a:r>
              <a:rPr lang="nn-NO" b="0" dirty="0"/>
              <a:t>data set </a:t>
            </a:r>
          </a:p>
          <a:p>
            <a:pPr marL="0" indent="0">
              <a:buNone/>
            </a:pPr>
            <a:r>
              <a:rPr lang="nn-NO" b="0" dirty="0"/>
              <a:t>	(1, 2, 3, 4, </a:t>
            </a:r>
            <a:r>
              <a:rPr lang="en-US" b="0" dirty="0"/>
              <a:t>5) </a:t>
            </a:r>
          </a:p>
        </p:txBody>
      </p:sp>
    </p:spTree>
    <p:extLst>
      <p:ext uri="{BB962C8B-B14F-4D97-AF65-F5344CB8AC3E}">
        <p14:creationId xmlns:p14="http://schemas.microsoft.com/office/powerpoint/2010/main" val="45773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09800"/>
            <a:ext cx="6179864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576388"/>
            <a:ext cx="7686675" cy="4062412"/>
          </a:xfrm>
        </p:spPr>
        <p:txBody>
          <a:bodyPr/>
          <a:lstStyle/>
          <a:p>
            <a:r>
              <a:rPr lang="en-US" b="0" dirty="0"/>
              <a:t>Calculate the variance and standard deviation of the following sample </a:t>
            </a:r>
            <a:r>
              <a:rPr lang="nn-NO" b="0" dirty="0"/>
              <a:t>data set using pandas</a:t>
            </a:r>
          </a:p>
          <a:p>
            <a:pPr marL="0" indent="0">
              <a:buNone/>
            </a:pPr>
            <a:r>
              <a:rPr lang="nn-NO" b="0" dirty="0"/>
              <a:t>	(1, 2, 3, 4, </a:t>
            </a:r>
            <a:r>
              <a:rPr lang="en-US" b="0" dirty="0"/>
              <a:t>5) </a:t>
            </a:r>
          </a:p>
        </p:txBody>
      </p:sp>
    </p:spTree>
    <p:extLst>
      <p:ext uri="{BB962C8B-B14F-4D97-AF65-F5344CB8AC3E}">
        <p14:creationId xmlns:p14="http://schemas.microsoft.com/office/powerpoint/2010/main" val="95994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data points: 2, 51, 53,54, 43, 51, 62, 49, 50, 63, 60</a:t>
            </a:r>
          </a:p>
          <a:p>
            <a:r>
              <a:rPr lang="en-US" dirty="0"/>
              <a:t>Calculate median (Q2), lower quartile (Q1), upper quartile (Q3), and IQR</a:t>
            </a:r>
          </a:p>
          <a:p>
            <a:r>
              <a:rPr lang="en-US" dirty="0"/>
              <a:t>Find the outliers</a:t>
            </a:r>
          </a:p>
          <a:p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298419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515150"/>
            <a:ext cx="7686675" cy="4207223"/>
          </a:xfrm>
        </p:spPr>
        <p:txBody>
          <a:bodyPr/>
          <a:lstStyle/>
          <a:p>
            <a:r>
              <a:rPr lang="en-US" dirty="0"/>
              <a:t>Median = 51</a:t>
            </a:r>
          </a:p>
          <a:p>
            <a:r>
              <a:rPr lang="en-US" dirty="0"/>
              <a:t>Q1 = 49</a:t>
            </a:r>
          </a:p>
          <a:p>
            <a:r>
              <a:rPr lang="en-US" dirty="0"/>
              <a:t>Q3 = 60</a:t>
            </a:r>
          </a:p>
          <a:p>
            <a:r>
              <a:rPr lang="en-US" dirty="0"/>
              <a:t>IQR: 11</a:t>
            </a:r>
          </a:p>
          <a:p>
            <a:r>
              <a:rPr lang="en-US" dirty="0"/>
              <a:t>Largest value (not outlier) = 63</a:t>
            </a:r>
          </a:p>
          <a:p>
            <a:pPr lvl="1"/>
            <a:r>
              <a:rPr lang="en-US" dirty="0"/>
              <a:t>Add 1.5 x (IQR) to the third quartile</a:t>
            </a:r>
          </a:p>
          <a:p>
            <a:r>
              <a:rPr lang="en-US" dirty="0"/>
              <a:t>Lowest value (not outlier) = 43</a:t>
            </a:r>
          </a:p>
          <a:p>
            <a:pPr lvl="1"/>
            <a:r>
              <a:rPr lang="en-US" dirty="0"/>
              <a:t>Subtract 1.5 x (IQR) from the first quartile</a:t>
            </a:r>
          </a:p>
          <a:p>
            <a:r>
              <a:rPr lang="en-US" dirty="0"/>
              <a:t>Outlier value = 2</a:t>
            </a:r>
          </a:p>
        </p:txBody>
      </p:sp>
    </p:spTree>
    <p:extLst>
      <p:ext uri="{BB962C8B-B14F-4D97-AF65-F5344CB8AC3E}">
        <p14:creationId xmlns:p14="http://schemas.microsoft.com/office/powerpoint/2010/main" val="136278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Calculate the variance and standard deviation and </a:t>
            </a:r>
            <a:r>
              <a:rPr lang="en-US" b="0"/>
              <a:t>a boxplot of </a:t>
            </a:r>
            <a:r>
              <a:rPr lang="en-US" b="0" dirty="0"/>
              <a:t>the following sample </a:t>
            </a:r>
            <a:r>
              <a:rPr lang="nn-NO" b="0" dirty="0"/>
              <a:t>data set using pandas:</a:t>
            </a:r>
          </a:p>
          <a:p>
            <a:pPr marL="0" indent="0">
              <a:buNone/>
            </a:pPr>
            <a:endParaRPr lang="nn-NO" b="0" dirty="0"/>
          </a:p>
          <a:p>
            <a:pPr marL="0" indent="0">
              <a:buNone/>
            </a:pPr>
            <a:r>
              <a:rPr lang="nn-NO" b="0" dirty="0"/>
              <a:t>(</a:t>
            </a:r>
            <a:r>
              <a:rPr lang="en-US" dirty="0"/>
              <a:t>2, 51, 53,54, 43, 51, 62, 49, 50, 63, 60)</a:t>
            </a:r>
          </a:p>
          <a:p>
            <a:pPr marL="0" indent="0">
              <a:buNone/>
            </a:pPr>
            <a:endParaRPr lang="nn-NO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7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99AA-797A-8A4F-82C1-B1095EE1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7686675" cy="609600"/>
          </a:xfrm>
        </p:spPr>
        <p:txBody>
          <a:bodyPr/>
          <a:lstStyle/>
          <a:p>
            <a:r>
              <a:rPr lang="en-US" dirty="0"/>
              <a:t>Dealing with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88FF-32F5-3547-B250-D0BC3B7F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762000"/>
            <a:ext cx="5019675" cy="50292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An outlier is a data point that is too distant from other similar points.</a:t>
            </a:r>
          </a:p>
          <a:p>
            <a:r>
              <a:rPr lang="en-US" sz="2000" b="0" dirty="0">
                <a:latin typeface="+mn-lt"/>
              </a:rPr>
              <a:t>It may indicate variability in the measurement or experimental errors.</a:t>
            </a:r>
          </a:p>
          <a:p>
            <a:r>
              <a:rPr lang="en-US" sz="2000" b="0" dirty="0">
                <a:latin typeface="+mn-lt"/>
              </a:rPr>
              <a:t>In some cases, outliers can be natural and explainable. </a:t>
            </a:r>
          </a:p>
          <a:p>
            <a:r>
              <a:rPr lang="en-US" sz="2000" b="0" dirty="0">
                <a:latin typeface="+mn-lt"/>
              </a:rPr>
              <a:t>You can detect outliers using visualizations such as scatterplot and boxplots.</a:t>
            </a:r>
          </a:p>
          <a:p>
            <a:r>
              <a:rPr lang="en-US" sz="2000" b="0" dirty="0">
                <a:latin typeface="+mn-lt"/>
              </a:rPr>
              <a:t>If the outlier is due to incorrectly entered or measured data, you should drop it.</a:t>
            </a:r>
          </a:p>
          <a:p>
            <a:r>
              <a:rPr lang="en-US" sz="2000" b="0" dirty="0">
                <a:latin typeface="+mn-lt"/>
              </a:rPr>
              <a:t>If the outlier significantly changes the assumptions and results of analysis, you should run the analysis with and without it.</a:t>
            </a:r>
          </a:p>
        </p:txBody>
      </p:sp>
      <p:pic>
        <p:nvPicPr>
          <p:cNvPr id="2050" name="Picture 2" descr="graph-1">
            <a:extLst>
              <a:ext uri="{FF2B5EF4-FFF2-40B4-BE49-F238E27FC236}">
                <a16:creationId xmlns:a16="http://schemas.microsoft.com/office/drawing/2014/main" id="{981C9500-35A3-8E4B-A225-D2BE46EF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08" y="3581400"/>
            <a:ext cx="344673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gram and boxplot">
            <a:extLst>
              <a:ext uri="{FF2B5EF4-FFF2-40B4-BE49-F238E27FC236}">
                <a16:creationId xmlns:a16="http://schemas.microsoft.com/office/drawing/2014/main" id="{70CA2C46-0569-5745-A685-D39076FA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44" y="5334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9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86675" cy="533400"/>
          </a:xfrm>
        </p:spPr>
        <p:txBody>
          <a:bodyPr/>
          <a:lstStyle/>
          <a:p>
            <a:r>
              <a:rPr lang="en-US" dirty="0"/>
              <a:t>Preparing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88466"/>
          </a:xfrm>
        </p:spPr>
        <p:txBody>
          <a:bodyPr/>
          <a:lstStyle/>
          <a:p>
            <a:r>
              <a:rPr lang="en-US" dirty="0"/>
              <a:t>Examine data before modeling</a:t>
            </a:r>
          </a:p>
          <a:p>
            <a:r>
              <a:rPr lang="en-US" dirty="0">
                <a:latin typeface="Courier New"/>
                <a:cs typeface="Courier New"/>
              </a:rPr>
              <a:t>summary()</a:t>
            </a:r>
            <a:r>
              <a:rPr lang="en-US" dirty="0"/>
              <a:t> in R</a:t>
            </a:r>
          </a:p>
          <a:p>
            <a:r>
              <a:rPr lang="en-US" dirty="0"/>
              <a:t>Use summary (descriptive) statistics and visual analytics to spot problems: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5379" y="3198166"/>
            <a:ext cx="7861421" cy="1945334"/>
          </a:xfrm>
          <a:prstGeom prst="rect">
            <a:avLst/>
          </a:prstGeom>
        </p:spPr>
        <p:txBody>
          <a:bodyPr vert="horz" lIns="91440" tIns="45720" rIns="91440" bIns="45720" numCol="2" spcCol="9144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</a:rPr>
              <a:t>Missing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</a:rPr>
              <a:t>Invalid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</a:rPr>
              <a:t>Outliers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</a:rPr>
              <a:t>Data range or measurement unit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257800"/>
            <a:ext cx="8229600" cy="89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footnote in findings explaining if you treated data for missing values, outliers, etc.</a:t>
            </a:r>
          </a:p>
        </p:txBody>
      </p:sp>
    </p:spTree>
    <p:extLst>
      <p:ext uri="{BB962C8B-B14F-4D97-AF65-F5344CB8AC3E}">
        <p14:creationId xmlns:p14="http://schemas.microsoft.com/office/powerpoint/2010/main" val="75487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95" y="196728"/>
            <a:ext cx="7686675" cy="5334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2032"/>
            <a:ext cx="8229600" cy="1669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modeling algorithms drop missing values, which can lead to erroneous conclusions.</a:t>
            </a:r>
          </a:p>
          <a:p>
            <a:pPr marL="0" indent="0">
              <a:buNone/>
            </a:pPr>
            <a:r>
              <a:rPr lang="en-US" b="1" dirty="0"/>
              <a:t>Why is data missing? </a:t>
            </a:r>
            <a:r>
              <a:rPr lang="en-US" dirty="0"/>
              <a:t>Find reason for and distribution of missing data.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6573" y="3144254"/>
            <a:ext cx="4421231" cy="2578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is.employed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Mode  :logical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FALSE :73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TRUE  :599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NA’s  :328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6918" y="3173168"/>
            <a:ext cx="2001353" cy="20180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Income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Min.   : -8700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1st Qu.: 14600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Median : 35000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Mean   : 53505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3rd Qu.: 67000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Max.   :615000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62" y="3173168"/>
            <a:ext cx="2168132" cy="1846659"/>
          </a:xfrm>
          <a:prstGeom prst="rect">
            <a:avLst/>
          </a:prstGeom>
          <a:noFill/>
        </p:spPr>
        <p:txBody>
          <a:bodyPr wrap="square" tIns="0" rIns="0" bIns="0" rtlCol="0" anchor="t" anchorCtr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The variable </a:t>
            </a:r>
            <a:r>
              <a:rPr lang="en-US" b="1" dirty="0">
                <a:solidFill>
                  <a:srgbClr val="008000"/>
                </a:solidFill>
              </a:rPr>
              <a:t>is.employed</a:t>
            </a:r>
            <a:r>
              <a:rPr lang="en-US" dirty="0">
                <a:solidFill>
                  <a:srgbClr val="008000"/>
                </a:solidFill>
              </a:rPr>
              <a:t> is missing for about a third of the data.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5000" y="3074204"/>
            <a:ext cx="2411887" cy="2215991"/>
          </a:xfrm>
          <a:prstGeom prst="rect">
            <a:avLst/>
          </a:prstGeom>
          <a:noFill/>
        </p:spPr>
        <p:txBody>
          <a:bodyPr wrap="square" tIns="0" rIns="0" bIns="0" rtlCol="0" anchor="t" anchorCtr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The variable </a:t>
            </a:r>
            <a:r>
              <a:rPr lang="en-US" b="1" dirty="0">
                <a:solidFill>
                  <a:srgbClr val="008000"/>
                </a:solidFill>
              </a:rPr>
              <a:t>income</a:t>
            </a:r>
            <a:r>
              <a:rPr lang="en-US" dirty="0">
                <a:solidFill>
                  <a:srgbClr val="008000"/>
                </a:solidFill>
              </a:rPr>
              <a:t> has negative values, which are potentially invalid.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8400" y="4572000"/>
            <a:ext cx="137272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26918" y="3810000"/>
            <a:ext cx="1911549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41"/>
    </mc:Choice>
    <mc:Fallback xmlns="">
      <p:transition spd="slow" advTm="608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and  Quantitative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6623" y="1703744"/>
          <a:ext cx="8621210" cy="28041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9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Quantitative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/>
                        <a:t>Watch for units and scale of measurement 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dirty="0"/>
                        <a:t>Time series: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quantitative variable measured at regular intervals over time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Qualitative (Categorical)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dirty="0"/>
                        <a:t>Have categories. 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dirty="0"/>
                        <a:t>May have an intrinsic order (ordinal) or not (nominal) or interval (have</a:t>
                      </a:r>
                      <a:r>
                        <a:rPr lang="en-US" sz="2400" baseline="0" dirty="0"/>
                        <a:t> interval between categories)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062" y="4800600"/>
            <a:ext cx="8229600" cy="10862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Don’t assume variables are quantitative or categorical without thinking about data they represent.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summarize data using Frequency Tables and graphs. </a:t>
            </a:r>
          </a:p>
        </p:txBody>
      </p:sp>
    </p:spTree>
    <p:extLst>
      <p:ext uri="{BB962C8B-B14F-4D97-AF65-F5344CB8AC3E}">
        <p14:creationId xmlns:p14="http://schemas.microsoft.com/office/powerpoint/2010/main" val="4177127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737026" cy="5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"/>
            <a:ext cx="925530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44"/>
            <a:ext cx="9190888" cy="62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742838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3657600"/>
            <a:ext cx="1449699" cy="738664"/>
          </a:xfrm>
          <a:prstGeom prst="rect">
            <a:avLst/>
          </a:prstGeom>
          <a:noFill/>
        </p:spPr>
        <p:txBody>
          <a:bodyPr wrap="square" tIns="0" rIns="0" bIns="0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Invalid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4026932"/>
            <a:ext cx="1643686" cy="369332"/>
          </a:xfrm>
          <a:prstGeom prst="rect">
            <a:avLst/>
          </a:prstGeom>
          <a:noFill/>
        </p:spPr>
        <p:txBody>
          <a:bodyPr wrap="square" tIns="0" rIns="0" bIns="0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939018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Invalid Values and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53" y="1295400"/>
            <a:ext cx="7686675" cy="4572000"/>
          </a:xfrm>
        </p:spPr>
        <p:txBody>
          <a:bodyPr/>
          <a:lstStyle/>
          <a:p>
            <a:r>
              <a:rPr lang="en-US" dirty="0"/>
              <a:t>Before estimating a model, plot the data and identify values that appear out of range.</a:t>
            </a:r>
          </a:p>
          <a:p>
            <a:r>
              <a:rPr lang="en-US" dirty="0"/>
              <a:t>If outlier is due to entry or measurement errors, drop it.</a:t>
            </a:r>
          </a:p>
          <a:p>
            <a:r>
              <a:rPr lang="en-US" dirty="0"/>
              <a:t>You can consider deletion of rows of missing data if it is relatively small compared to data size.</a:t>
            </a:r>
          </a:p>
          <a:p>
            <a:r>
              <a:rPr lang="en-US" dirty="0"/>
              <a:t>Use appropriate imputation (median, regression, etc.) to replace invalid values and outliers.</a:t>
            </a:r>
          </a:p>
          <a:p>
            <a:r>
              <a:rPr lang="en-US" dirty="0"/>
              <a:t>If outliers are valid, run the analysis both with and without outliers. Do the outliers affect results and assumptions?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36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46" y="152400"/>
            <a:ext cx="7686675" cy="609600"/>
          </a:xfrm>
        </p:spPr>
        <p:txBody>
          <a:bodyPr/>
          <a:lstStyle/>
          <a:p>
            <a:r>
              <a:rPr lang="en-US" dirty="0"/>
              <a:t>Bias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" y="1066800"/>
            <a:ext cx="9077325" cy="42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576388"/>
            <a:ext cx="8229600" cy="938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unbiased sample can provide information about population.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52986"/>
            <a:ext cx="4038600" cy="300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Do</a:t>
            </a:r>
          </a:p>
          <a:p>
            <a:r>
              <a:rPr lang="en-US" dirty="0"/>
              <a:t>Randomize with sampling methods such as stratified, cluster, and multi-stage</a:t>
            </a:r>
          </a:p>
          <a:p>
            <a:r>
              <a:rPr lang="en-US" dirty="0"/>
              <a:t>Identify sources of bias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8200" y="2652986"/>
            <a:ext cx="4038600" cy="30035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Don’t</a:t>
            </a:r>
          </a:p>
          <a:p>
            <a:r>
              <a:rPr lang="en-US" sz="2400" dirty="0"/>
              <a:t>Introduce sampling bias</a:t>
            </a:r>
          </a:p>
          <a:p>
            <a:r>
              <a:rPr lang="en-US" sz="2400" dirty="0"/>
              <a:t>Use long, unclear surveys</a:t>
            </a:r>
          </a:p>
          <a:p>
            <a:r>
              <a:rPr lang="en-US" sz="2400" dirty="0"/>
              <a:t>Introduce response bias</a:t>
            </a:r>
          </a:p>
          <a:p>
            <a:r>
              <a:rPr lang="en-US" sz="2400" dirty="0"/>
              <a:t>Use push polls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543925" cy="46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62000"/>
            <a:ext cx="80402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398852" cy="46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data using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981200"/>
            <a:ext cx="311274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1" y="1905000"/>
            <a:ext cx="37075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91475" cy="769203"/>
          </a:xfrm>
        </p:spPr>
        <p:txBody>
          <a:bodyPr/>
          <a:lstStyle/>
          <a:p>
            <a:r>
              <a:rPr lang="en-US" sz="2800" b="1" dirty="0"/>
              <a:t>Measures of central tendency and dispersion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86675" cy="46036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Measures of central tendency: </a:t>
            </a:r>
          </a:p>
          <a:p>
            <a:r>
              <a:rPr lang="en-US" sz="2800" dirty="0">
                <a:latin typeface="+mj-lt"/>
              </a:rPr>
              <a:t>Mean </a:t>
            </a:r>
            <a:r>
              <a:rPr lang="en-US" sz="2800" b="0" dirty="0">
                <a:latin typeface="+mj-lt"/>
              </a:rPr>
              <a:t>(sum of all values divided by number of observations)</a:t>
            </a:r>
          </a:p>
          <a:p>
            <a:r>
              <a:rPr lang="en-US" sz="2800" dirty="0">
                <a:latin typeface="+mj-lt"/>
              </a:rPr>
              <a:t>Median</a:t>
            </a:r>
            <a:r>
              <a:rPr lang="en-US" sz="2800" b="0" dirty="0">
                <a:latin typeface="+mj-lt"/>
              </a:rPr>
              <a:t> (middle value of your observations when arranged from the smallest to largest)</a:t>
            </a:r>
          </a:p>
          <a:p>
            <a:r>
              <a:rPr lang="en-US" sz="2800" dirty="0">
                <a:latin typeface="+mj-lt"/>
              </a:rPr>
              <a:t>Mode</a:t>
            </a:r>
            <a:r>
              <a:rPr lang="en-US" sz="2800" b="0" dirty="0">
                <a:latin typeface="+mj-lt"/>
              </a:rPr>
              <a:t> (value that occurs most frequently; use it when your variable is categorical)</a:t>
            </a:r>
          </a:p>
        </p:txBody>
      </p:sp>
    </p:spTree>
    <p:extLst>
      <p:ext uri="{BB962C8B-B14F-4D97-AF65-F5344CB8AC3E}">
        <p14:creationId xmlns:p14="http://schemas.microsoft.com/office/powerpoint/2010/main" val="42680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838200"/>
            <a:ext cx="88106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56515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FA2D64-8205-4A62-806B-094C641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1D8C9-A11D-458E-A853-FFC3DC8B9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331472-B28D-4FCB-A91E-BAAB1A081DC4}">
  <ds:schemaRefs>
    <ds:schemaRef ds:uri="http://schemas.microsoft.com/office/2006/documentManagement/types"/>
    <ds:schemaRef ds:uri="94c84202-c237-4038-9ee0-869900cdc94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6deb96d-0598-4147-91b9-e91e5313365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48</TotalTime>
  <Words>1035</Words>
  <Application>Microsoft Office PowerPoint</Application>
  <PresentationFormat>On-screen Show (4:3)</PresentationFormat>
  <Paragraphs>144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OpenSans</vt:lpstr>
      <vt:lpstr>Symbol</vt:lpstr>
      <vt:lpstr>Webdings</vt:lpstr>
      <vt:lpstr>MNSU_master_11-13</vt:lpstr>
      <vt:lpstr>IT 418/518: Foundations of Data Science</vt:lpstr>
      <vt:lpstr>Variables</vt:lpstr>
      <vt:lpstr>Qualitative and  Quantitative Variables</vt:lpstr>
      <vt:lpstr>PowerPoint Presentation</vt:lpstr>
      <vt:lpstr>PowerPoint Presentation</vt:lpstr>
      <vt:lpstr>PowerPoint Presentation</vt:lpstr>
      <vt:lpstr>Summarize data using plots</vt:lpstr>
      <vt:lpstr>Measures of central tendency and dispersion </vt:lpstr>
      <vt:lpstr>PowerPoint Presentation</vt:lpstr>
      <vt:lpstr>Question 1</vt:lpstr>
      <vt:lpstr>Answer</vt:lpstr>
      <vt:lpstr>PowerPoint Presentation</vt:lpstr>
      <vt:lpstr>Measures of dispersion</vt:lpstr>
      <vt:lpstr>Boxplot</vt:lpstr>
      <vt:lpstr>Boxplot</vt:lpstr>
      <vt:lpstr>Question 2</vt:lpstr>
      <vt:lpstr>Answer</vt:lpstr>
      <vt:lpstr>Variance</vt:lpstr>
      <vt:lpstr>Variance</vt:lpstr>
      <vt:lpstr>Standard Deviation</vt:lpstr>
      <vt:lpstr>Question 3</vt:lpstr>
      <vt:lpstr>Answer</vt:lpstr>
      <vt:lpstr>Exercise 1</vt:lpstr>
      <vt:lpstr>Question 4</vt:lpstr>
      <vt:lpstr>Answer</vt:lpstr>
      <vt:lpstr>Exercise 2</vt:lpstr>
      <vt:lpstr>Dealing with Outliers</vt:lpstr>
      <vt:lpstr>Preparing Data for Analysis</vt:lpstr>
      <vt:lpstr>Missing Values</vt:lpstr>
      <vt:lpstr>PowerPoint Presentation</vt:lpstr>
      <vt:lpstr>PowerPoint Presentation</vt:lpstr>
      <vt:lpstr>PowerPoint Presentation</vt:lpstr>
      <vt:lpstr>PowerPoint Presentation</vt:lpstr>
      <vt:lpstr>Treating Invalid Values and Outliers</vt:lpstr>
      <vt:lpstr>Bias</vt:lpstr>
      <vt:lpstr>Sampling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2</cp:revision>
  <dcterms:created xsi:type="dcterms:W3CDTF">2016-08-24T19:17:46Z</dcterms:created>
  <dcterms:modified xsi:type="dcterms:W3CDTF">2020-02-11T20:58:59Z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