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https://en.wikipedia.org/wiki/Landau%E2%80%93Pomeranchuk%E2%80%93Migdal_effect</a:t>
            </a:r>
            <a:endParaRPr/>
          </a:p>
        </p:txBody>
      </p:sp>
      <p:sp>
        <p:nvSpPr>
          <p:cNvPr id="153" name="Google Shape;15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27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Relationship Id="rId8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11" Type="http://schemas.openxmlformats.org/officeDocument/2006/relationships/image" Target="../media/image29.png"/><Relationship Id="rId10" Type="http://schemas.openxmlformats.org/officeDocument/2006/relationships/image" Target="../media/image23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4.png"/><Relationship Id="rId8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31.png"/><Relationship Id="rId6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838200" y="7826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Symplectic integrator for the Dirac equation in the phase-space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376" y="4653547"/>
            <a:ext cx="28575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5064756" y="3190473"/>
            <a:ext cx="206248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Denys Bondar 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153883" y="5918952"/>
            <a:ext cx="18842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Orleans, 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838200" y="1610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Symplectic method for the Wigner-Dirac</a:t>
            </a:r>
            <a:endParaRPr/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83" y="1924775"/>
            <a:ext cx="2922997" cy="58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813" y="2040793"/>
            <a:ext cx="1057683" cy="35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160" y="2743459"/>
            <a:ext cx="4131335" cy="132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267" y="5099774"/>
            <a:ext cx="6048826" cy="57883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 txBox="1"/>
          <p:nvPr/>
        </p:nvSpPr>
        <p:spPr>
          <a:xfrm>
            <a:off x="2550160" y="6300541"/>
            <a:ext cx="7063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[Following our non-relativistic approach Phys. Rev. A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042122 (2015)]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05506" y="1913392"/>
            <a:ext cx="3979613" cy="105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25810" y="3721490"/>
            <a:ext cx="4376030" cy="195711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1446995" y="4477842"/>
            <a:ext cx="3588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First-order split-operator propagator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7425810" y="3210565"/>
            <a:ext cx="1653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algorithm:</a:t>
            </a:r>
            <a:endParaRPr/>
          </a:p>
        </p:txBody>
      </p:sp>
      <p:cxnSp>
        <p:nvCxnSpPr>
          <p:cNvPr id="236" name="Google Shape;236;p22"/>
          <p:cNvCxnSpPr/>
          <p:nvPr/>
        </p:nvCxnSpPr>
        <p:spPr>
          <a:xfrm flipH="1">
            <a:off x="9685941" y="3393641"/>
            <a:ext cx="402939" cy="79230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22"/>
          <p:cNvSpPr txBox="1"/>
          <p:nvPr/>
        </p:nvSpPr>
        <p:spPr>
          <a:xfrm>
            <a:off x="10182650" y="3139240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FFT</a:t>
            </a:r>
            <a:endParaRPr/>
          </a:p>
        </p:txBody>
      </p:sp>
      <p:sp>
        <p:nvSpPr>
          <p:cNvPr id="238" name="Google Shape;238;p22"/>
          <p:cNvSpPr txBox="1"/>
          <p:nvPr/>
        </p:nvSpPr>
        <p:spPr>
          <a:xfrm>
            <a:off x="7425810" y="1336340"/>
            <a:ext cx="2582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Bopp-rotated expressions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Including Decoherence</a:t>
            </a: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435" y="2568862"/>
            <a:ext cx="2692400" cy="48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 rotWithShape="1">
          <a:blip r:embed="rId4">
            <a:alphaModFix/>
          </a:blip>
          <a:srcRect b="0" l="43661" r="0" t="0"/>
          <a:stretch/>
        </p:blipFill>
        <p:spPr>
          <a:xfrm>
            <a:off x="3611345" y="3736883"/>
            <a:ext cx="2692400" cy="74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5810" y="3721490"/>
            <a:ext cx="4376030" cy="1957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7425810" y="3210565"/>
            <a:ext cx="1653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algorithm:</a:t>
            </a:r>
            <a:endParaRPr/>
          </a:p>
        </p:txBody>
      </p:sp>
      <p:cxnSp>
        <p:nvCxnSpPr>
          <p:cNvPr id="248" name="Google Shape;248;p23"/>
          <p:cNvCxnSpPr/>
          <p:nvPr/>
        </p:nvCxnSpPr>
        <p:spPr>
          <a:xfrm>
            <a:off x="6348270" y="4160673"/>
            <a:ext cx="2582370" cy="62468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49" name="Google Shape;249;p23"/>
          <p:cNvPicPr preferRelativeResize="0"/>
          <p:nvPr/>
        </p:nvPicPr>
        <p:blipFill rotWithShape="1">
          <a:blip r:embed="rId6">
            <a:alphaModFix/>
          </a:blip>
          <a:srcRect b="0" l="2697" r="60573" t="0"/>
          <a:stretch/>
        </p:blipFill>
        <p:spPr>
          <a:xfrm>
            <a:off x="1237676" y="3736883"/>
            <a:ext cx="1755330" cy="74041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242869" y="3922422"/>
            <a:ext cx="87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2987635" y="3922422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435909" y="2609418"/>
            <a:ext cx="1135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include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767080" y="23056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Illustrations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1473" y="2789182"/>
            <a:ext cx="4236663" cy="377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 txBox="1"/>
          <p:nvPr/>
        </p:nvSpPr>
        <p:spPr>
          <a:xfrm>
            <a:off x="6402336" y="1321064"/>
            <a:ext cx="5432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Majorana spinor 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undergoing decoherence</a:t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4">
            <a:alphaModFix/>
          </a:blip>
          <a:srcRect b="0" l="0" r="0" t="3862"/>
          <a:stretch/>
        </p:blipFill>
        <p:spPr>
          <a:xfrm>
            <a:off x="654320" y="2854588"/>
            <a:ext cx="433043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520700" y="1378215"/>
            <a:ext cx="5432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state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undergoing decoherence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092998" y="388654"/>
            <a:ext cx="600600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 of Majorana spinors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 b="0" l="6836" r="6641" t="0"/>
          <a:stretch/>
        </p:blipFill>
        <p:spPr>
          <a:xfrm>
            <a:off x="5095875" y="94692"/>
            <a:ext cx="5318126" cy="345738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>
            <p:ph type="title"/>
          </p:nvPr>
        </p:nvSpPr>
        <p:spPr>
          <a:xfrm>
            <a:off x="1981200" y="925513"/>
            <a:ext cx="3098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Klein paradox </a:t>
            </a:r>
            <a:br>
              <a:rPr lang="en-US" sz="3000"/>
            </a:br>
            <a:r>
              <a:rPr b="1" lang="en-US" sz="3000"/>
              <a:t>without</a:t>
            </a:r>
            <a:r>
              <a:rPr lang="en-US" sz="3000"/>
              <a:t> decoherence </a:t>
            </a:r>
            <a:endParaRPr/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875" y="3270252"/>
            <a:ext cx="5318126" cy="34558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/>
        </p:nvSpPr>
        <p:spPr>
          <a:xfrm>
            <a:off x="1981200" y="3968752"/>
            <a:ext cx="3098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Klein paradox 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decoherence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838200" y="1825625"/>
            <a:ext cx="10515600" cy="2573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developed numerical propagator conserves energy and positivity of the density matrix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Provides intuitive representation of relativist dynamics in the phase 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Currently working on master equation to capture QED effects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2259629" y="5569545"/>
            <a:ext cx="45840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info: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Phys. Rev. A. 94, 052111 (2016).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Eur. Phys. J. Special Topics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2195 (2019).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 to collaborator</a:t>
            </a:r>
            <a:endParaRPr/>
          </a:p>
        </p:txBody>
      </p:sp>
      <p:pic>
        <p:nvPicPr>
          <p:cNvPr descr="A group of people sitting at a table in front of a television&#10;&#10;Description automatically generated" id="97" name="Google Shape;97;p14"/>
          <p:cNvPicPr preferRelativeResize="0"/>
          <p:nvPr/>
        </p:nvPicPr>
        <p:blipFill rotWithShape="1">
          <a:blip r:embed="rId3">
            <a:alphaModFix/>
          </a:blip>
          <a:srcRect b="13334" l="21242" r="14834" t="32432"/>
          <a:stretch/>
        </p:blipFill>
        <p:spPr>
          <a:xfrm>
            <a:off x="3029844" y="1856368"/>
            <a:ext cx="6573795" cy="371938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213975" y="5664458"/>
            <a:ext cx="17152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Renan Cabrera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5304504" y="5664458"/>
            <a:ext cx="17929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Herschel Rabitz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651775" y="5664458"/>
            <a:ext cx="17105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 Campos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Modern applications of the Dirac equation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05826" y="2584816"/>
            <a:ext cx="6847974" cy="38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High-energy physics of spin ½ particles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High-intensity lasers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Solid state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Optics, cold atoms, trap ions, circuit QED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Chemistry of heavy elements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284" y="1750260"/>
            <a:ext cx="2794000" cy="41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2358" y="4782757"/>
            <a:ext cx="1041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Wigner (phase-space) representation for the Dirac equation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873" y="2388519"/>
            <a:ext cx="2112965" cy="27319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838200" y="5384251"/>
            <a:ext cx="3909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Wigner, Phys. Rev.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749 (1932).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202800" y="4010010"/>
            <a:ext cx="726372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formulation of the Wigner function for the Dirac equation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Hakim and J. Heyvaerts, Phys. Rev. A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1250 (1978).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Hakim and H. Sivak, Ann. Phys. (NY)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139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230 (1982).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Elze, M. Gyulassy, and D. Vasak, Phys. Lett. B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402 (1986).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Vasak, M. Gyulassy, and H. Elze, Ann. Phys. (NY)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462 (1987).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Hakim,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Relativistic Statistical Mechanics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(World Scientific, Singapore, 2011).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174726" y="2133315"/>
            <a:ext cx="34469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plasma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Relativistic statistical mechanics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Quantum statistical mechanics</a:t>
            </a:r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93985" y="1690688"/>
            <a:ext cx="3893399" cy="4643938"/>
            <a:chOff x="93985" y="1690688"/>
            <a:chExt cx="3893399" cy="4643938"/>
          </a:xfrm>
        </p:grpSpPr>
        <p:sp>
          <p:nvSpPr>
            <p:cNvPr id="125" name="Google Shape;125;p17"/>
            <p:cNvSpPr/>
            <p:nvPr/>
          </p:nvSpPr>
          <p:spPr>
            <a:xfrm>
              <a:off x="93985" y="1690688"/>
              <a:ext cx="3893399" cy="4643938"/>
            </a:xfrm>
            <a:prstGeom prst="roundRect">
              <a:avLst>
                <a:gd fmla="val 6045" name="adj"/>
              </a:avLst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06407" y="1884380"/>
              <a:ext cx="29715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Reminder: Non-relativistic</a:t>
              </a:r>
              <a:endParaRPr/>
            </a:p>
          </p:txBody>
        </p:sp>
        <p:pic>
          <p:nvPicPr>
            <p:cNvPr id="127" name="Google Shape;12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0666" y="4700694"/>
              <a:ext cx="2562734" cy="623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7"/>
            <p:cNvSpPr txBox="1"/>
            <p:nvPr/>
          </p:nvSpPr>
          <p:spPr>
            <a:xfrm>
              <a:off x="1102552" y="3037757"/>
              <a:ext cx="1688924" cy="52591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6665" l="-2984" r="0" t="-238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pic>
          <p:nvPicPr>
            <p:cNvPr id="129" name="Google Shape;12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1191" y="5594982"/>
              <a:ext cx="1458375" cy="219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7"/>
            <p:cNvSpPr txBox="1"/>
            <p:nvPr/>
          </p:nvSpPr>
          <p:spPr>
            <a:xfrm>
              <a:off x="759317" y="2593321"/>
              <a:ext cx="24234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Schrodinger equation</a:t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189575" y="3948482"/>
              <a:ext cx="35055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von Neumann and kinetic master equations</a:t>
              </a:r>
              <a:endParaRPr/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8134218" y="1690688"/>
            <a:ext cx="3893399" cy="4643938"/>
            <a:chOff x="8134218" y="1690688"/>
            <a:chExt cx="3893399" cy="4643938"/>
          </a:xfrm>
        </p:grpSpPr>
        <p:sp>
          <p:nvSpPr>
            <p:cNvPr id="133" name="Google Shape;133;p17"/>
            <p:cNvSpPr/>
            <p:nvPr/>
          </p:nvSpPr>
          <p:spPr>
            <a:xfrm>
              <a:off x="8134218" y="1690688"/>
              <a:ext cx="3893399" cy="4643938"/>
            </a:xfrm>
            <a:prstGeom prst="roundRect">
              <a:avLst>
                <a:gd fmla="val 6045" name="adj"/>
              </a:avLst>
            </a:prstGeom>
            <a:solidFill>
              <a:srgbClr val="F7CAA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9077312" y="1884380"/>
              <a:ext cx="23651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Manifestly covariant</a:t>
              </a:r>
              <a:endParaRPr/>
            </a:p>
          </p:txBody>
        </p:sp>
        <p:pic>
          <p:nvPicPr>
            <p:cNvPr id="135" name="Google Shape;135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69945" y="2982042"/>
              <a:ext cx="1789966" cy="400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451983" y="3438465"/>
              <a:ext cx="3398659" cy="335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59166" y="5103619"/>
              <a:ext cx="3409438" cy="402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55503" y="3900069"/>
              <a:ext cx="1877661" cy="402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7"/>
            <p:cNvSpPr txBox="1"/>
            <p:nvPr/>
          </p:nvSpPr>
          <p:spPr>
            <a:xfrm>
              <a:off x="9296559" y="2469376"/>
              <a:ext cx="1709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Dirac equation</a:t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8938844" y="4456313"/>
              <a:ext cx="26421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von Neumann equation</a:t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9033934" y="5666271"/>
              <a:ext cx="2319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master equation</a:t>
              </a:r>
              <a:endParaRPr/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4110800" y="1690688"/>
            <a:ext cx="3893399" cy="4643938"/>
            <a:chOff x="4149300" y="1690688"/>
            <a:chExt cx="3893399" cy="4643938"/>
          </a:xfrm>
        </p:grpSpPr>
        <p:sp>
          <p:nvSpPr>
            <p:cNvPr id="143" name="Google Shape;143;p17"/>
            <p:cNvSpPr/>
            <p:nvPr/>
          </p:nvSpPr>
          <p:spPr>
            <a:xfrm>
              <a:off x="4149300" y="1690688"/>
              <a:ext cx="3893399" cy="4643938"/>
            </a:xfrm>
            <a:prstGeom prst="roundRect">
              <a:avLst>
                <a:gd fmla="val 6045" name="adj"/>
              </a:avLst>
            </a:prstGeom>
            <a:solidFill>
              <a:srgbClr val="DBDB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4369633" y="1796938"/>
              <a:ext cx="35151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Covariant but not manifestly covariant (3+1 splitting)</a:t>
              </a:r>
              <a:endParaRPr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4951408" y="2781987"/>
              <a:ext cx="21117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Dirac Hamiltonian</a:t>
              </a:r>
              <a:endParaRPr/>
            </a:p>
          </p:txBody>
        </p:sp>
        <p:pic>
          <p:nvPicPr>
            <p:cNvPr id="146" name="Google Shape;146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225268" y="3387243"/>
              <a:ext cx="3731975" cy="298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54065" y="4790059"/>
              <a:ext cx="2568588" cy="525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7"/>
            <p:cNvSpPr txBox="1"/>
            <p:nvPr/>
          </p:nvSpPr>
          <p:spPr>
            <a:xfrm>
              <a:off x="4686207" y="4234800"/>
              <a:ext cx="26421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von Neumann equation</a:t>
              </a: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4971667" y="5666271"/>
              <a:ext cx="2319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master equation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Quantum statistical mechanics</a:t>
            </a:r>
            <a:endParaRPr/>
          </a:p>
        </p:txBody>
      </p:sp>
      <p:grpSp>
        <p:nvGrpSpPr>
          <p:cNvPr id="156" name="Google Shape;156;p18"/>
          <p:cNvGrpSpPr/>
          <p:nvPr/>
        </p:nvGrpSpPr>
        <p:grpSpPr>
          <a:xfrm>
            <a:off x="87382" y="1690688"/>
            <a:ext cx="7877436" cy="4643938"/>
            <a:chOff x="93985" y="1690688"/>
            <a:chExt cx="3893399" cy="4643938"/>
          </a:xfrm>
        </p:grpSpPr>
        <p:sp>
          <p:nvSpPr>
            <p:cNvPr id="157" name="Google Shape;157;p18"/>
            <p:cNvSpPr/>
            <p:nvPr/>
          </p:nvSpPr>
          <p:spPr>
            <a:xfrm>
              <a:off x="93985" y="1690688"/>
              <a:ext cx="3893399" cy="4643938"/>
            </a:xfrm>
            <a:prstGeom prst="roundRect">
              <a:avLst>
                <a:gd fmla="val 6045" name="adj"/>
              </a:avLst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1222461" y="1872583"/>
              <a:ext cx="172545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Noncovariant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master equation </a:t>
              </a: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8170579" y="1727377"/>
            <a:ext cx="3893399" cy="4643938"/>
            <a:chOff x="4149300" y="1690688"/>
            <a:chExt cx="3893399" cy="4643938"/>
          </a:xfrm>
        </p:grpSpPr>
        <p:sp>
          <p:nvSpPr>
            <p:cNvPr id="160" name="Google Shape;160;p18"/>
            <p:cNvSpPr/>
            <p:nvPr/>
          </p:nvSpPr>
          <p:spPr>
            <a:xfrm>
              <a:off x="4149300" y="1690688"/>
              <a:ext cx="3893399" cy="4643938"/>
            </a:xfrm>
            <a:prstGeom prst="roundRect">
              <a:avLst>
                <a:gd fmla="val 6045" name="adj"/>
              </a:avLst>
            </a:prstGeom>
            <a:solidFill>
              <a:srgbClr val="DBDB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4369633" y="1796938"/>
              <a:ext cx="35151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Covariant but not manifestly covariant (3+1 splitting)</a:t>
              </a:r>
              <a:endParaRPr/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4951408" y="2781987"/>
              <a:ext cx="21117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Dirac Hamiltonian</a:t>
              </a:r>
              <a:endParaRPr/>
            </a:p>
          </p:txBody>
        </p:sp>
        <p:pic>
          <p:nvPicPr>
            <p:cNvPr id="163" name="Google Shape;16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5268" y="3387243"/>
              <a:ext cx="3731975" cy="298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54065" y="4790059"/>
              <a:ext cx="2568588" cy="525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8"/>
            <p:cNvSpPr txBox="1"/>
            <p:nvPr/>
          </p:nvSpPr>
          <p:spPr>
            <a:xfrm>
              <a:off x="4686207" y="4234800"/>
              <a:ext cx="26421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von Neumann equation</a:t>
              </a: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4971667" y="5666271"/>
              <a:ext cx="2319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master equation</a:t>
              </a:r>
              <a:endParaRPr/>
            </a:p>
          </p:txBody>
        </p:sp>
      </p:grpSp>
      <p:pic>
        <p:nvPicPr>
          <p:cNvPr id="167" name="Google Shape;16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794" y="3126579"/>
            <a:ext cx="4093284" cy="53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826" y="3802137"/>
            <a:ext cx="4013895" cy="3559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310794" y="2552183"/>
            <a:ext cx="33439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Lindblad-like master equation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601126" y="5066991"/>
            <a:ext cx="70300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Landau–Pomeranchuk–Migdal effect: Role of multiple scattering in bremsstrahlung and pair production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B. Migdal, Dokl. Akad. Nauk SSSR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77 (1955).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B. Migdal, Phys. Rev.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1811 (1956). 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3197" y="4421377"/>
            <a:ext cx="2784904" cy="49730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380348" y="4469613"/>
            <a:ext cx="11354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4840569" y="4518571"/>
            <a:ext cx="26156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decoherence dissipator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99254" y="4082931"/>
            <a:ext cx="1859848" cy="43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38200" y="141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Wigner-Dirac Function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653153" y="2447462"/>
            <a:ext cx="4402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Bopp rotation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Going to the phase space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267" y="3007364"/>
            <a:ext cx="1681815" cy="44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6905" y="2999949"/>
            <a:ext cx="1830619" cy="42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81384" y="3069206"/>
            <a:ext cx="1210572" cy="29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99500" y="2942469"/>
            <a:ext cx="3215336" cy="48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044" y="1600773"/>
            <a:ext cx="3031400" cy="62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8">
            <a:alphaModFix/>
          </a:blip>
          <a:srcRect b="58138" l="0" r="0" t="0"/>
          <a:stretch/>
        </p:blipFill>
        <p:spPr>
          <a:xfrm>
            <a:off x="748873" y="4290192"/>
            <a:ext cx="4830441" cy="55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9">
            <a:alphaModFix/>
          </a:blip>
          <a:srcRect b="0" l="27513" r="2203" t="44708"/>
          <a:stretch/>
        </p:blipFill>
        <p:spPr>
          <a:xfrm>
            <a:off x="5304691" y="4258520"/>
            <a:ext cx="3395050" cy="73293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2611002" y="3429000"/>
            <a:ext cx="3130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phase space variables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8581796" y="3429000"/>
            <a:ext cx="3026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classical phase-space variables</a:t>
            </a:r>
            <a:endParaRPr/>
          </a:p>
        </p:txBody>
      </p:sp>
      <p:cxnSp>
        <p:nvCxnSpPr>
          <p:cNvPr id="191" name="Google Shape;191;p19"/>
          <p:cNvCxnSpPr/>
          <p:nvPr/>
        </p:nvCxnSpPr>
        <p:spPr>
          <a:xfrm flipH="1" rot="10800000">
            <a:off x="1102936" y="4754130"/>
            <a:ext cx="290335" cy="68513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19"/>
          <p:cNvSpPr txBox="1"/>
          <p:nvPr/>
        </p:nvSpPr>
        <p:spPr>
          <a:xfrm>
            <a:off x="748873" y="5526434"/>
            <a:ext cx="2296526" cy="37677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664" l="-2745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5167908" y="1034001"/>
            <a:ext cx="7063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[Following our non-relativistic approach Phys. Rev. A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042122 (2015)]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80103" y="5393625"/>
            <a:ext cx="2439276" cy="55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4805451" y="5482530"/>
            <a:ext cx="2715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Wigner-Dirac function: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38200" y="5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Wigner-Dirac Function</a:t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32" y="1904168"/>
            <a:ext cx="5204199" cy="93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019125"/>
            <a:ext cx="4843131" cy="70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532" y="5011718"/>
            <a:ext cx="3742600" cy="427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0"/>
          <p:cNvCxnSpPr/>
          <p:nvPr/>
        </p:nvCxnSpPr>
        <p:spPr>
          <a:xfrm rot="10800000">
            <a:off x="1324260" y="2547018"/>
            <a:ext cx="598851" cy="51410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20"/>
          <p:cNvSpPr txBox="1"/>
          <p:nvPr/>
        </p:nvSpPr>
        <p:spPr>
          <a:xfrm>
            <a:off x="1923111" y="2905903"/>
            <a:ext cx="191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4x4 Wigner matrix</a:t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4695438"/>
            <a:ext cx="3683450" cy="116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0"/>
          <p:cNvCxnSpPr/>
          <p:nvPr/>
        </p:nvCxnSpPr>
        <p:spPr>
          <a:xfrm flipH="1">
            <a:off x="900128" y="4524449"/>
            <a:ext cx="1022983" cy="38118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20"/>
          <p:cNvSpPr txBox="1"/>
          <p:nvPr/>
        </p:nvSpPr>
        <p:spPr>
          <a:xfrm>
            <a:off x="2024645" y="4326106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Wigner function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7083965" y="4171640"/>
            <a:ext cx="1106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648419" y="3737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Nonrelativity </a:t>
            </a:r>
            <a:r>
              <a:rPr b="1" lang="en-US"/>
              <a:t>vs</a:t>
            </a:r>
            <a:r>
              <a:rPr lang="en-US"/>
              <a:t> Relativity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402454" y="2818920"/>
            <a:ext cx="584999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Hudson’s theorem: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Wigner function for a pure state is positive if and only if the underlying wave function is a Gaussian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[R. Hudson, Rep. Math. Phys.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249 (1974).]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6630302" y="1884635"/>
            <a:ext cx="50195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Hudson’s theorem is violated for the Dirac equation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[Phys. Rev. A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034102 (2014)]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Counterexample: 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2611" y="3084964"/>
            <a:ext cx="3207798" cy="197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264" y="5415855"/>
            <a:ext cx="2071307" cy="922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1"/>
          <p:cNvCxnSpPr/>
          <p:nvPr/>
        </p:nvCxnSpPr>
        <p:spPr>
          <a:xfrm>
            <a:off x="6236898" y="1439790"/>
            <a:ext cx="0" cy="526211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20" name="Google Shape;220;p21"/>
          <p:cNvSpPr/>
          <p:nvPr/>
        </p:nvSpPr>
        <p:spPr>
          <a:xfrm>
            <a:off x="8542936" y="5379896"/>
            <a:ext cx="3484933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first-excited state of the Dirac equation for an electron in a constant and homogenous magnetic field.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