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41" r:id="rId2"/>
    <p:sldId id="423" r:id="rId3"/>
    <p:sldId id="442" r:id="rId4"/>
    <p:sldId id="446" r:id="rId5"/>
    <p:sldId id="444" r:id="rId6"/>
    <p:sldId id="443" r:id="rId7"/>
    <p:sldId id="445" r:id="rId8"/>
    <p:sldId id="44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6CE4E6-D729-44CB-AF3A-CD6047CFCAEC}" v="31" dt="2022-10-14T02:27:06.7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Topic </a:t>
            </a:r>
            <a:r>
              <a:rPr lang="ko-KR" altLang="en-US" dirty="0">
                <a:solidFill>
                  <a:schemeClr val="tx1"/>
                </a:solidFill>
              </a:rPr>
              <a:t>별</a:t>
            </a:r>
            <a:r>
              <a:rPr lang="en-US" altLang="ko-KR" baseline="0" dirty="0">
                <a:solidFill>
                  <a:schemeClr val="tx1"/>
                </a:solidFill>
              </a:rPr>
              <a:t> </a:t>
            </a:r>
            <a:r>
              <a:rPr lang="en-US" altLang="ko-KR" baseline="0" dirty="0" err="1">
                <a:solidFill>
                  <a:schemeClr val="tx1"/>
                </a:solidFill>
              </a:rPr>
              <a:t>fREquency</a:t>
            </a:r>
            <a:endParaRPr lang="en-US" altLang="ko-KR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22487180900268716"/>
          <c:y val="2.98855700107861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explosion val="3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2-219A-4574-A210-ACC8196E637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4-219A-4574-A210-ACC8196E637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5-219A-4574-A210-ACC8196E637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219A-4574-A210-ACC8196E637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6-219A-4574-A210-ACC8196E6375}"/>
              </c:ext>
            </c:extLst>
          </c:dPt>
          <c:dLbls>
            <c:dLbl>
              <c:idx val="0"/>
              <c:layout>
                <c:manualLayout>
                  <c:x val="-1.8324845004665115E-2"/>
                  <c:y val="-0.1244431540841416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19A-4574-A210-ACC8196E6375}"/>
                </c:ext>
              </c:extLst>
            </c:dLbl>
            <c:dLbl>
              <c:idx val="1"/>
              <c:layout>
                <c:manualLayout>
                  <c:x val="2.34375E-2"/>
                  <c:y val="-2.3045028534101979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19A-4574-A210-ACC8196E6375}"/>
                </c:ext>
              </c:extLst>
            </c:dLbl>
            <c:dLbl>
              <c:idx val="2"/>
              <c:layout>
                <c:manualLayout>
                  <c:x val="0"/>
                  <c:y val="0.1037026284034513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19A-4574-A210-ACC8196E6375}"/>
                </c:ext>
              </c:extLst>
            </c:dLbl>
            <c:dLbl>
              <c:idx val="3"/>
              <c:layout>
                <c:manualLayout>
                  <c:x val="0"/>
                  <c:y val="-0.2235367767807728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4886482939632545"/>
                      <c:h val="0.1682287082989321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219A-4574-A210-ACC8196E6375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6-219A-4574-A210-ACC8196E63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T1&amp;T2 여과 집진</c:v>
                </c:pt>
                <c:pt idx="1">
                  <c:v>T3 전기적 집진</c:v>
                </c:pt>
                <c:pt idx="2">
                  <c:v>T6 원심력 집진</c:v>
                </c:pt>
                <c:pt idx="3">
                  <c:v>T7 습식 집진</c:v>
                </c:pt>
                <c:pt idx="4">
                  <c:v>Others MIX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0.45400000000000001</c:v>
                </c:pt>
                <c:pt idx="1">
                  <c:v>0.14799999999999999</c:v>
                </c:pt>
                <c:pt idx="2">
                  <c:v>9.9000000000000005E-2</c:v>
                </c:pt>
                <c:pt idx="3">
                  <c:v>8.6999999999999994E-2</c:v>
                </c:pt>
                <c:pt idx="4">
                  <c:v>0.21199999999999999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A-4574-A210-ACC8196E6375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15722399934383"/>
          <c:y val="0.52415844818044077"/>
          <c:w val="0.19842776659931205"/>
          <c:h val="0.3116434572840904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AB9BE3-4889-4317-8753-67AA48011C99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0ACD22-6CD9-4404-9495-C7D5C057A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094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970A0D-A6E8-48FC-B951-769104950C35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1440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C40E8-D941-CAA2-9D80-095EC9D1A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CC834C-7BEF-08DF-F486-435D5AA7D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695D7C-059E-3766-90B2-F716B7702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39ED-4DC7-45C1-9CEA-6CC5DCF6DA3F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E080AE-F373-B8C3-2096-8AF2B4A8F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7ADD1D-CAEA-3E0D-80C0-F734DDC3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5A7DC-CBED-4DE4-8219-4C55BEB05B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28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79436-DA90-6DFC-F534-0D564E565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3C7F07-98BC-DFED-86A8-CC3E5F4CC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F87032-CE17-C2C1-D3E6-2B09C4BF9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39ED-4DC7-45C1-9CEA-6CC5DCF6DA3F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18B895-9FC8-6A55-6857-384FBF188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8EE146-E9EA-4F82-5109-21D6D0FA4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5A7DC-CBED-4DE4-8219-4C55BEB05B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624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BD276D0-2F72-0BE0-9712-12741792B6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472127-8C09-00E8-09FC-21B978BDA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F74DBB-072C-1A13-B5B1-3B09B5974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39ED-4DC7-45C1-9CEA-6CC5DCF6DA3F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8852E6-01C2-A425-D319-A52339FD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F2377C-D87A-2385-EBBD-7337112E6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5A7DC-CBED-4DE4-8219-4C55BEB05B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651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_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8ED5AF2-EEC2-4C31-B6CC-194D2B8E643B}"/>
              </a:ext>
            </a:extLst>
          </p:cNvPr>
          <p:cNvSpPr/>
          <p:nvPr userDrawn="1"/>
        </p:nvSpPr>
        <p:spPr>
          <a:xfrm>
            <a:off x="1" y="0"/>
            <a:ext cx="12191998" cy="363794"/>
          </a:xfrm>
          <a:prstGeom prst="rect">
            <a:avLst/>
          </a:prstGeom>
          <a:solidFill>
            <a:srgbClr val="25017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134" y="0"/>
            <a:ext cx="9950816" cy="363794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200" b="0" spc="0"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11683013" y="-14997"/>
            <a:ext cx="508985" cy="378791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chemeClr val="bg1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defRPr>
            </a:lvl1pPr>
          </a:lstStyle>
          <a:p>
            <a:fld id="{79665135-27A2-42AE-9C0A-5EBEF87A262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1F44740-2334-41B6-9A67-CE5634FF018F}"/>
              </a:ext>
            </a:extLst>
          </p:cNvPr>
          <p:cNvCxnSpPr>
            <a:cxnSpLocks/>
          </p:cNvCxnSpPr>
          <p:nvPr userDrawn="1"/>
        </p:nvCxnSpPr>
        <p:spPr>
          <a:xfrm>
            <a:off x="11683013" y="104370"/>
            <a:ext cx="0" cy="15864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CB828BE4-D374-CD35-9905-D7DABFB675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900" y="53570"/>
            <a:ext cx="724811" cy="252356"/>
          </a:xfrm>
          <a:prstGeom prst="rect">
            <a:avLst/>
          </a:prstGeom>
        </p:spPr>
      </p:pic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8EBA06C-8274-A6A5-0A2D-E06ACB4A647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4262" y="627384"/>
            <a:ext cx="9569200" cy="34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ko-KR" altLang="en-US" dirty="0">
                <a:solidFill>
                  <a:srgbClr val="3E00C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 marL="0"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A6A1D99E-286F-052E-3076-B4A553A3C6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9212" y="1085850"/>
            <a:ext cx="11097488" cy="5400675"/>
          </a:xfrm>
          <a:prstGeom prst="rect">
            <a:avLst/>
          </a:prstGeom>
        </p:spPr>
        <p:txBody>
          <a:bodyPr>
            <a:normAutofit/>
          </a:bodyPr>
          <a:lstStyle>
            <a:lvl1pPr marL="180975" indent="-180975">
              <a:lnSpc>
                <a:spcPct val="130000"/>
              </a:lnSpc>
              <a:spcAft>
                <a:spcPts val="300"/>
              </a:spcAft>
              <a:buClr>
                <a:srgbClr val="5F18A1"/>
              </a:buClr>
              <a:buSzPct val="100000"/>
              <a:buFont typeface="맑은 고딕" panose="020B0503020000020004" pitchFamily="50" charset="-127"/>
              <a:buChar char="•"/>
              <a:defRPr sz="14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361950" indent="-142875">
              <a:lnSpc>
                <a:spcPct val="130000"/>
              </a:lnSpc>
              <a:spcAft>
                <a:spcPts val="300"/>
              </a:spcAft>
              <a:buFont typeface="나눔스퀘어" panose="020B0600000101010101" pitchFamily="50" charset="-127"/>
              <a:buChar char="–"/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542925" indent="-142875">
              <a:lnSpc>
                <a:spcPct val="130000"/>
              </a:lnSpc>
              <a:spcAft>
                <a:spcPts val="300"/>
              </a:spcAft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485775" indent="0">
              <a:buNone/>
              <a:defRPr/>
            </a:lvl4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EEE04D5-5351-99DC-5BA1-F214E1A8CD24}"/>
              </a:ext>
            </a:extLst>
          </p:cNvPr>
          <p:cNvSpPr/>
          <p:nvPr userDrawn="1"/>
        </p:nvSpPr>
        <p:spPr>
          <a:xfrm>
            <a:off x="488375" y="651382"/>
            <a:ext cx="110836" cy="277091"/>
          </a:xfrm>
          <a:prstGeom prst="rect">
            <a:avLst/>
          </a:prstGeom>
          <a:solidFill>
            <a:srgbClr val="3E00C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8324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86">
          <p15:clr>
            <a:srgbClr val="FBAE40"/>
          </p15:clr>
        </p15:guide>
        <p15:guide id="2" pos="302">
          <p15:clr>
            <a:srgbClr val="FBAE40"/>
          </p15:clr>
        </p15:guide>
        <p15:guide id="3" pos="7368">
          <p15:clr>
            <a:srgbClr val="FBAE40"/>
          </p15:clr>
        </p15:guide>
        <p15:guide id="5" orient="horz" pos="41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5C163-5CEF-3A8D-6445-B2DD7360E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1415D4-56CC-6819-AC4F-E10A32AF2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2ED30B-1183-A7CA-C208-37803EBE4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39ED-4DC7-45C1-9CEA-6CC5DCF6DA3F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C52CA8-8E6C-D380-35DF-985BEC778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AB4E83-E98F-DB70-C070-C49BBF72C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5A7DC-CBED-4DE4-8219-4C55BEB05B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740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52DFA-E1C3-D598-BF7F-A683DE383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BB806B-CDE0-F936-4C44-9EC90A5FB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3F19B7-55A0-64CD-BFD8-C19C963B8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39ED-4DC7-45C1-9CEA-6CC5DCF6DA3F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5E40CC-9945-D7D9-CA0D-F7E04165F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4298BE-45E2-A3FF-022F-0BA417E55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5A7DC-CBED-4DE4-8219-4C55BEB05B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658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EAAE1-19C4-D0D1-54A1-889403987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654A90-2F5D-E57E-47C6-F0E30094B4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9284B6-DA59-5B75-2631-4B5E0F696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72707B-B33F-C035-2BCC-0B0C621EA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39ED-4DC7-45C1-9CEA-6CC5DCF6DA3F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EF3DCD-D48C-57CB-AF95-73CF063C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F0E15B-6629-8477-6D9A-F6E2A1D3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5A7DC-CBED-4DE4-8219-4C55BEB05B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047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3E2CE-C664-26C5-52E4-E1F6409C8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F6DA2C-6A7D-A0C5-83B7-7501B71ED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0DA30C-BBA8-ED09-7E9E-90B7D03E0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45011C-9875-13B4-76FE-8987B62D91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2F0F0E-2C05-CA75-5B62-A08838122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A77327-E86D-E419-7D3C-61BECD2E0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39ED-4DC7-45C1-9CEA-6CC5DCF6DA3F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0D0D04-3B4E-D2F6-AA34-F7247AAEB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E07F5E-F476-21EA-AB97-F77436010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5A7DC-CBED-4DE4-8219-4C55BEB05B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464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51F5A-14B9-AA75-5D0F-106425C13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3A531C-C5C5-DA8D-E7AE-293CBF4D0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39ED-4DC7-45C1-9CEA-6CC5DCF6DA3F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346A31-6AFA-9040-558A-D30E58928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7D4DD1-F392-62F5-282B-DFA656104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5A7DC-CBED-4DE4-8219-4C55BEB05B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873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3825894-106C-EE9A-CE36-B4D337F98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39ED-4DC7-45C1-9CEA-6CC5DCF6DA3F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EA95A8-A0B0-8A2D-0281-897835E7E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4ADEBA-46DE-6852-FB0C-033E5B588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5A7DC-CBED-4DE4-8219-4C55BEB05B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898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9AEC09-8638-572B-D05C-E763DC86F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3D4440-BC0D-3003-1556-F05F0C244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B35F75-B8B8-E48C-68FC-AB26CD20B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16EB08-C7AE-204A-1716-A2883780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39ED-4DC7-45C1-9CEA-6CC5DCF6DA3F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D87D61-FD43-0685-E722-38CECC444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7B9E1-4888-B0D3-3B34-36C4CBF52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5A7DC-CBED-4DE4-8219-4C55BEB05B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217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63B0F-911E-B86B-1E1D-67F9628B8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88BC1E-36AB-B09D-BEBD-C4A23D49E1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D5B3BA-A758-B181-8912-7B4A406AE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2625B8-26FA-9170-6B08-15506CE34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39ED-4DC7-45C1-9CEA-6CC5DCF6DA3F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6D407-083D-1DA8-D663-4A7EEF45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DA3606-9B73-01C7-840F-5E9358162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5A7DC-CBED-4DE4-8219-4C55BEB05B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71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EF5B7E-C6DB-FD8D-F1D2-8B9BCE02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864F9A-CA23-7B03-FC25-BE3D1C6A7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0AB56-11AF-627F-7DC5-1BB0E42622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139ED-4DC7-45C1-9CEA-6CC5DCF6DA3F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FD8168-F90A-9034-DBD7-DD08EA5028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11F2D7-DF63-35EA-470E-DB59C1739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5A7DC-CBED-4DE4-8219-4C55BEB05B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270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D891E-7A46-8695-FD46-9FDDFDFFA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자연어 처리</a:t>
            </a:r>
            <a:r>
              <a:rPr lang="en-US" altLang="ko-KR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(Natural Language Processing)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2FE23B4-090D-BEEB-7575-4FA26C7B1D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65135-27A2-42AE-9C0A-5EBEF87A2623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9F56F0-9069-9972-EB42-8DFA4DAD4C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9732" y="629776"/>
            <a:ext cx="9569200" cy="480131"/>
          </a:xfrm>
        </p:spPr>
        <p:txBody>
          <a:bodyPr/>
          <a:lstStyle/>
          <a:p>
            <a:r>
              <a:rPr lang="ko-KR" altLang="en-US" b="1" dirty="0"/>
              <a:t>경쟁사분석 </a:t>
            </a:r>
            <a:r>
              <a:rPr lang="en-US" altLang="ko-KR" b="1" dirty="0"/>
              <a:t>: </a:t>
            </a:r>
            <a:r>
              <a:rPr lang="ko-KR" altLang="en-US" b="1" dirty="0"/>
              <a:t>관련 특허를 통한 </a:t>
            </a:r>
            <a:r>
              <a:rPr lang="en-US" altLang="ko-KR" b="1" dirty="0"/>
              <a:t>Topic Modeling </a:t>
            </a:r>
            <a:r>
              <a:rPr lang="ko-KR" altLang="en-US" b="1" dirty="0"/>
              <a:t>분석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45E98D6-6CE4-4CD4-EF0F-487E0BC4D6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019083"/>
              </p:ext>
            </p:extLst>
          </p:nvPr>
        </p:nvGraphicFramePr>
        <p:xfrm>
          <a:off x="157289" y="1792752"/>
          <a:ext cx="5006992" cy="385342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{6E25E649-3F16-4E02-A733-19D2CDBF48F0}</a:tableStyleId>
              </a:tblPr>
              <a:tblGrid>
                <a:gridCol w="1868937">
                  <a:extLst>
                    <a:ext uri="{9D8B030D-6E8A-4147-A177-3AD203B41FA5}">
                      <a16:colId xmlns:a16="http://schemas.microsoft.com/office/drawing/2014/main" val="3052661416"/>
                    </a:ext>
                  </a:extLst>
                </a:gridCol>
                <a:gridCol w="3138055">
                  <a:extLst>
                    <a:ext uri="{9D8B030D-6E8A-4147-A177-3AD203B41FA5}">
                      <a16:colId xmlns:a16="http://schemas.microsoft.com/office/drawing/2014/main" val="2954135260"/>
                    </a:ext>
                  </a:extLst>
                </a:gridCol>
              </a:tblGrid>
              <a:tr h="4357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항목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250455"/>
                  </a:ext>
                </a:extLst>
              </a:tr>
              <a:tr h="4357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분석주제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공기청정기 특허 자료 키워드 분석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5643989"/>
                  </a:ext>
                </a:extLst>
              </a:tr>
              <a:tr h="4357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분석목표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분석을 통한 특허들에 대한 주제별 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5639832"/>
                  </a:ext>
                </a:extLst>
              </a:tr>
              <a:tr h="4966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출처</a:t>
                      </a:r>
                      <a:endParaRPr lang="en-US" altLang="ko-KR" sz="12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 b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크롤링</a:t>
                      </a:r>
                      <a:r>
                        <a:rPr lang="ko-KR" altLang="en-US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대상</a:t>
                      </a:r>
                      <a:r>
                        <a:rPr lang="en-US" altLang="ko-KR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2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KIPRIS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8863531"/>
                  </a:ext>
                </a:extLst>
              </a:tr>
              <a:tr h="520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특허 출원 등록 기간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r>
                        <a:rPr lang="ko-KR" altLang="en-US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년 </a:t>
                      </a:r>
                      <a:r>
                        <a:rPr lang="en-US" altLang="ko-KR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 </a:t>
                      </a:r>
                      <a:r>
                        <a:rPr lang="en-US" altLang="ko-KR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r>
                        <a:rPr lang="ko-KR" altLang="en-US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 </a:t>
                      </a:r>
                      <a:r>
                        <a:rPr lang="en-US" altLang="ko-KR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~ 22</a:t>
                      </a:r>
                      <a:r>
                        <a:rPr lang="ko-KR" altLang="en-US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년 </a:t>
                      </a:r>
                      <a:r>
                        <a:rPr lang="en-US" altLang="ko-KR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 </a:t>
                      </a:r>
                      <a:r>
                        <a:rPr lang="en-US" altLang="ko-KR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</a:t>
                      </a:r>
                      <a:r>
                        <a:rPr lang="ko-KR" altLang="en-US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</a:t>
                      </a:r>
                      <a:endParaRPr lang="en-US" altLang="ko-KR" sz="12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7571594"/>
                  </a:ext>
                </a:extLst>
              </a:tr>
              <a:tr h="4357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분석 대상 기업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LG</a:t>
                      </a:r>
                      <a:r>
                        <a:rPr lang="ko-KR" altLang="en-US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전자</a:t>
                      </a:r>
                      <a:endParaRPr lang="en-US" altLang="ko-KR" sz="12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1305461"/>
                  </a:ext>
                </a:extLst>
              </a:tr>
              <a:tr h="4357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건수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344 </a:t>
                      </a:r>
                      <a:r>
                        <a:rPr lang="ko-KR" altLang="en-US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375466"/>
                  </a:ext>
                </a:extLst>
              </a:tr>
              <a:tr h="657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분석기법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</a:t>
                      </a:r>
                      <a:r>
                        <a:rPr lang="ko-KR" altLang="en-US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Crawling,</a:t>
                      </a:r>
                      <a:r>
                        <a:rPr lang="ko-KR" altLang="en-US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Frequency Analysis,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Topic Modeling</a:t>
                      </a:r>
                      <a:endParaRPr lang="ko-KR" altLang="en-US" sz="12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1716532"/>
                  </a:ext>
                </a:extLst>
              </a:tr>
            </a:tbl>
          </a:graphicData>
        </a:graphic>
      </p:graphicFrame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790D8ECC-5234-CAD8-6006-C5681C0AF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446770"/>
              </p:ext>
            </p:extLst>
          </p:nvPr>
        </p:nvGraphicFramePr>
        <p:xfrm>
          <a:off x="5556140" y="1810483"/>
          <a:ext cx="6320504" cy="474704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790063">
                  <a:extLst>
                    <a:ext uri="{9D8B030D-6E8A-4147-A177-3AD203B41FA5}">
                      <a16:colId xmlns:a16="http://schemas.microsoft.com/office/drawing/2014/main" val="3196488651"/>
                    </a:ext>
                  </a:extLst>
                </a:gridCol>
                <a:gridCol w="790063">
                  <a:extLst>
                    <a:ext uri="{9D8B030D-6E8A-4147-A177-3AD203B41FA5}">
                      <a16:colId xmlns:a16="http://schemas.microsoft.com/office/drawing/2014/main" val="1363844964"/>
                    </a:ext>
                  </a:extLst>
                </a:gridCol>
                <a:gridCol w="790063">
                  <a:extLst>
                    <a:ext uri="{9D8B030D-6E8A-4147-A177-3AD203B41FA5}">
                      <a16:colId xmlns:a16="http://schemas.microsoft.com/office/drawing/2014/main" val="1504954355"/>
                    </a:ext>
                  </a:extLst>
                </a:gridCol>
                <a:gridCol w="790063">
                  <a:extLst>
                    <a:ext uri="{9D8B030D-6E8A-4147-A177-3AD203B41FA5}">
                      <a16:colId xmlns:a16="http://schemas.microsoft.com/office/drawing/2014/main" val="539902314"/>
                    </a:ext>
                  </a:extLst>
                </a:gridCol>
                <a:gridCol w="790063">
                  <a:extLst>
                    <a:ext uri="{9D8B030D-6E8A-4147-A177-3AD203B41FA5}">
                      <a16:colId xmlns:a16="http://schemas.microsoft.com/office/drawing/2014/main" val="2237929797"/>
                    </a:ext>
                  </a:extLst>
                </a:gridCol>
                <a:gridCol w="790063">
                  <a:extLst>
                    <a:ext uri="{9D8B030D-6E8A-4147-A177-3AD203B41FA5}">
                      <a16:colId xmlns:a16="http://schemas.microsoft.com/office/drawing/2014/main" val="1263101636"/>
                    </a:ext>
                  </a:extLst>
                </a:gridCol>
                <a:gridCol w="790063">
                  <a:extLst>
                    <a:ext uri="{9D8B030D-6E8A-4147-A177-3AD203B41FA5}">
                      <a16:colId xmlns:a16="http://schemas.microsoft.com/office/drawing/2014/main" val="2447414103"/>
                    </a:ext>
                  </a:extLst>
                </a:gridCol>
                <a:gridCol w="790063">
                  <a:extLst>
                    <a:ext uri="{9D8B030D-6E8A-4147-A177-3AD203B41FA5}">
                      <a16:colId xmlns:a16="http://schemas.microsoft.com/office/drawing/2014/main" val="2175519525"/>
                    </a:ext>
                  </a:extLst>
                </a:gridCol>
              </a:tblGrid>
              <a:tr h="4428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No.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T1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T2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T3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T4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T5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T6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T7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462241"/>
                  </a:ext>
                </a:extLst>
              </a:tr>
              <a:tr h="4428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공기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필터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공기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공기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공기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공기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공기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41960310"/>
                  </a:ext>
                </a:extLst>
              </a:tr>
              <a:tr h="4428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흡입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공기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복수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필터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유로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흡입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수조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71765488"/>
                  </a:ext>
                </a:extLst>
              </a:tr>
              <a:tr h="4428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출구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흡입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방향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흡입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필터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먼지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모듈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37536909"/>
                  </a:ext>
                </a:extLst>
              </a:tr>
              <a:tr h="4428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유동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프레임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방전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어셈블리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흡입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분리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유로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60853669"/>
                  </a:ext>
                </a:extLst>
              </a:tr>
              <a:tr h="4428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유닛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바디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전극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유닛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공간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모터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흡입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1581697"/>
                  </a:ext>
                </a:extLst>
              </a:tr>
              <a:tr h="4428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본체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케이스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가이드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실외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싸이클론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에어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8030552"/>
                  </a:ext>
                </a:extLst>
              </a:tr>
              <a:tr h="4428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필터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유동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모듈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케이스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모듈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배출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출구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12646563"/>
                  </a:ext>
                </a:extLst>
              </a:tr>
              <a:tr h="4428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청정기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청정기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공간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내부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패널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필터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케이스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7013279"/>
                  </a:ext>
                </a:extLst>
              </a:tr>
              <a:tr h="436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케이스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어셈블리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필름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커버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방향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제어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내부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8780584"/>
                  </a:ext>
                </a:extLst>
              </a:tr>
              <a:tr h="3249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부재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공간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디스플레이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위치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급수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11560429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4648B4C0-4F91-B53B-1A3C-500C3B880871}"/>
              </a:ext>
            </a:extLst>
          </p:cNvPr>
          <p:cNvGrpSpPr/>
          <p:nvPr/>
        </p:nvGrpSpPr>
        <p:grpSpPr>
          <a:xfrm>
            <a:off x="5556142" y="1227289"/>
            <a:ext cx="2135576" cy="414979"/>
            <a:chOff x="8814732" y="1234209"/>
            <a:chExt cx="2516248" cy="41497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8A51A7A-E6EB-5E33-A293-D6514576E420}"/>
                </a:ext>
              </a:extLst>
            </p:cNvPr>
            <p:cNvSpPr/>
            <p:nvPr/>
          </p:nvSpPr>
          <p:spPr>
            <a:xfrm>
              <a:off x="8993919" y="1234209"/>
              <a:ext cx="2169913" cy="414978"/>
            </a:xfrm>
            <a:prstGeom prst="rect">
              <a:avLst/>
            </a:prstGeom>
            <a:solidFill>
              <a:schemeClr val="accent2">
                <a:lumMod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E600161-1FEF-87A9-15BC-6F5695A3250D}"/>
                </a:ext>
              </a:extLst>
            </p:cNvPr>
            <p:cNvSpPr/>
            <p:nvPr/>
          </p:nvSpPr>
          <p:spPr>
            <a:xfrm>
              <a:off x="8814732" y="1234209"/>
              <a:ext cx="428832" cy="414979"/>
            </a:xfrm>
            <a:prstGeom prst="ellipse">
              <a:avLst/>
            </a:prstGeom>
            <a:solidFill>
              <a:schemeClr val="accent2">
                <a:lumMod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D4A27343-1B0C-B992-242C-9685C4A80D87}"/>
                </a:ext>
              </a:extLst>
            </p:cNvPr>
            <p:cNvSpPr/>
            <p:nvPr/>
          </p:nvSpPr>
          <p:spPr>
            <a:xfrm>
              <a:off x="10947725" y="1234209"/>
              <a:ext cx="383255" cy="414979"/>
            </a:xfrm>
            <a:prstGeom prst="ellipse">
              <a:avLst/>
            </a:prstGeom>
            <a:solidFill>
              <a:schemeClr val="accent2">
                <a:lumMod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0594740-4D1F-D8D3-FB3A-5A1ACE3B3DE8}"/>
              </a:ext>
            </a:extLst>
          </p:cNvPr>
          <p:cNvGrpSpPr/>
          <p:nvPr/>
        </p:nvGrpSpPr>
        <p:grpSpPr>
          <a:xfrm>
            <a:off x="157289" y="1227289"/>
            <a:ext cx="2144847" cy="414979"/>
            <a:chOff x="8814732" y="1234209"/>
            <a:chExt cx="2516248" cy="41497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8F8FB05-9EEA-2AAD-31D6-9CC2097CF2D0}"/>
                </a:ext>
              </a:extLst>
            </p:cNvPr>
            <p:cNvSpPr/>
            <p:nvPr/>
          </p:nvSpPr>
          <p:spPr>
            <a:xfrm>
              <a:off x="8993919" y="1234209"/>
              <a:ext cx="2169913" cy="414978"/>
            </a:xfrm>
            <a:prstGeom prst="rect">
              <a:avLst/>
            </a:prstGeom>
            <a:solidFill>
              <a:schemeClr val="accent2">
                <a:lumMod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5C84E792-C527-E33F-805C-500F3C4F0405}"/>
                </a:ext>
              </a:extLst>
            </p:cNvPr>
            <p:cNvSpPr/>
            <p:nvPr/>
          </p:nvSpPr>
          <p:spPr>
            <a:xfrm>
              <a:off x="8814732" y="1234209"/>
              <a:ext cx="428832" cy="414979"/>
            </a:xfrm>
            <a:prstGeom prst="ellipse">
              <a:avLst/>
            </a:prstGeom>
            <a:solidFill>
              <a:schemeClr val="accent2">
                <a:lumMod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C608963-FA78-8184-5B38-3CDF6264A638}"/>
                </a:ext>
              </a:extLst>
            </p:cNvPr>
            <p:cNvSpPr/>
            <p:nvPr/>
          </p:nvSpPr>
          <p:spPr>
            <a:xfrm>
              <a:off x="10947725" y="1234209"/>
              <a:ext cx="383255" cy="414979"/>
            </a:xfrm>
            <a:prstGeom prst="ellipse">
              <a:avLst/>
            </a:prstGeom>
            <a:solidFill>
              <a:schemeClr val="accent2">
                <a:lumMod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1E4C3F8-400F-5DB7-DF54-7BB6F8F1F4F7}"/>
              </a:ext>
            </a:extLst>
          </p:cNvPr>
          <p:cNvSpPr txBox="1"/>
          <p:nvPr/>
        </p:nvSpPr>
        <p:spPr>
          <a:xfrm>
            <a:off x="-64544" y="1259915"/>
            <a:ext cx="2565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분석 개요</a:t>
            </a:r>
            <a:endParaRPr lang="ko-KR" altLang="en-US" sz="12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FBDB7B-4580-EACC-FFD8-838E8FB69002}"/>
              </a:ext>
            </a:extLst>
          </p:cNvPr>
          <p:cNvSpPr txBox="1"/>
          <p:nvPr/>
        </p:nvSpPr>
        <p:spPr>
          <a:xfrm>
            <a:off x="5331890" y="1259915"/>
            <a:ext cx="2565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분석 결과</a:t>
            </a:r>
            <a:endParaRPr lang="ko-KR" altLang="en-US" sz="12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9601A3-478C-8B11-10C9-5D81782AAA90}"/>
              </a:ext>
            </a:extLst>
          </p:cNvPr>
          <p:cNvSpPr txBox="1"/>
          <p:nvPr/>
        </p:nvSpPr>
        <p:spPr>
          <a:xfrm>
            <a:off x="7892414" y="1149507"/>
            <a:ext cx="3984228" cy="614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빈도분석 수행 후 키워드 별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Topic Modeling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수행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8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Topic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들의 상위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 키워드를 빈도순으로 추출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＂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9216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4D1FEDD5-0BB0-21AE-DBF6-07C18E3AA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34" y="1252423"/>
            <a:ext cx="8562694" cy="537211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3CD891E-7A46-8695-FD46-9FDDFDFFA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자연어 처리</a:t>
            </a:r>
            <a:r>
              <a:rPr lang="en-US" altLang="ko-KR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(Natural Language Processing)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2FE23B4-090D-BEEB-7575-4FA26C7B1D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65135-27A2-42AE-9C0A-5EBEF87A2623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9F56F0-9069-9972-EB42-8DFA4DAD4C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4262" y="627384"/>
            <a:ext cx="9569200" cy="996170"/>
          </a:xfrm>
        </p:spPr>
        <p:txBody>
          <a:bodyPr/>
          <a:lstStyle/>
          <a:p>
            <a:r>
              <a:rPr lang="ko-KR" altLang="en-US" b="1" dirty="0"/>
              <a:t>경쟁사분석 </a:t>
            </a:r>
            <a:r>
              <a:rPr lang="en-US" altLang="ko-KR" b="1" dirty="0"/>
              <a:t>: </a:t>
            </a:r>
            <a:r>
              <a:rPr lang="ko-KR" altLang="en-US" b="1" dirty="0"/>
              <a:t>관련 특허를 통한 </a:t>
            </a:r>
            <a:r>
              <a:rPr lang="en-US" altLang="ko-KR" b="1" dirty="0"/>
              <a:t>Topic Modeling </a:t>
            </a:r>
            <a:r>
              <a:rPr lang="ko-KR" altLang="en-US" b="1" dirty="0"/>
              <a:t>분석</a:t>
            </a:r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B71902-E521-DA16-FB69-2CCB6EF74D43}"/>
              </a:ext>
            </a:extLst>
          </p:cNvPr>
          <p:cNvSpPr txBox="1"/>
          <p:nvPr/>
        </p:nvSpPr>
        <p:spPr>
          <a:xfrm>
            <a:off x="9426667" y="2036618"/>
            <a:ext cx="2398187" cy="2613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 Topic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Modeling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결과를 파이썬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en-US" altLang="ko-KR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LDAvis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라이브러리로 </a:t>
            </a:r>
            <a:r>
              <a:rPr lang="ko-KR" alt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시각화하여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다차원적도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Map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나타냄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이를 토대로 비슷한 위치에 있는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Topic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들에 대해 해석 분석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86B04FE-61FF-A81B-1E59-5F1356EE7D94}"/>
              </a:ext>
            </a:extLst>
          </p:cNvPr>
          <p:cNvSpPr/>
          <p:nvPr/>
        </p:nvSpPr>
        <p:spPr>
          <a:xfrm>
            <a:off x="2130136" y="2250426"/>
            <a:ext cx="1218611" cy="122759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76F08F5-2CB3-1A86-C1DF-756809AAA02B}"/>
              </a:ext>
            </a:extLst>
          </p:cNvPr>
          <p:cNvSpPr/>
          <p:nvPr/>
        </p:nvSpPr>
        <p:spPr>
          <a:xfrm>
            <a:off x="2422187" y="4202349"/>
            <a:ext cx="1498060" cy="1614791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E4C3D24-D829-27A0-AD91-28958B0807C1}"/>
              </a:ext>
            </a:extLst>
          </p:cNvPr>
          <p:cNvSpPr/>
          <p:nvPr/>
        </p:nvSpPr>
        <p:spPr>
          <a:xfrm>
            <a:off x="3620889" y="3478021"/>
            <a:ext cx="1055036" cy="104224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1EB5BB-DF4F-54B7-0F6D-999A8434C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9525" y="417189"/>
            <a:ext cx="1214429" cy="448573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38D18CEF-96EA-C866-1C47-EEE06FAB3755}"/>
              </a:ext>
            </a:extLst>
          </p:cNvPr>
          <p:cNvSpPr/>
          <p:nvPr/>
        </p:nvSpPr>
        <p:spPr>
          <a:xfrm>
            <a:off x="152599" y="3999141"/>
            <a:ext cx="1055036" cy="104224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887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95BA6C-72A8-91B6-390E-418A591D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자연어 처리</a:t>
            </a:r>
            <a:r>
              <a:rPr lang="en-US" altLang="ko-KR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(Natural Language Processing)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9726E07-C262-58E1-275F-CC6D0C22A5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65135-27A2-42AE-9C0A-5EBEF87A2623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DA61D6-E0DC-A747-978A-271B064868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4262" y="627384"/>
            <a:ext cx="9569200" cy="480131"/>
          </a:xfrm>
        </p:spPr>
        <p:txBody>
          <a:bodyPr/>
          <a:lstStyle/>
          <a:p>
            <a:r>
              <a:rPr lang="ko-KR" altLang="en-US" b="1" dirty="0"/>
              <a:t>경쟁사분석 </a:t>
            </a:r>
            <a:r>
              <a:rPr lang="en-US" altLang="ko-KR" b="1" dirty="0"/>
              <a:t>: </a:t>
            </a:r>
            <a:r>
              <a:rPr lang="ko-KR" altLang="en-US" b="1" dirty="0"/>
              <a:t>관련 특허를 통한 </a:t>
            </a:r>
            <a:r>
              <a:rPr lang="en-US" altLang="ko-KR" b="1" dirty="0"/>
              <a:t>Topic Modeling </a:t>
            </a:r>
            <a:r>
              <a:rPr lang="ko-KR" altLang="en-US" b="1" dirty="0"/>
              <a:t>분석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245A0AC-47BC-AF5E-064B-18654CEDC15F}"/>
              </a:ext>
            </a:extLst>
          </p:cNvPr>
          <p:cNvSpPr/>
          <p:nvPr/>
        </p:nvSpPr>
        <p:spPr>
          <a:xfrm>
            <a:off x="4997650" y="1635538"/>
            <a:ext cx="687764" cy="687764"/>
          </a:xfrm>
          <a:prstGeom prst="ellipse">
            <a:avLst/>
          </a:prstGeom>
          <a:solidFill>
            <a:srgbClr val="CCECFF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T1</a:t>
            </a:r>
            <a:endParaRPr lang="ko-KR" altLang="en-US" sz="12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BF5A366-9FF8-0F34-4047-C1E531BD9A3D}"/>
              </a:ext>
            </a:extLst>
          </p:cNvPr>
          <p:cNvSpPr/>
          <p:nvPr/>
        </p:nvSpPr>
        <p:spPr>
          <a:xfrm>
            <a:off x="5013036" y="2442052"/>
            <a:ext cx="687764" cy="687764"/>
          </a:xfrm>
          <a:prstGeom prst="ellipse">
            <a:avLst/>
          </a:prstGeom>
          <a:solidFill>
            <a:srgbClr val="CCECFF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T2</a:t>
            </a:r>
            <a:endParaRPr lang="ko-KR" altLang="en-US" sz="12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C0E8FC-4952-D9F8-6724-ED9405D0F46C}"/>
              </a:ext>
            </a:extLst>
          </p:cNvPr>
          <p:cNvSpPr txBox="1"/>
          <p:nvPr/>
        </p:nvSpPr>
        <p:spPr>
          <a:xfrm>
            <a:off x="6015664" y="1934985"/>
            <a:ext cx="6068290" cy="921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필터를 활용하는 </a:t>
            </a:r>
            <a:r>
              <a:rPr lang="ko-KR" altLang="en-US" b="1" u="sng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여과 집진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기술 및 제품의 형상 관련 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구조체에 대한 특허 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DA3E302-AB6E-481E-1FC0-B90FA103F0BE}"/>
              </a:ext>
            </a:extLst>
          </p:cNvPr>
          <p:cNvSpPr/>
          <p:nvPr/>
        </p:nvSpPr>
        <p:spPr>
          <a:xfrm>
            <a:off x="5388862" y="5764497"/>
            <a:ext cx="5621483" cy="528329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계절별 </a:t>
            </a:r>
            <a:r>
              <a:rPr lang="en-US" altLang="ko-KR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시기별 전략 제품 홍보</a:t>
            </a:r>
            <a:endParaRPr lang="ko-KR" altLang="en-US" sz="16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0A28BA3-FCE8-F739-89E4-243A98D19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9525" y="417189"/>
            <a:ext cx="1214429" cy="44857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3573BA2-B813-94EB-5BDE-1E195C8CE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418" y="1591051"/>
            <a:ext cx="2361906" cy="4706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5" name="표 11">
            <a:extLst>
              <a:ext uri="{FF2B5EF4-FFF2-40B4-BE49-F238E27FC236}">
                <a16:creationId xmlns:a16="http://schemas.microsoft.com/office/drawing/2014/main" id="{17C3E82A-B97F-BE39-0E2F-ED0B4F007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661970"/>
              </p:ext>
            </p:extLst>
          </p:nvPr>
        </p:nvGraphicFramePr>
        <p:xfrm>
          <a:off x="4923637" y="3881031"/>
          <a:ext cx="6759376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45089">
                  <a:extLst>
                    <a:ext uri="{9D8B030D-6E8A-4147-A177-3AD203B41FA5}">
                      <a16:colId xmlns:a16="http://schemas.microsoft.com/office/drawing/2014/main" val="806961858"/>
                    </a:ext>
                  </a:extLst>
                </a:gridCol>
                <a:gridCol w="4614287">
                  <a:extLst>
                    <a:ext uri="{9D8B030D-6E8A-4147-A177-3AD203B41FA5}">
                      <a16:colId xmlns:a16="http://schemas.microsoft.com/office/drawing/2014/main" val="64995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출원번호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발명의 명칭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5277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10-2012-0012005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공기정화필터 및 그 제조방법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05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10-2019-0148117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공기정화용 필터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882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10-2016-0098029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필터 어셈블리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이를 포함하는 공기 정화장치 및 그 제어방법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486215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5F9CB728-ECB2-C7E5-6061-7CF0E3980DDC}"/>
              </a:ext>
            </a:extLst>
          </p:cNvPr>
          <p:cNvGrpSpPr/>
          <p:nvPr/>
        </p:nvGrpSpPr>
        <p:grpSpPr>
          <a:xfrm>
            <a:off x="9547437" y="3273352"/>
            <a:ext cx="2135576" cy="414979"/>
            <a:chOff x="8814732" y="1234209"/>
            <a:chExt cx="2516248" cy="414979"/>
          </a:xfrm>
          <a:solidFill>
            <a:schemeClr val="accent5"/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2D53609-2C5D-F1A7-6F43-82DE3B0933BB}"/>
                </a:ext>
              </a:extLst>
            </p:cNvPr>
            <p:cNvSpPr/>
            <p:nvPr/>
          </p:nvSpPr>
          <p:spPr>
            <a:xfrm>
              <a:off x="8993919" y="1234209"/>
              <a:ext cx="2169913" cy="414978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F97E164-344F-EA99-B166-C3B0A86D047B}"/>
                </a:ext>
              </a:extLst>
            </p:cNvPr>
            <p:cNvSpPr/>
            <p:nvPr/>
          </p:nvSpPr>
          <p:spPr>
            <a:xfrm>
              <a:off x="8814732" y="1234209"/>
              <a:ext cx="428832" cy="414979"/>
            </a:xfrm>
            <a:prstGeom prst="ellipse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8A5F2E9-B459-64F3-F8E2-DCED4AC0A53F}"/>
                </a:ext>
              </a:extLst>
            </p:cNvPr>
            <p:cNvSpPr/>
            <p:nvPr/>
          </p:nvSpPr>
          <p:spPr>
            <a:xfrm>
              <a:off x="10947725" y="1234209"/>
              <a:ext cx="383255" cy="414979"/>
            </a:xfrm>
            <a:prstGeom prst="ellipse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4E0FA48-0A45-EC3D-7DCF-087FDECA053F}"/>
              </a:ext>
            </a:extLst>
          </p:cNvPr>
          <p:cNvSpPr txBox="1"/>
          <p:nvPr/>
        </p:nvSpPr>
        <p:spPr>
          <a:xfrm>
            <a:off x="9252136" y="3308423"/>
            <a:ext cx="2565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대표적 관련 특허</a:t>
            </a:r>
            <a:endParaRPr lang="ko-KR" altLang="en-US" sz="12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3630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95BA6C-72A8-91B6-390E-418A591D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자연어 처리</a:t>
            </a:r>
            <a:r>
              <a:rPr lang="en-US" altLang="ko-KR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(Natural Language Processing)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9726E07-C262-58E1-275F-CC6D0C22A5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65135-27A2-42AE-9C0A-5EBEF87A2623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DA61D6-E0DC-A747-978A-271B064868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4262" y="627384"/>
            <a:ext cx="9569200" cy="480131"/>
          </a:xfrm>
        </p:spPr>
        <p:txBody>
          <a:bodyPr/>
          <a:lstStyle/>
          <a:p>
            <a:r>
              <a:rPr lang="ko-KR" altLang="en-US" b="1" dirty="0"/>
              <a:t>경쟁사분석 </a:t>
            </a:r>
            <a:r>
              <a:rPr lang="en-US" altLang="ko-KR" b="1" dirty="0"/>
              <a:t>: </a:t>
            </a:r>
            <a:r>
              <a:rPr lang="ko-KR" altLang="en-US" b="1" dirty="0"/>
              <a:t>관련 특허를 통한 </a:t>
            </a:r>
            <a:r>
              <a:rPr lang="en-US" altLang="ko-KR" b="1" dirty="0"/>
              <a:t>Topic Modeling </a:t>
            </a:r>
            <a:r>
              <a:rPr lang="ko-KR" altLang="en-US" b="1" dirty="0"/>
              <a:t>분석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245A0AC-47BC-AF5E-064B-18654CEDC15F}"/>
              </a:ext>
            </a:extLst>
          </p:cNvPr>
          <p:cNvSpPr/>
          <p:nvPr/>
        </p:nvSpPr>
        <p:spPr>
          <a:xfrm>
            <a:off x="4878264" y="2165424"/>
            <a:ext cx="687764" cy="687764"/>
          </a:xfrm>
          <a:prstGeom prst="ellipse">
            <a:avLst/>
          </a:prstGeom>
          <a:solidFill>
            <a:srgbClr val="CCECFF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T3</a:t>
            </a:r>
            <a:endParaRPr lang="ko-KR" altLang="en-US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C0E8FC-4952-D9F8-6724-ED9405D0F46C}"/>
              </a:ext>
            </a:extLst>
          </p:cNvPr>
          <p:cNvSpPr txBox="1"/>
          <p:nvPr/>
        </p:nvSpPr>
        <p:spPr>
          <a:xfrm>
            <a:off x="5869215" y="1970870"/>
            <a:ext cx="6068290" cy="1060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주로 </a:t>
            </a:r>
            <a:r>
              <a:rPr lang="ko-KR" altLang="en-US" b="1" u="sng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전기적 집진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위한 방전 관련 기술 및 구조에 대한 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특허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＂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7D76B8-FFC9-E120-D4C6-B5D6CB3FF17F}"/>
              </a:ext>
            </a:extLst>
          </p:cNvPr>
          <p:cNvSpPr/>
          <p:nvPr/>
        </p:nvSpPr>
        <p:spPr>
          <a:xfrm>
            <a:off x="5393870" y="5619290"/>
            <a:ext cx="5818909" cy="528329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latinLnBrk="1"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</a:rPr>
              <a:t>타겟 신제품에 대한 홍보 집중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89D3358-F2CE-1BB8-EEDD-23C12D671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9525" y="417189"/>
            <a:ext cx="1214429" cy="44857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8FA7B48-3920-6C45-5340-CE6B37B47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849" y="1613981"/>
            <a:ext cx="1586095" cy="47226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5" name="표 11">
            <a:extLst>
              <a:ext uri="{FF2B5EF4-FFF2-40B4-BE49-F238E27FC236}">
                <a16:creationId xmlns:a16="http://schemas.microsoft.com/office/drawing/2014/main" id="{BE2BCC96-80F3-663E-2ED6-1D3AE8B19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645108"/>
              </p:ext>
            </p:extLst>
          </p:nvPr>
        </p:nvGraphicFramePr>
        <p:xfrm>
          <a:off x="4923637" y="3715660"/>
          <a:ext cx="6759376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45089">
                  <a:extLst>
                    <a:ext uri="{9D8B030D-6E8A-4147-A177-3AD203B41FA5}">
                      <a16:colId xmlns:a16="http://schemas.microsoft.com/office/drawing/2014/main" val="806961858"/>
                    </a:ext>
                  </a:extLst>
                </a:gridCol>
                <a:gridCol w="4614287">
                  <a:extLst>
                    <a:ext uri="{9D8B030D-6E8A-4147-A177-3AD203B41FA5}">
                      <a16:colId xmlns:a16="http://schemas.microsoft.com/office/drawing/2014/main" val="64995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출원번호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발명의 명칭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5277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10-2014-0034441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플라즈마 전극장치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05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10-2014-0079208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전기집진장치</a:t>
                      </a:r>
                      <a:r>
                        <a:rPr lang="ko-KR" altLang="en-US" sz="1200" dirty="0"/>
                        <a:t> 및 그를 갖는 공기조화기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882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10-2016-0001144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전기집진장치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이를 포함하는 공기조화기 및 이를 제조하는 방법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486215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7527BFF8-0B2B-581F-2D94-D90A862E8015}"/>
              </a:ext>
            </a:extLst>
          </p:cNvPr>
          <p:cNvGrpSpPr/>
          <p:nvPr/>
        </p:nvGrpSpPr>
        <p:grpSpPr>
          <a:xfrm>
            <a:off x="9547437" y="3107981"/>
            <a:ext cx="2135576" cy="414979"/>
            <a:chOff x="8814732" y="1234209"/>
            <a:chExt cx="2516248" cy="414979"/>
          </a:xfrm>
          <a:solidFill>
            <a:schemeClr val="accent5"/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484CB70-85EF-C301-EF87-63E46DC75635}"/>
                </a:ext>
              </a:extLst>
            </p:cNvPr>
            <p:cNvSpPr/>
            <p:nvPr/>
          </p:nvSpPr>
          <p:spPr>
            <a:xfrm>
              <a:off x="8993919" y="1234209"/>
              <a:ext cx="2169913" cy="414978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3959A3F-0826-C67C-BC9B-8446429A9356}"/>
                </a:ext>
              </a:extLst>
            </p:cNvPr>
            <p:cNvSpPr/>
            <p:nvPr/>
          </p:nvSpPr>
          <p:spPr>
            <a:xfrm>
              <a:off x="8814732" y="1234209"/>
              <a:ext cx="428832" cy="414979"/>
            </a:xfrm>
            <a:prstGeom prst="ellipse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60830DB-DFCB-A71A-BACE-153414AE2ABC}"/>
                </a:ext>
              </a:extLst>
            </p:cNvPr>
            <p:cNvSpPr/>
            <p:nvPr/>
          </p:nvSpPr>
          <p:spPr>
            <a:xfrm>
              <a:off x="10947725" y="1234209"/>
              <a:ext cx="383255" cy="414979"/>
            </a:xfrm>
            <a:prstGeom prst="ellipse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9F54062-D0B5-FE6B-D6B5-437EAE46B44E}"/>
              </a:ext>
            </a:extLst>
          </p:cNvPr>
          <p:cNvSpPr txBox="1"/>
          <p:nvPr/>
        </p:nvSpPr>
        <p:spPr>
          <a:xfrm>
            <a:off x="9252136" y="3143052"/>
            <a:ext cx="2565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대표적 관련 특허</a:t>
            </a:r>
            <a:endParaRPr lang="ko-KR" altLang="en-US" sz="12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1274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95BA6C-72A8-91B6-390E-418A591D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자연어 처리</a:t>
            </a:r>
            <a:r>
              <a:rPr lang="en-US" altLang="ko-KR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(Natural Language Processing)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9726E07-C262-58E1-275F-CC6D0C22A5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65135-27A2-42AE-9C0A-5EBEF87A2623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DA61D6-E0DC-A747-978A-271B064868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4262" y="627384"/>
            <a:ext cx="9569200" cy="480131"/>
          </a:xfrm>
        </p:spPr>
        <p:txBody>
          <a:bodyPr/>
          <a:lstStyle/>
          <a:p>
            <a:r>
              <a:rPr lang="ko-KR" altLang="en-US" b="1" dirty="0"/>
              <a:t>경쟁사분석 </a:t>
            </a:r>
            <a:r>
              <a:rPr lang="en-US" altLang="ko-KR" b="1" dirty="0"/>
              <a:t>: </a:t>
            </a:r>
            <a:r>
              <a:rPr lang="ko-KR" altLang="en-US" b="1" dirty="0"/>
              <a:t>관련 특허를 통한 </a:t>
            </a:r>
            <a:r>
              <a:rPr lang="en-US" altLang="ko-KR" b="1" dirty="0"/>
              <a:t>Topic Modeling </a:t>
            </a:r>
            <a:r>
              <a:rPr lang="ko-KR" altLang="en-US" b="1" dirty="0"/>
              <a:t>분석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245A0AC-47BC-AF5E-064B-18654CEDC15F}"/>
              </a:ext>
            </a:extLst>
          </p:cNvPr>
          <p:cNvSpPr/>
          <p:nvPr/>
        </p:nvSpPr>
        <p:spPr>
          <a:xfrm>
            <a:off x="4849081" y="2127402"/>
            <a:ext cx="687764" cy="687764"/>
          </a:xfrm>
          <a:prstGeom prst="ellipse">
            <a:avLst/>
          </a:prstGeom>
          <a:solidFill>
            <a:srgbClr val="CCECFF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T6</a:t>
            </a:r>
            <a:endParaRPr lang="ko-KR" altLang="en-US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C0E8FC-4952-D9F8-6724-ED9405D0F46C}"/>
              </a:ext>
            </a:extLst>
          </p:cNvPr>
          <p:cNvSpPr txBox="1"/>
          <p:nvPr/>
        </p:nvSpPr>
        <p:spPr>
          <a:xfrm>
            <a:off x="5840032" y="1932848"/>
            <a:ext cx="6068290" cy="105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 </a:t>
            </a:r>
            <a:r>
              <a:rPr lang="ko-KR" alt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싸이클론을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이용하는 </a:t>
            </a:r>
            <a:r>
              <a:rPr lang="ko-KR" altLang="en-US" b="1" u="sng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원심력 집진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관련 기술에 대한  내용이 주를 이룸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＂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7D76B8-FFC9-E120-D4C6-B5D6CB3FF17F}"/>
              </a:ext>
            </a:extLst>
          </p:cNvPr>
          <p:cNvSpPr/>
          <p:nvPr/>
        </p:nvSpPr>
        <p:spPr>
          <a:xfrm>
            <a:off x="5388862" y="5571185"/>
            <a:ext cx="5818909" cy="528329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latinLnBrk="1"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</a:rPr>
              <a:t>타겟 신제품에 대한 홍보 집중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89D3358-F2CE-1BB8-EEDD-23C12D671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9525" y="417189"/>
            <a:ext cx="1214429" cy="4485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D0FD717-109F-BB0F-6B13-5EF893AB9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418" y="1580451"/>
            <a:ext cx="1661514" cy="46391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6" name="표 11">
            <a:extLst>
              <a:ext uri="{FF2B5EF4-FFF2-40B4-BE49-F238E27FC236}">
                <a16:creationId xmlns:a16="http://schemas.microsoft.com/office/drawing/2014/main" id="{2F57BD8C-7C30-28BD-B58C-F1E88B120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814460"/>
              </p:ext>
            </p:extLst>
          </p:nvPr>
        </p:nvGraphicFramePr>
        <p:xfrm>
          <a:off x="4923637" y="3715660"/>
          <a:ext cx="6759376" cy="1569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45089">
                  <a:extLst>
                    <a:ext uri="{9D8B030D-6E8A-4147-A177-3AD203B41FA5}">
                      <a16:colId xmlns:a16="http://schemas.microsoft.com/office/drawing/2014/main" val="806961858"/>
                    </a:ext>
                  </a:extLst>
                </a:gridCol>
                <a:gridCol w="4614287">
                  <a:extLst>
                    <a:ext uri="{9D8B030D-6E8A-4147-A177-3AD203B41FA5}">
                      <a16:colId xmlns:a16="http://schemas.microsoft.com/office/drawing/2014/main" val="64995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출원번호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발명의 명칭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5277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10-2018-0074535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10-2018-0074536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청소기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05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10-2016-0149300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공기 정화 장치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882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10-2018-0089355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공기조화기 및 그 제어방법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486215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562F665F-0C9B-330A-9B57-96AE0997FF86}"/>
              </a:ext>
            </a:extLst>
          </p:cNvPr>
          <p:cNvGrpSpPr/>
          <p:nvPr/>
        </p:nvGrpSpPr>
        <p:grpSpPr>
          <a:xfrm>
            <a:off x="9547437" y="3107981"/>
            <a:ext cx="2135576" cy="414979"/>
            <a:chOff x="8814732" y="1234209"/>
            <a:chExt cx="2516248" cy="414979"/>
          </a:xfrm>
          <a:solidFill>
            <a:schemeClr val="accent5"/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C1A54B5-AA9E-DE6B-0F0D-C21C0CA2767F}"/>
                </a:ext>
              </a:extLst>
            </p:cNvPr>
            <p:cNvSpPr/>
            <p:nvPr/>
          </p:nvSpPr>
          <p:spPr>
            <a:xfrm>
              <a:off x="8993919" y="1234209"/>
              <a:ext cx="2169913" cy="414978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2FCC41E-CBD0-5928-5352-5E9E4EE5A736}"/>
                </a:ext>
              </a:extLst>
            </p:cNvPr>
            <p:cNvSpPr/>
            <p:nvPr/>
          </p:nvSpPr>
          <p:spPr>
            <a:xfrm>
              <a:off x="8814732" y="1234209"/>
              <a:ext cx="428832" cy="414979"/>
            </a:xfrm>
            <a:prstGeom prst="ellipse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82427D8-979E-22BC-10A1-CE6FEEA7BF8F}"/>
                </a:ext>
              </a:extLst>
            </p:cNvPr>
            <p:cNvSpPr/>
            <p:nvPr/>
          </p:nvSpPr>
          <p:spPr>
            <a:xfrm>
              <a:off x="10947725" y="1234209"/>
              <a:ext cx="383255" cy="414979"/>
            </a:xfrm>
            <a:prstGeom prst="ellipse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923E824-A2CA-7EC4-BFFB-E7F0AB2B723A}"/>
              </a:ext>
            </a:extLst>
          </p:cNvPr>
          <p:cNvSpPr txBox="1"/>
          <p:nvPr/>
        </p:nvSpPr>
        <p:spPr>
          <a:xfrm>
            <a:off x="9252136" y="3143052"/>
            <a:ext cx="2565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대표적 관련 특허</a:t>
            </a:r>
            <a:endParaRPr lang="ko-KR" altLang="en-US" sz="12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5657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95BA6C-72A8-91B6-390E-418A591D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자연어 처리</a:t>
            </a:r>
            <a:r>
              <a:rPr lang="en-US" altLang="ko-KR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(Natural Language Processing)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9726E07-C262-58E1-275F-CC6D0C22A5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65135-27A2-42AE-9C0A-5EBEF87A2623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DA61D6-E0DC-A747-978A-271B064868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4262" y="627384"/>
            <a:ext cx="9569200" cy="480131"/>
          </a:xfrm>
        </p:spPr>
        <p:txBody>
          <a:bodyPr/>
          <a:lstStyle/>
          <a:p>
            <a:r>
              <a:rPr lang="ko-KR" altLang="en-US" b="1" dirty="0"/>
              <a:t>경쟁사분석 </a:t>
            </a:r>
            <a:r>
              <a:rPr lang="en-US" altLang="ko-KR" b="1" dirty="0"/>
              <a:t>: </a:t>
            </a:r>
            <a:r>
              <a:rPr lang="ko-KR" altLang="en-US" b="1" dirty="0"/>
              <a:t>관련 특허를 통한 </a:t>
            </a:r>
            <a:r>
              <a:rPr lang="en-US" altLang="ko-KR" b="1" dirty="0"/>
              <a:t>Topic Modeling </a:t>
            </a:r>
            <a:r>
              <a:rPr lang="ko-KR" altLang="en-US" b="1" dirty="0"/>
              <a:t>분석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245A0AC-47BC-AF5E-064B-18654CEDC15F}"/>
              </a:ext>
            </a:extLst>
          </p:cNvPr>
          <p:cNvSpPr/>
          <p:nvPr/>
        </p:nvSpPr>
        <p:spPr>
          <a:xfrm>
            <a:off x="4571180" y="1901608"/>
            <a:ext cx="687764" cy="687764"/>
          </a:xfrm>
          <a:prstGeom prst="ellipse">
            <a:avLst/>
          </a:prstGeom>
          <a:solidFill>
            <a:srgbClr val="CCECFF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T7</a:t>
            </a:r>
            <a:endParaRPr lang="ko-KR" altLang="en-US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C0E8FC-4952-D9F8-6724-ED9405D0F46C}"/>
              </a:ext>
            </a:extLst>
          </p:cNvPr>
          <p:cNvSpPr txBox="1"/>
          <p:nvPr/>
        </p:nvSpPr>
        <p:spPr>
          <a:xfrm>
            <a:off x="5468808" y="1803520"/>
            <a:ext cx="6068290" cy="1060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주로 물에 의해 세정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분리하는 </a:t>
            </a:r>
            <a:r>
              <a:rPr lang="ko-KR" altLang="en-US" b="1" u="sng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습식 집진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장치에 대한 특허가 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주를 이룸 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A1F534-E7FE-D9F9-831E-826B8C76CF95}"/>
              </a:ext>
            </a:extLst>
          </p:cNvPr>
          <p:cNvSpPr/>
          <p:nvPr/>
        </p:nvSpPr>
        <p:spPr>
          <a:xfrm>
            <a:off x="5258944" y="5702287"/>
            <a:ext cx="5818909" cy="528329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latinLnBrk="1"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가습청정장치 </a:t>
            </a:r>
            <a:r>
              <a:rPr lang="en-US" altLang="ko-KR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 </a:t>
            </a:r>
            <a:r>
              <a:rPr lang="en-US" altLang="ko-KR" sz="16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Aparatus</a:t>
            </a:r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 humidification and air cleaning)</a:t>
            </a:r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08F981C-0ABC-766F-8EDC-B55437849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9525" y="417189"/>
            <a:ext cx="1214429" cy="44857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14F9682-44C8-C6D0-7A49-F8C92AD14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296" y="1602574"/>
            <a:ext cx="1518001" cy="45198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5" name="표 11">
            <a:extLst>
              <a:ext uri="{FF2B5EF4-FFF2-40B4-BE49-F238E27FC236}">
                <a16:creationId xmlns:a16="http://schemas.microsoft.com/office/drawing/2014/main" id="{8CAFC5CF-C6D7-3793-EFFA-C4B92033B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952973"/>
              </p:ext>
            </p:extLst>
          </p:nvPr>
        </p:nvGraphicFramePr>
        <p:xfrm>
          <a:off x="4923637" y="3715660"/>
          <a:ext cx="6759376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45089">
                  <a:extLst>
                    <a:ext uri="{9D8B030D-6E8A-4147-A177-3AD203B41FA5}">
                      <a16:colId xmlns:a16="http://schemas.microsoft.com/office/drawing/2014/main" val="806961858"/>
                    </a:ext>
                  </a:extLst>
                </a:gridCol>
                <a:gridCol w="4614287">
                  <a:extLst>
                    <a:ext uri="{9D8B030D-6E8A-4147-A177-3AD203B41FA5}">
                      <a16:colId xmlns:a16="http://schemas.microsoft.com/office/drawing/2014/main" val="64995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출원번호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발명의 명칭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5277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10-2019-0006861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가습 공기청정기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05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10-2016-0139828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가습청정장치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882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10-2017-0128055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가습청정장치 및 그 방법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486215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BB2BC522-15E8-5669-B3A4-A4C6921689C6}"/>
              </a:ext>
            </a:extLst>
          </p:cNvPr>
          <p:cNvGrpSpPr/>
          <p:nvPr/>
        </p:nvGrpSpPr>
        <p:grpSpPr>
          <a:xfrm>
            <a:off x="9547437" y="3107981"/>
            <a:ext cx="2135576" cy="414979"/>
            <a:chOff x="8814732" y="1234209"/>
            <a:chExt cx="2516248" cy="414979"/>
          </a:xfrm>
          <a:solidFill>
            <a:schemeClr val="accent5"/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57801B4-5239-2853-4265-4E02634EA02D}"/>
                </a:ext>
              </a:extLst>
            </p:cNvPr>
            <p:cNvSpPr/>
            <p:nvPr/>
          </p:nvSpPr>
          <p:spPr>
            <a:xfrm>
              <a:off x="8993919" y="1234209"/>
              <a:ext cx="2169913" cy="414978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3174864-76B9-542B-399A-2F9BF8D382D7}"/>
                </a:ext>
              </a:extLst>
            </p:cNvPr>
            <p:cNvSpPr/>
            <p:nvPr/>
          </p:nvSpPr>
          <p:spPr>
            <a:xfrm>
              <a:off x="8814732" y="1234209"/>
              <a:ext cx="428832" cy="414979"/>
            </a:xfrm>
            <a:prstGeom prst="ellipse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453CC71D-0EA0-36C2-4B62-5CB69DABC9C1}"/>
                </a:ext>
              </a:extLst>
            </p:cNvPr>
            <p:cNvSpPr/>
            <p:nvPr/>
          </p:nvSpPr>
          <p:spPr>
            <a:xfrm>
              <a:off x="10947725" y="1234209"/>
              <a:ext cx="383255" cy="414979"/>
            </a:xfrm>
            <a:prstGeom prst="ellipse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3C227F2-898E-F5CD-12C4-9DF9729B8CA4}"/>
              </a:ext>
            </a:extLst>
          </p:cNvPr>
          <p:cNvSpPr txBox="1"/>
          <p:nvPr/>
        </p:nvSpPr>
        <p:spPr>
          <a:xfrm>
            <a:off x="9252136" y="3143052"/>
            <a:ext cx="2565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대표적 관련 특허</a:t>
            </a:r>
            <a:endParaRPr lang="ko-KR" altLang="en-US" sz="12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0856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95BA6C-72A8-91B6-390E-418A591D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자연어 처리</a:t>
            </a:r>
            <a:r>
              <a:rPr lang="en-US" altLang="ko-KR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(Natural Language Processing)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9726E07-C262-58E1-275F-CC6D0C22A5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65135-27A2-42AE-9C0A-5EBEF87A2623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DA61D6-E0DC-A747-978A-271B064868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4262" y="627384"/>
            <a:ext cx="9569200" cy="480131"/>
          </a:xfrm>
        </p:spPr>
        <p:txBody>
          <a:bodyPr/>
          <a:lstStyle/>
          <a:p>
            <a:r>
              <a:rPr lang="ko-KR" altLang="en-US" b="1" dirty="0"/>
              <a:t>경쟁사분석 </a:t>
            </a:r>
            <a:r>
              <a:rPr lang="en-US" altLang="ko-KR" b="1" dirty="0"/>
              <a:t>: </a:t>
            </a:r>
            <a:r>
              <a:rPr lang="ko-KR" altLang="en-US" b="1" dirty="0"/>
              <a:t>관련 특허를 통한 </a:t>
            </a:r>
            <a:r>
              <a:rPr lang="en-US" altLang="ko-KR" b="1" dirty="0"/>
              <a:t>Topic Modeling </a:t>
            </a:r>
            <a:r>
              <a:rPr lang="ko-KR" altLang="en-US" b="1" dirty="0"/>
              <a:t>분석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9522533-1231-C289-E34E-2166D2F70053}"/>
              </a:ext>
            </a:extLst>
          </p:cNvPr>
          <p:cNvGrpSpPr/>
          <p:nvPr/>
        </p:nvGrpSpPr>
        <p:grpSpPr>
          <a:xfrm>
            <a:off x="593711" y="1227289"/>
            <a:ext cx="2144847" cy="414979"/>
            <a:chOff x="8814732" y="1234209"/>
            <a:chExt cx="2516248" cy="41497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C3319E7-545A-3753-4E05-12C9E7FC14FA}"/>
                </a:ext>
              </a:extLst>
            </p:cNvPr>
            <p:cNvSpPr/>
            <p:nvPr/>
          </p:nvSpPr>
          <p:spPr>
            <a:xfrm>
              <a:off x="8993919" y="1234209"/>
              <a:ext cx="2169913" cy="414978"/>
            </a:xfrm>
            <a:prstGeom prst="rect">
              <a:avLst/>
            </a:prstGeom>
            <a:solidFill>
              <a:schemeClr val="accent2">
                <a:lumMod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050B037B-D38C-A95A-BCCB-20EB09D953D4}"/>
                </a:ext>
              </a:extLst>
            </p:cNvPr>
            <p:cNvSpPr/>
            <p:nvPr/>
          </p:nvSpPr>
          <p:spPr>
            <a:xfrm>
              <a:off x="8814732" y="1234209"/>
              <a:ext cx="428832" cy="414979"/>
            </a:xfrm>
            <a:prstGeom prst="ellipse">
              <a:avLst/>
            </a:prstGeom>
            <a:solidFill>
              <a:schemeClr val="accent2">
                <a:lumMod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B0E71A8-02B3-A3FC-D0E5-B573824C8CA0}"/>
                </a:ext>
              </a:extLst>
            </p:cNvPr>
            <p:cNvSpPr/>
            <p:nvPr/>
          </p:nvSpPr>
          <p:spPr>
            <a:xfrm>
              <a:off x="10947725" y="1234209"/>
              <a:ext cx="383255" cy="414979"/>
            </a:xfrm>
            <a:prstGeom prst="ellipse">
              <a:avLst/>
            </a:prstGeom>
            <a:solidFill>
              <a:schemeClr val="accent2">
                <a:lumMod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AEE5ED5-810F-42B4-5913-B7250DD8ACAB}"/>
              </a:ext>
            </a:extLst>
          </p:cNvPr>
          <p:cNvSpPr txBox="1"/>
          <p:nvPr/>
        </p:nvSpPr>
        <p:spPr>
          <a:xfrm>
            <a:off x="388338" y="1282535"/>
            <a:ext cx="2565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  <a:endParaRPr lang="ko-KR" altLang="en-US" sz="12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E8E7E1-C168-7E36-BCE4-1C7BA195DE76}"/>
              </a:ext>
            </a:extLst>
          </p:cNvPr>
          <p:cNvSpPr txBox="1"/>
          <p:nvPr/>
        </p:nvSpPr>
        <p:spPr>
          <a:xfrm>
            <a:off x="1215325" y="2301985"/>
            <a:ext cx="1849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TOPIC1, TOPIC2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C6A48D-8589-4BC5-8FC3-BE0A75320171}"/>
              </a:ext>
            </a:extLst>
          </p:cNvPr>
          <p:cNvSpPr txBox="1"/>
          <p:nvPr/>
        </p:nvSpPr>
        <p:spPr>
          <a:xfrm>
            <a:off x="4092092" y="2301985"/>
            <a:ext cx="1590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TOPIC3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778CB0-011A-A385-1663-4667ED43850B}"/>
              </a:ext>
            </a:extLst>
          </p:cNvPr>
          <p:cNvSpPr txBox="1"/>
          <p:nvPr/>
        </p:nvSpPr>
        <p:spPr>
          <a:xfrm>
            <a:off x="6740059" y="2294466"/>
            <a:ext cx="1399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TOPIC6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2D256A3-1C04-4F8D-FF07-E2C58EE7524C}"/>
              </a:ext>
            </a:extLst>
          </p:cNvPr>
          <p:cNvSpPr/>
          <p:nvPr/>
        </p:nvSpPr>
        <p:spPr>
          <a:xfrm>
            <a:off x="1400951" y="5554406"/>
            <a:ext cx="9390098" cy="817625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“ </a:t>
            </a:r>
            <a:r>
              <a:rPr lang="ko-KR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대기 및 특정 환경에서의 </a:t>
            </a:r>
            <a:r>
              <a:rPr lang="en-US" altLang="ko-KR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미세</a:t>
            </a:r>
            <a:r>
              <a:rPr lang="en-US" altLang="ko-KR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먼지 처리 기법들 중심으로 한 제품 개발 관련 특허 </a:t>
            </a:r>
            <a:r>
              <a:rPr lang="en-US" altLang="ko-KR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”</a:t>
            </a:r>
            <a:endParaRPr lang="ko-KR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4514636-7193-5CF9-290A-38444171D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9525" y="417189"/>
            <a:ext cx="1214429" cy="44857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57E735A-2529-2F4E-A6F4-D5DBA5E85108}"/>
              </a:ext>
            </a:extLst>
          </p:cNvPr>
          <p:cNvSpPr/>
          <p:nvPr/>
        </p:nvSpPr>
        <p:spPr>
          <a:xfrm>
            <a:off x="1202438" y="2223678"/>
            <a:ext cx="1849631" cy="48013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EE1B43E-ABB3-EB22-10BE-B581EC50F549}"/>
              </a:ext>
            </a:extLst>
          </p:cNvPr>
          <p:cNvSpPr/>
          <p:nvPr/>
        </p:nvSpPr>
        <p:spPr>
          <a:xfrm>
            <a:off x="3858797" y="2223678"/>
            <a:ext cx="1849631" cy="48013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B62D303-9631-772D-EA09-D7C1CCBEA4E0}"/>
              </a:ext>
            </a:extLst>
          </p:cNvPr>
          <p:cNvSpPr/>
          <p:nvPr/>
        </p:nvSpPr>
        <p:spPr>
          <a:xfrm>
            <a:off x="6515156" y="2223678"/>
            <a:ext cx="1849631" cy="48013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099FB78-BEC3-BA30-ED14-CC0C55ABCAEA}"/>
              </a:ext>
            </a:extLst>
          </p:cNvPr>
          <p:cNvSpPr/>
          <p:nvPr/>
        </p:nvSpPr>
        <p:spPr>
          <a:xfrm>
            <a:off x="9171514" y="2223678"/>
            <a:ext cx="1849631" cy="48013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AF9424-763D-6417-6E24-AFF27C36C1E6}"/>
              </a:ext>
            </a:extLst>
          </p:cNvPr>
          <p:cNvSpPr txBox="1"/>
          <p:nvPr/>
        </p:nvSpPr>
        <p:spPr>
          <a:xfrm>
            <a:off x="9396417" y="2283809"/>
            <a:ext cx="1399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TOPIC7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사각형: 둥근 위쪽 모서리 20">
            <a:extLst>
              <a:ext uri="{FF2B5EF4-FFF2-40B4-BE49-F238E27FC236}">
                <a16:creationId xmlns:a16="http://schemas.microsoft.com/office/drawing/2014/main" id="{0C47FFC9-803B-24A2-CEE7-542EA44653F2}"/>
              </a:ext>
            </a:extLst>
          </p:cNvPr>
          <p:cNvSpPr/>
          <p:nvPr/>
        </p:nvSpPr>
        <p:spPr>
          <a:xfrm rot="10800000">
            <a:off x="1215325" y="2879631"/>
            <a:ext cx="1836744" cy="2042809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사각형: 둥근 위쪽 모서리 21">
            <a:extLst>
              <a:ext uri="{FF2B5EF4-FFF2-40B4-BE49-F238E27FC236}">
                <a16:creationId xmlns:a16="http://schemas.microsoft.com/office/drawing/2014/main" id="{34BFA066-F63C-BCE3-153F-0344FC18723C}"/>
              </a:ext>
            </a:extLst>
          </p:cNvPr>
          <p:cNvSpPr/>
          <p:nvPr/>
        </p:nvSpPr>
        <p:spPr>
          <a:xfrm rot="10800000">
            <a:off x="3845909" y="2879631"/>
            <a:ext cx="1836744" cy="2042809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위쪽 모서리 22">
            <a:extLst>
              <a:ext uri="{FF2B5EF4-FFF2-40B4-BE49-F238E27FC236}">
                <a16:creationId xmlns:a16="http://schemas.microsoft.com/office/drawing/2014/main" id="{23E47EAE-4007-AEB5-B5A4-E4E922D98287}"/>
              </a:ext>
            </a:extLst>
          </p:cNvPr>
          <p:cNvSpPr/>
          <p:nvPr/>
        </p:nvSpPr>
        <p:spPr>
          <a:xfrm rot="10800000">
            <a:off x="6528043" y="2879631"/>
            <a:ext cx="1836744" cy="2042809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위쪽 모서리 23">
            <a:extLst>
              <a:ext uri="{FF2B5EF4-FFF2-40B4-BE49-F238E27FC236}">
                <a16:creationId xmlns:a16="http://schemas.microsoft.com/office/drawing/2014/main" id="{A0FB6AE5-B6F1-2A4C-6AD1-87740306C893}"/>
              </a:ext>
            </a:extLst>
          </p:cNvPr>
          <p:cNvSpPr/>
          <p:nvPr/>
        </p:nvSpPr>
        <p:spPr>
          <a:xfrm rot="10800000">
            <a:off x="9184401" y="2879631"/>
            <a:ext cx="1836744" cy="2042809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F24627-F6EF-1F18-1CC9-15831C0797DA}"/>
              </a:ext>
            </a:extLst>
          </p:cNvPr>
          <p:cNvSpPr txBox="1"/>
          <p:nvPr/>
        </p:nvSpPr>
        <p:spPr>
          <a:xfrm>
            <a:off x="1324294" y="3267617"/>
            <a:ext cx="1523234" cy="1112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</a:rPr>
              <a:t>여과 집진 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</a:rPr>
              <a:t>관련 기술 및 </a:t>
            </a:r>
            <a:endParaRPr lang="en-US" altLang="ko-KR" sz="1400" b="1" dirty="0">
              <a:solidFill>
                <a:schemeClr val="bg1">
                  <a:lumMod val="9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</a:rPr>
              <a:t>구조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EFD99A-43D3-02C7-242D-9A195844114E}"/>
              </a:ext>
            </a:extLst>
          </p:cNvPr>
          <p:cNvSpPr txBox="1"/>
          <p:nvPr/>
        </p:nvSpPr>
        <p:spPr>
          <a:xfrm>
            <a:off x="4015551" y="3267617"/>
            <a:ext cx="1523234" cy="1112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</a:rPr>
              <a:t>전기적 집진 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</a:rPr>
              <a:t>관련 기술 및 </a:t>
            </a:r>
            <a:endParaRPr lang="en-US" altLang="ko-KR" sz="1400" b="1" dirty="0">
              <a:solidFill>
                <a:schemeClr val="bg1">
                  <a:lumMod val="9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</a:rPr>
              <a:t>구조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480F5D-3D86-36F1-5124-F053C9012465}"/>
              </a:ext>
            </a:extLst>
          </p:cNvPr>
          <p:cNvSpPr txBox="1"/>
          <p:nvPr/>
        </p:nvSpPr>
        <p:spPr>
          <a:xfrm>
            <a:off x="6671910" y="3267617"/>
            <a:ext cx="1523234" cy="1112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</a:rPr>
              <a:t>원심력 집진 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</a:rPr>
              <a:t>관련 기술</a:t>
            </a:r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sz="1400" b="1" dirty="0" err="1">
                <a:solidFill>
                  <a:schemeClr val="bg1">
                    <a:lumMod val="95000"/>
                  </a:schemeClr>
                </a:solidFill>
              </a:rPr>
              <a:t>싸이클론</a:t>
            </a:r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</a:rPr>
              <a:t> 및 구조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CC41F6-615F-8CCA-F32D-2B146FFBEBC0}"/>
              </a:ext>
            </a:extLst>
          </p:cNvPr>
          <p:cNvSpPr txBox="1"/>
          <p:nvPr/>
        </p:nvSpPr>
        <p:spPr>
          <a:xfrm>
            <a:off x="9386223" y="3267617"/>
            <a:ext cx="1523234" cy="1198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</a:rPr>
              <a:t>습식 집진 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</a:rPr>
              <a:t>관련 기술 및 구조</a:t>
            </a:r>
          </a:p>
        </p:txBody>
      </p:sp>
    </p:spTree>
    <p:extLst>
      <p:ext uri="{BB962C8B-B14F-4D97-AF65-F5344CB8AC3E}">
        <p14:creationId xmlns:p14="http://schemas.microsoft.com/office/powerpoint/2010/main" val="1763758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95BA6C-72A8-91B6-390E-418A591D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자연어 처리</a:t>
            </a:r>
            <a:r>
              <a:rPr lang="en-US" altLang="ko-KR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(Natural Language Processing)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9726E07-C262-58E1-275F-CC6D0C22A5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65135-27A2-42AE-9C0A-5EBEF87A2623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DA61D6-E0DC-A747-978A-271B064868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4262" y="627384"/>
            <a:ext cx="9569200" cy="480131"/>
          </a:xfrm>
        </p:spPr>
        <p:txBody>
          <a:bodyPr/>
          <a:lstStyle/>
          <a:p>
            <a:r>
              <a:rPr lang="ko-KR" altLang="en-US" b="1" dirty="0"/>
              <a:t>경쟁사분석 </a:t>
            </a:r>
            <a:r>
              <a:rPr lang="en-US" altLang="ko-KR" b="1" dirty="0"/>
              <a:t>: </a:t>
            </a:r>
            <a:r>
              <a:rPr lang="ko-KR" altLang="en-US" b="1" dirty="0"/>
              <a:t>관련 특허를 통한 </a:t>
            </a:r>
            <a:r>
              <a:rPr lang="en-US" altLang="ko-KR" b="1" dirty="0"/>
              <a:t>Topic Modeling </a:t>
            </a:r>
            <a:r>
              <a:rPr lang="ko-KR" altLang="en-US" b="1" dirty="0"/>
              <a:t>분석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9522533-1231-C289-E34E-2166D2F70053}"/>
              </a:ext>
            </a:extLst>
          </p:cNvPr>
          <p:cNvGrpSpPr/>
          <p:nvPr/>
        </p:nvGrpSpPr>
        <p:grpSpPr>
          <a:xfrm>
            <a:off x="593711" y="1227289"/>
            <a:ext cx="2144847" cy="414979"/>
            <a:chOff x="8814732" y="1234209"/>
            <a:chExt cx="2516248" cy="41497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C3319E7-545A-3753-4E05-12C9E7FC14FA}"/>
                </a:ext>
              </a:extLst>
            </p:cNvPr>
            <p:cNvSpPr/>
            <p:nvPr/>
          </p:nvSpPr>
          <p:spPr>
            <a:xfrm>
              <a:off x="8993919" y="1234209"/>
              <a:ext cx="2169913" cy="414978"/>
            </a:xfrm>
            <a:prstGeom prst="rect">
              <a:avLst/>
            </a:prstGeom>
            <a:solidFill>
              <a:schemeClr val="accent2">
                <a:lumMod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050B037B-D38C-A95A-BCCB-20EB09D953D4}"/>
                </a:ext>
              </a:extLst>
            </p:cNvPr>
            <p:cNvSpPr/>
            <p:nvPr/>
          </p:nvSpPr>
          <p:spPr>
            <a:xfrm>
              <a:off x="8814732" y="1234209"/>
              <a:ext cx="428832" cy="414979"/>
            </a:xfrm>
            <a:prstGeom prst="ellipse">
              <a:avLst/>
            </a:prstGeom>
            <a:solidFill>
              <a:schemeClr val="accent2">
                <a:lumMod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B0E71A8-02B3-A3FC-D0E5-B573824C8CA0}"/>
                </a:ext>
              </a:extLst>
            </p:cNvPr>
            <p:cNvSpPr/>
            <p:nvPr/>
          </p:nvSpPr>
          <p:spPr>
            <a:xfrm>
              <a:off x="10947725" y="1234209"/>
              <a:ext cx="383255" cy="414979"/>
            </a:xfrm>
            <a:prstGeom prst="ellipse">
              <a:avLst/>
            </a:prstGeom>
            <a:solidFill>
              <a:schemeClr val="accent2">
                <a:lumMod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" tIns="3600" rIns="3600" bIns="36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AEE5ED5-810F-42B4-5913-B7250DD8ACAB}"/>
              </a:ext>
            </a:extLst>
          </p:cNvPr>
          <p:cNvSpPr txBox="1"/>
          <p:nvPr/>
        </p:nvSpPr>
        <p:spPr>
          <a:xfrm>
            <a:off x="388338" y="1282535"/>
            <a:ext cx="2565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APPENDIX</a:t>
            </a:r>
            <a:endParaRPr lang="ko-KR" altLang="en-US" sz="12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4514636-7193-5CF9-290A-38444171D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9525" y="417189"/>
            <a:ext cx="1214429" cy="448573"/>
          </a:xfrm>
          <a:prstGeom prst="rect">
            <a:avLst/>
          </a:prstGeom>
        </p:spPr>
      </p:pic>
      <p:graphicFrame>
        <p:nvGraphicFramePr>
          <p:cNvPr id="28" name="차트 27">
            <a:extLst>
              <a:ext uri="{FF2B5EF4-FFF2-40B4-BE49-F238E27FC236}">
                <a16:creationId xmlns:a16="http://schemas.microsoft.com/office/drawing/2014/main" id="{0710C9BF-9845-CE5D-C36C-50336FF559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2572759"/>
              </p:ext>
            </p:extLst>
          </p:nvPr>
        </p:nvGraphicFramePr>
        <p:xfrm>
          <a:off x="2113936" y="1697513"/>
          <a:ext cx="8455742" cy="49785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79727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570</Words>
  <Application>Microsoft Office PowerPoint</Application>
  <PresentationFormat>와이드스크린</PresentationFormat>
  <Paragraphs>211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나눔고딕</vt:lpstr>
      <vt:lpstr>나눔스퀘어</vt:lpstr>
      <vt:lpstr>맑은 고딕</vt:lpstr>
      <vt:lpstr>Arial</vt:lpstr>
      <vt:lpstr>Office 테마</vt:lpstr>
      <vt:lpstr>자연어 처리(Natural Language Processing)</vt:lpstr>
      <vt:lpstr>자연어 처리(Natural Language Processing)</vt:lpstr>
      <vt:lpstr>자연어 처리(Natural Language Processing)</vt:lpstr>
      <vt:lpstr>자연어 처리(Natural Language Processing)</vt:lpstr>
      <vt:lpstr>자연어 처리(Natural Language Processing)</vt:lpstr>
      <vt:lpstr>자연어 처리(Natural Language Processing)</vt:lpstr>
      <vt:lpstr>자연어 처리(Natural Language Processing)</vt:lpstr>
      <vt:lpstr>자연어 처리(Natural Language Processing)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준오</dc:creator>
  <cp:lastModifiedBy>정 준오</cp:lastModifiedBy>
  <cp:revision>14</cp:revision>
  <dcterms:created xsi:type="dcterms:W3CDTF">2022-09-24T04:54:08Z</dcterms:created>
  <dcterms:modified xsi:type="dcterms:W3CDTF">2022-10-14T02:28:18Z</dcterms:modified>
</cp:coreProperties>
</file>